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6" r:id="rId3"/>
    <p:sldId id="257" r:id="rId4"/>
    <p:sldId id="258" r:id="rId5"/>
    <p:sldId id="259" r:id="rId6"/>
    <p:sldId id="264" r:id="rId7"/>
    <p:sldId id="265" r:id="rId8"/>
    <p:sldId id="268" r:id="rId9"/>
    <p:sldId id="267" r:id="rId10"/>
    <p:sldId id="269" r:id="rId11"/>
    <p:sldId id="288" r:id="rId12"/>
    <p:sldId id="270" r:id="rId13"/>
    <p:sldId id="266" r:id="rId14"/>
    <p:sldId id="271" r:id="rId15"/>
    <p:sldId id="261" r:id="rId16"/>
    <p:sldId id="287" r:id="rId17"/>
    <p:sldId id="263" r:id="rId18"/>
    <p:sldId id="272" r:id="rId19"/>
    <p:sldId id="276" r:id="rId20"/>
    <p:sldId id="273" r:id="rId21"/>
    <p:sldId id="274" r:id="rId22"/>
    <p:sldId id="277" r:id="rId23"/>
    <p:sldId id="282" r:id="rId24"/>
    <p:sldId id="278" r:id="rId25"/>
    <p:sldId id="283" r:id="rId26"/>
    <p:sldId id="281" r:id="rId27"/>
    <p:sldId id="279" r:id="rId28"/>
    <p:sldId id="285" r:id="rId29"/>
  </p:sldIdLst>
  <p:sldSz cx="12192000" cy="6858000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6EF"/>
    <a:srgbClr val="90F4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8056" autoAdjust="0"/>
  </p:normalViewPr>
  <p:slideViewPr>
    <p:cSldViewPr snapToGrid="0">
      <p:cViewPr varScale="1">
        <p:scale>
          <a:sx n="67" d="100"/>
          <a:sy n="67" d="100"/>
        </p:scale>
        <p:origin x="137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1FB42-C95E-43B1-B44C-14672E74718B}" type="datetimeFigureOut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8627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D62D5-87FA-4F89-8658-24A5AE5215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13235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A1C2D9-48D7-47A9-8636-B77E2890974E}" type="datetimeFigureOut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8627" y="6397807"/>
            <a:ext cx="4275403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7D847-A56A-49DE-817B-13FBF43BD2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334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400" dirty="0" smtClean="0"/>
              <a:t>この資</a:t>
            </a:r>
            <a:r>
              <a:rPr kumimoji="1" lang="ja-JP" altLang="en-US" sz="1400" i="1" dirty="0" smtClean="0"/>
              <a:t>料</a:t>
            </a:r>
            <a:r>
              <a:rPr kumimoji="1" lang="ja-JP" altLang="en-US" sz="1400" dirty="0" smtClean="0"/>
              <a:t>は、</a:t>
            </a:r>
            <a:r>
              <a:rPr kumimoji="1" lang="ja-JP" altLang="en-US" sz="800" dirty="0" smtClean="0"/>
              <a:t>小学校生活科２年「みんなでつかうまちのしせつ」を学習するための補助資料です。</a:t>
            </a:r>
            <a:endParaRPr kumimoji="1" lang="en-US" altLang="ja-JP" sz="800" dirty="0" smtClean="0"/>
          </a:p>
          <a:p>
            <a:r>
              <a:rPr kumimoji="1" lang="ja-JP" altLang="en-US" sz="800" dirty="0" smtClean="0"/>
              <a:t>この欄はシナリオとなっています。</a:t>
            </a:r>
            <a:endParaRPr kumimoji="1" lang="en-US" altLang="ja-JP" sz="800" dirty="0" smtClean="0"/>
          </a:p>
          <a:p>
            <a:r>
              <a:rPr kumimoji="1" lang="ja-JP" altLang="en-US" sz="800" dirty="0" smtClean="0"/>
              <a:t>印刷レイアウトで「ノート」を選択すると、この欄が印刷されます。</a:t>
            </a:r>
            <a:endParaRPr kumimoji="1" lang="en-US" altLang="ja-JP" sz="800" dirty="0" smtClean="0"/>
          </a:p>
          <a:p>
            <a:r>
              <a:rPr kumimoji="1" lang="ja-JP" altLang="en-US" sz="800" dirty="0" smtClean="0"/>
              <a:t>スライドショーで再生してください。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7D847-A56A-49DE-817B-13FBF43BD2F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0182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例えば、この棚はどんな順番でしょうか。</a:t>
            </a:r>
            <a:endParaRPr kumimoji="1" lang="en-US" altLang="ja-JP" b="1" dirty="0" smtClean="0"/>
          </a:p>
          <a:p>
            <a:endParaRPr kumimoji="1" lang="en-US" altLang="ja-JP" b="1" dirty="0" smtClean="0"/>
          </a:p>
          <a:p>
            <a:r>
              <a:rPr kumimoji="1" lang="ja-JP" altLang="en-US" b="1" dirty="0" smtClean="0"/>
              <a:t>クリック</a:t>
            </a:r>
            <a:endParaRPr kumimoji="1" lang="en-US" altLang="ja-JP" b="1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作者の名前の頭文字で「あいうえお」順に並べられています。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本を作っている会社の名前順になっていることもありますよ。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7D847-A56A-49DE-817B-13FBF43BD2F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5359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本の背表紙を見てみましょう。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本の番号やカタカナが書かれています。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それは、本の住所のようなもので、本の場所を表しています。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探すときや、本をもとに戻すときに見てみましょう。</a:t>
            </a:r>
            <a:r>
              <a:rPr kumimoji="1" lang="ja-JP" altLang="en-US" b="1" dirty="0" smtClean="0"/>
              <a:t>クリック</a:t>
            </a:r>
            <a:endParaRPr kumimoji="1" lang="en-US" altLang="ja-JP" b="1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7D847-A56A-49DE-817B-13FBF43BD2F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084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②　自分で見つけられないときは、</a:t>
            </a:r>
            <a:r>
              <a:rPr kumimoji="1" lang="ja-JP" altLang="en-US" b="1" dirty="0" smtClean="0"/>
              <a:t>クリック</a:t>
            </a:r>
            <a:endParaRPr kumimoji="1" lang="en-US" altLang="ja-JP" b="1" dirty="0" smtClean="0"/>
          </a:p>
          <a:p>
            <a:r>
              <a:rPr kumimoji="1" lang="ja-JP" altLang="en-US" b="0" dirty="0" smtClean="0"/>
              <a:t>機械で調べてみたり、</a:t>
            </a:r>
            <a:endParaRPr kumimoji="1" lang="en-US" altLang="ja-JP" b="0" dirty="0" smtClean="0"/>
          </a:p>
          <a:p>
            <a:endParaRPr kumimoji="1" lang="en-US" altLang="ja-JP" b="0" dirty="0" smtClean="0"/>
          </a:p>
          <a:p>
            <a:r>
              <a:rPr kumimoji="1" lang="ja-JP" altLang="en-US" b="1" dirty="0" smtClean="0"/>
              <a:t>クリック</a:t>
            </a:r>
            <a:r>
              <a:rPr kumimoji="1" lang="ja-JP" altLang="en-US" b="0" dirty="0" smtClean="0"/>
              <a:t>③　図書館の人に聞いてみるといいですよ。</a:t>
            </a:r>
            <a:r>
              <a:rPr kumimoji="1" lang="ja-JP" altLang="en-US" b="1" dirty="0" smtClean="0"/>
              <a:t>クリック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7D847-A56A-49DE-817B-13FBF43BD2F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521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借りる本が決まったら、カウンターで借りる手続きをしてもらいましょう。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勝手に持って行ってしまうと、本が行方不明になってしまいます。</a:t>
            </a:r>
            <a:r>
              <a:rPr kumimoji="1" lang="ja-JP" altLang="en-US" b="1" dirty="0" smtClean="0"/>
              <a:t>クリック</a:t>
            </a:r>
            <a:endParaRPr kumimoji="1" lang="en-US" altLang="ja-JP" b="1" dirty="0" smtClean="0"/>
          </a:p>
          <a:p>
            <a:endParaRPr kumimoji="1" lang="en-US" altLang="ja-JP" b="1" dirty="0" smtClean="0"/>
          </a:p>
          <a:p>
            <a:r>
              <a:rPr kumimoji="1" lang="ja-JP" altLang="en-US" b="0" dirty="0" smtClean="0"/>
              <a:t>みんなで使う図書館だから、約束を守ることも大切ですね。</a:t>
            </a:r>
            <a:endParaRPr kumimoji="1" lang="en-US" altLang="ja-JP" b="0" dirty="0" smtClean="0"/>
          </a:p>
          <a:p>
            <a:r>
              <a:rPr kumimoji="1" lang="ja-JP" altLang="en-US" b="0" dirty="0" smtClean="0"/>
              <a:t>他にはどんな約束があるでしょうか。</a:t>
            </a:r>
            <a:r>
              <a:rPr kumimoji="1" lang="ja-JP" altLang="en-US" b="1" dirty="0" smtClean="0"/>
              <a:t>クリック</a:t>
            </a:r>
            <a:endParaRPr kumimoji="1" lang="en-US" altLang="ja-JP" b="1" dirty="0" smtClean="0"/>
          </a:p>
          <a:p>
            <a:endParaRPr kumimoji="1" lang="ja-JP" altLang="en-US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7D847-A56A-49DE-817B-13FBF43BD2F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2197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みんなで使う図書館だから、何に気を付ければよいか話し合う。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・本を破らない。　　　　　　　　・大きな声でおしゃべりしない。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・決められた日に返す。　　　　・走らない。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など。</a:t>
            </a:r>
            <a:r>
              <a:rPr kumimoji="1" lang="ja-JP" altLang="en-US" b="1" dirty="0" smtClean="0"/>
              <a:t>クリック</a:t>
            </a:r>
            <a:endParaRPr kumimoji="1" lang="en-US" altLang="ja-JP" b="1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7D847-A56A-49DE-817B-13FBF43BD2F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713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みんなで使う図書館だから、みんなが気持ちよく使えるように</a:t>
            </a:r>
            <a:endParaRPr kumimoji="1" lang="en-US" altLang="ja-JP" dirty="0" smtClean="0"/>
          </a:p>
          <a:p>
            <a:r>
              <a:rPr kumimoji="1" lang="ja-JP" altLang="en-US" dirty="0" smtClean="0"/>
              <a:t>一人一人が約束を守ることが大切です。</a:t>
            </a:r>
            <a:r>
              <a:rPr kumimoji="1" lang="ja-JP" altLang="en-US" b="1" dirty="0" smtClean="0"/>
              <a:t>クリック</a:t>
            </a:r>
            <a:endParaRPr kumimoji="1" lang="en-US" altLang="ja-JP" b="1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7D847-A56A-49DE-817B-13FBF43BD2F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6105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dirty="0" smtClean="0"/>
              <a:t>では、みんなが使う「みんな」っていったいどんな人たちでしょう。</a:t>
            </a:r>
            <a:endParaRPr kumimoji="1" lang="en-US" altLang="ja-JP" sz="1200" b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dirty="0" smtClean="0"/>
              <a:t>もっと図書館のことをしるために、図書館のことを聞いてみましょう。</a:t>
            </a:r>
            <a:r>
              <a:rPr kumimoji="1" lang="ja-JP" altLang="en-US" sz="1200" b="1" dirty="0" smtClean="0"/>
              <a:t>クリック</a:t>
            </a:r>
            <a:endParaRPr kumimoji="1" lang="en-US" altLang="ja-JP" sz="1200" b="1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7D847-A56A-49DE-817B-13FBF43BD2F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12406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図書館には、どんな人が来るでしょうか。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みんなのような小学生。</a:t>
            </a:r>
            <a:r>
              <a:rPr kumimoji="1" lang="ja-JP" altLang="en-US" b="1" dirty="0" smtClean="0"/>
              <a:t>クリック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7D847-A56A-49DE-817B-13FBF43BD2F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31860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赤ちゃん。</a:t>
            </a:r>
            <a:r>
              <a:rPr kumimoji="1" lang="ja-JP" altLang="en-US" b="1" dirty="0" smtClean="0"/>
              <a:t>クリック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7D847-A56A-49DE-817B-13FBF43BD2F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9189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お仕事をしている大人の人。</a:t>
            </a:r>
            <a:r>
              <a:rPr kumimoji="1" lang="ja-JP" altLang="en-US" b="1" dirty="0" smtClean="0"/>
              <a:t>クリック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7D847-A56A-49DE-817B-13FBF43BD2F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0365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 smtClean="0"/>
              <a:t>みなさんは、図書かんに行ったことはありますか。（図書館に行った経験を話させる。）</a:t>
            </a:r>
            <a:r>
              <a:rPr kumimoji="1" lang="ja-JP" altLang="en-US" sz="1200" b="1" dirty="0" smtClean="0"/>
              <a:t>クリック</a:t>
            </a:r>
            <a:endParaRPr kumimoji="1" lang="en-US" altLang="ja-JP" sz="1200" b="1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7D847-A56A-49DE-817B-13FBF43BD2F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88770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お年寄りの人。</a:t>
            </a:r>
            <a:r>
              <a:rPr kumimoji="1" lang="ja-JP" altLang="en-US" b="1" dirty="0" smtClean="0"/>
              <a:t>クリック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7D847-A56A-49DE-817B-13FBF43BD2F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38067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車いすの人だって来るかもしれません。</a:t>
            </a:r>
            <a:r>
              <a:rPr kumimoji="1" lang="ja-JP" altLang="en-US" b="1" dirty="0" smtClean="0"/>
              <a:t>クリック</a:t>
            </a:r>
            <a:endParaRPr kumimoji="1" lang="en-US" altLang="ja-JP" b="1" dirty="0" smtClean="0"/>
          </a:p>
          <a:p>
            <a:r>
              <a:rPr kumimoji="1" lang="ja-JP" altLang="en-US" b="0" dirty="0" smtClean="0"/>
              <a:t>図書館にはたくさんの人が来ます。</a:t>
            </a:r>
            <a:r>
              <a:rPr kumimoji="1" lang="ja-JP" altLang="en-US" b="1" dirty="0" smtClean="0"/>
              <a:t>クリック</a:t>
            </a:r>
            <a:endParaRPr kumimoji="1" lang="en-US" altLang="ja-JP" b="1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そして、どんな人でも使いやすい工夫がたくさんあります。</a:t>
            </a:r>
            <a:r>
              <a:rPr kumimoji="1" lang="ja-JP" altLang="en-US" b="1" dirty="0" smtClean="0"/>
              <a:t>クリック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7D847-A56A-49DE-817B-13FBF43BD2F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494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例えば、これはどんな人のためのものでしょうか。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（児童に話合わせる）</a:t>
            </a:r>
            <a:endParaRPr kumimoji="1" lang="en-US" altLang="ja-JP" dirty="0" smtClean="0"/>
          </a:p>
          <a:p>
            <a:endParaRPr kumimoji="1" lang="en-US" altLang="ja-JP" b="1" dirty="0" smtClean="0"/>
          </a:p>
          <a:p>
            <a:r>
              <a:rPr kumimoji="1" lang="ja-JP" altLang="en-US" b="1" dirty="0" smtClean="0"/>
              <a:t>クリック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7D847-A56A-49DE-817B-13FBF43BD2FF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89181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車で移動するブックモービルという図書館もあります。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仙台市には７つも図書館があるのに、なぜ、車の図書館も必要なのでしょうか。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家が遠かったり、遠くまで行くことが難しかったりしても、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図書館を</a:t>
            </a:r>
            <a:r>
              <a:rPr kumimoji="1" lang="ja-JP" altLang="en-US" b="0" dirty="0" smtClean="0"/>
              <a:t>利用できる工夫があるのですね。</a:t>
            </a:r>
            <a:r>
              <a:rPr kumimoji="1" lang="ja-JP" altLang="en-US" b="1" dirty="0" smtClean="0"/>
              <a:t>クリック</a:t>
            </a:r>
            <a:endParaRPr kumimoji="1" lang="en-US" altLang="ja-JP" b="1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ブックモービルには、</a:t>
            </a:r>
            <a:r>
              <a:rPr kumimoji="1" lang="ja-JP" altLang="en-US" b="1" dirty="0" smtClean="0"/>
              <a:t>クリック</a:t>
            </a:r>
            <a:endParaRPr kumimoji="1" lang="en-US" altLang="ja-JP" b="1" dirty="0" smtClean="0"/>
          </a:p>
          <a:p>
            <a:r>
              <a:rPr kumimoji="1" lang="ja-JP" altLang="en-US" dirty="0" smtClean="0"/>
              <a:t>３５００冊も本がありますよ。</a:t>
            </a:r>
            <a:r>
              <a:rPr kumimoji="1" lang="ja-JP" altLang="en-US" b="1" dirty="0" smtClean="0"/>
              <a:t>クリック</a:t>
            </a:r>
            <a:endParaRPr kumimoji="1" lang="en-US" altLang="ja-JP" b="1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7D847-A56A-49DE-817B-13FBF43BD2FF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3443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他にも図書館では、こんな展示や行事をしています。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学校に本を貸したり、ブックトークに来ることもあるのですよ。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どうして、図書館の人は、本を貸す以外の仕事もしているのでしょうか。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7D847-A56A-49DE-817B-13FBF43BD2F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90736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sz="1200" dirty="0" smtClean="0"/>
              <a:t>わたしたちは、たくさんの人に図書かんにきて、本をかりてほしいとおもっています。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そのために、たくさん本をそろえたり、本がさがしやすいようにならべたりしています。</a:t>
            </a:r>
            <a:endParaRPr kumimoji="1" lang="en-US" altLang="ja-JP" sz="1200" dirty="0" smtClean="0"/>
          </a:p>
          <a:p>
            <a:endParaRPr kumimoji="1" lang="en-US" altLang="ja-JP" sz="1200" dirty="0" smtClean="0"/>
          </a:p>
          <a:p>
            <a:r>
              <a:rPr kumimoji="1" lang="ja-JP" altLang="en-US" sz="1200" dirty="0" smtClean="0"/>
              <a:t>みなさんがルールをまもって、本をたいせつにしてくれるとうれしいです。</a:t>
            </a:r>
            <a:endParaRPr kumimoji="1" lang="en-US" altLang="ja-JP" sz="1200" dirty="0" smtClean="0"/>
          </a:p>
          <a:p>
            <a:endParaRPr kumimoji="1" lang="en-US" altLang="ja-JP" sz="1200" dirty="0" smtClean="0"/>
          </a:p>
          <a:p>
            <a:r>
              <a:rPr kumimoji="1" lang="ja-JP" altLang="en-US" sz="1200" dirty="0" smtClean="0"/>
              <a:t>図書かんでは、本をかすいがいにも、たくさんのイベントを行っています。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絵本やかみしばいをよみきかせしたり、こうさくきょうしつをひらいたりすることもあります。</a:t>
            </a:r>
            <a:endParaRPr kumimoji="1" lang="en-US" altLang="ja-JP" sz="1200" dirty="0" smtClean="0"/>
          </a:p>
          <a:p>
            <a:endParaRPr kumimoji="1" lang="en-US" altLang="ja-JP" sz="1200" dirty="0" smtClean="0"/>
          </a:p>
          <a:p>
            <a:r>
              <a:rPr kumimoji="1" lang="ja-JP" altLang="en-US" sz="1200" dirty="0" smtClean="0"/>
              <a:t>たくさんの人が図書かんにきて、本をかり、本がすきになってほしいとおもって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はたらいています。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みなさんも図書かんにきてみてくださいね。</a:t>
            </a:r>
            <a:endParaRPr kumimoji="1" lang="en-US" altLang="ja-JP" sz="120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7D847-A56A-49DE-817B-13FBF43BD2FF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3221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今日は、「みんなでつかう 図書かんには、みんながつかいやすい くふうが たくさんある。」</a:t>
            </a:r>
            <a:endParaRPr kumimoji="1"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ということが分かりました。</a:t>
            </a:r>
            <a:endParaRPr kumimoji="1" lang="en-US" altLang="ja-JP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7D847-A56A-49DE-817B-13FBF43BD2FF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10967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でも、まだまだ、図書館にはたくさんの工夫があるようです。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知りたいなと思うことがあったら、図書館に行ってみましょう。そして、図書館の人に話を聞いてみましょう！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児童の質問を、メール便・</a:t>
            </a:r>
            <a:r>
              <a:rPr kumimoji="1" lang="en-US" altLang="ja-JP" dirty="0" smtClean="0"/>
              <a:t>FAX</a:t>
            </a:r>
            <a:r>
              <a:rPr kumimoji="1" lang="ja-JP" altLang="en-US" dirty="0" smtClean="0"/>
              <a:t>などで受付けています。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各区の図書館までご連絡ください。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7D847-A56A-49DE-817B-13FBF43BD2FF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73827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sz="120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7D847-A56A-49DE-817B-13FBF43BD2FF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14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0" dirty="0" smtClean="0"/>
              <a:t>図書館で知りたいことはどんなことでしょう。</a:t>
            </a:r>
            <a:endParaRPr kumimoji="1" lang="en-US" altLang="ja-JP" sz="1200" b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dirty="0" smtClean="0"/>
              <a:t>クリック　</a:t>
            </a:r>
            <a:r>
              <a:rPr kumimoji="1" lang="en-US" altLang="ja-JP" sz="1200" b="1" dirty="0" smtClean="0"/>
              <a:t>4</a:t>
            </a:r>
            <a:r>
              <a:rPr kumimoji="1" lang="ja-JP" altLang="en-US" sz="1200" b="1" dirty="0" smtClean="0"/>
              <a:t>回</a:t>
            </a:r>
            <a:endParaRPr kumimoji="1" lang="en-US" altLang="ja-JP" sz="12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dirty="0" smtClean="0"/>
              <a:t>（図書館に関する疑問を挙げさせ、図書館へ興味を持たせる。）</a:t>
            </a:r>
            <a:r>
              <a:rPr kumimoji="1" lang="ja-JP" altLang="en-US" sz="1200" b="1" dirty="0" smtClean="0"/>
              <a:t>クリック</a:t>
            </a:r>
            <a:endParaRPr kumimoji="1" lang="en-US" altLang="ja-JP" sz="1200" b="1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7D847-A56A-49DE-817B-13FBF43BD2F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719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めあては「みんながつかう　図書かんに　ついて　しろう」です。</a:t>
            </a:r>
            <a:r>
              <a:rPr kumimoji="1" lang="ja-JP" altLang="en-US" b="1" dirty="0" smtClean="0"/>
              <a:t>クリック</a:t>
            </a:r>
            <a:endParaRPr kumimoji="1" lang="en-US" altLang="ja-JP" b="1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7D847-A56A-49DE-817B-13FBF43BD2F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5264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図書かんでは、本をかりたり、返したりすることができます。</a:t>
            </a:r>
            <a:r>
              <a:rPr kumimoji="1" lang="ja-JP" altLang="en-US" b="1" dirty="0" smtClean="0"/>
              <a:t>クリック</a:t>
            </a:r>
            <a:endParaRPr kumimoji="1" lang="en-US" altLang="ja-JP" b="1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7D847-A56A-49DE-817B-13FBF43BD2F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4876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でも、そのためには三つのステップがあります。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ステップ①は自分専用のカードを作ることです。</a:t>
            </a:r>
            <a:r>
              <a:rPr kumimoji="1" lang="ja-JP" altLang="en-US" b="1" dirty="0" smtClean="0"/>
              <a:t>クリック</a:t>
            </a:r>
            <a:endParaRPr kumimoji="1" lang="en-US" altLang="ja-JP" b="1" dirty="0" smtClean="0"/>
          </a:p>
          <a:p>
            <a:r>
              <a:rPr kumimoji="1" lang="ja-JP" altLang="en-US" dirty="0" smtClean="0"/>
              <a:t>まずは、カードをつくってみましょう。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カードは一人一枚必要です。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仙台市の図書館ならどこでも使うことができます。</a:t>
            </a:r>
            <a:r>
              <a:rPr kumimoji="1" lang="ja-JP" altLang="en-US" b="1" dirty="0" smtClean="0"/>
              <a:t>クリック</a:t>
            </a:r>
            <a:endParaRPr kumimoji="1" lang="en-US" altLang="ja-JP" b="1" dirty="0" smtClean="0"/>
          </a:p>
          <a:p>
            <a:r>
              <a:rPr kumimoji="1" lang="ja-JP" altLang="en-US" dirty="0" smtClean="0"/>
              <a:t>おうちの人と一緒に図書館に行って作ってみましょう。</a:t>
            </a:r>
            <a:r>
              <a:rPr kumimoji="1" lang="ja-JP" altLang="en-US" b="1" dirty="0" smtClean="0"/>
              <a:t>クリック</a:t>
            </a:r>
            <a:endParaRPr kumimoji="1" lang="en-US" altLang="ja-JP" b="1" dirty="0" smtClean="0"/>
          </a:p>
          <a:p>
            <a:endParaRPr kumimoji="1" lang="en-US" altLang="ja-JP" dirty="0" smtClean="0"/>
          </a:p>
          <a:p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7D847-A56A-49DE-817B-13FBF43BD2F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804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ステップ②は借りたい本を探すことです。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図書館にはたくさんの本があります。</a:t>
            </a:r>
            <a:r>
              <a:rPr kumimoji="1" lang="ja-JP" altLang="en-US" b="1" dirty="0" smtClean="0"/>
              <a:t>クリック</a:t>
            </a:r>
            <a:endParaRPr kumimoji="1" lang="en-US" altLang="ja-JP" b="1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子供図書室がある「泉図書館」には、子供用の本「児童書」だけで何冊あるでしょう。</a:t>
            </a:r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dirty="0" smtClean="0"/>
              <a:t>（児童に予想させる）</a:t>
            </a:r>
            <a:r>
              <a:rPr kumimoji="1" lang="ja-JP" altLang="en-US" dirty="0" smtClean="0"/>
              <a:t>なんと、</a:t>
            </a:r>
            <a:r>
              <a:rPr kumimoji="1" lang="ja-JP" altLang="en-US" b="1" dirty="0" smtClean="0"/>
              <a:t>クリック</a:t>
            </a:r>
            <a:r>
              <a:rPr kumimoji="1" lang="ja-JP" altLang="en-US" b="0" dirty="0" smtClean="0"/>
              <a:t>２５万</a:t>
            </a:r>
            <a:r>
              <a:rPr kumimoji="1" lang="ja-JP" altLang="en-US" dirty="0" smtClean="0"/>
              <a:t>冊もあるのです。</a:t>
            </a:r>
            <a:r>
              <a:rPr kumimoji="1" lang="ja-JP" altLang="en-US" b="1" dirty="0" smtClean="0"/>
              <a:t>クリック</a:t>
            </a:r>
            <a:endParaRPr kumimoji="1" lang="ja-JP" altLang="en-US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7D847-A56A-49DE-817B-13FBF43BD2F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97355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たくさんありすぎると、読みたい本が探せなくて、困ってしまいますね。</a:t>
            </a:r>
            <a:r>
              <a:rPr kumimoji="1" lang="ja-JP" altLang="en-US" b="1" dirty="0" smtClean="0"/>
              <a:t>クリック</a:t>
            </a:r>
            <a:endParaRPr kumimoji="1" lang="en-US" altLang="ja-JP" b="1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7D847-A56A-49DE-817B-13FBF43BD2F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7968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そこで、上手な本の探し方を紹介します。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つ目は、図書館の地図を見て、読みたい本のコーナーを見つけましょう。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図書館では、同じ種類の本がまとめて置かれています。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並んでいる順番も決まっているのです。</a:t>
            </a:r>
            <a:r>
              <a:rPr kumimoji="1" lang="ja-JP" altLang="en-US" b="1" dirty="0" smtClean="0"/>
              <a:t>クリック</a:t>
            </a:r>
            <a:endParaRPr kumimoji="1" lang="en-US" altLang="ja-JP" b="1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7D847-A56A-49DE-817B-13FBF43BD2F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808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250E-D8C1-483F-BFB2-2CB38BA4BA6F}" type="datetimeFigureOut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78C7-5414-4C27-BAE6-A3AF9740C0B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73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250E-D8C1-483F-BFB2-2CB38BA4BA6F}" type="datetimeFigureOut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78C7-5414-4C27-BAE6-A3AF9740C0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311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250E-D8C1-483F-BFB2-2CB38BA4BA6F}" type="datetimeFigureOut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78C7-5414-4C27-BAE6-A3AF9740C0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767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250E-D8C1-483F-BFB2-2CB38BA4BA6F}" type="datetimeFigureOut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78C7-5414-4C27-BAE6-A3AF9740C0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2443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250E-D8C1-483F-BFB2-2CB38BA4BA6F}" type="datetimeFigureOut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78C7-5414-4C27-BAE6-A3AF9740C0B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469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250E-D8C1-483F-BFB2-2CB38BA4BA6F}" type="datetimeFigureOut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78C7-5414-4C27-BAE6-A3AF9740C0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948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250E-D8C1-483F-BFB2-2CB38BA4BA6F}" type="datetimeFigureOut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78C7-5414-4C27-BAE6-A3AF9740C0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700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250E-D8C1-483F-BFB2-2CB38BA4BA6F}" type="datetimeFigureOut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78C7-5414-4C27-BAE6-A3AF9740C0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101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250E-D8C1-483F-BFB2-2CB38BA4BA6F}" type="datetimeFigureOut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78C7-5414-4C27-BAE6-A3AF9740C0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69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F04250E-D8C1-483F-BFB2-2CB38BA4BA6F}" type="datetimeFigureOut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9278C7-5414-4C27-BAE6-A3AF9740C0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394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250E-D8C1-483F-BFB2-2CB38BA4BA6F}" type="datetimeFigureOut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78C7-5414-4C27-BAE6-A3AF9740C0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743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F04250E-D8C1-483F-BFB2-2CB38BA4BA6F}" type="datetimeFigureOut">
              <a:rPr kumimoji="1" lang="ja-JP" altLang="en-US" smtClean="0"/>
              <a:t>2020/8/21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99278C7-5414-4C27-BAE6-A3AF9740C0B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57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00051" y="830317"/>
            <a:ext cx="9761339" cy="3338271"/>
          </a:xfrm>
        </p:spPr>
        <p:txBody>
          <a:bodyPr>
            <a:noAutofit/>
          </a:bodyPr>
          <a:lstStyle/>
          <a:p>
            <a:r>
              <a:rPr lang="ja-JP" altLang="en-US" sz="9600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みんなで つかう</a:t>
            </a:r>
            <a:r>
              <a:rPr lang="en-US" altLang="ja-JP" sz="9600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9600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96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9600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まちの しせつ</a:t>
            </a:r>
            <a:endParaRPr kumimoji="1" lang="ja-JP" altLang="en-US" sz="9600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4557156"/>
            <a:ext cx="11266098" cy="1143000"/>
          </a:xfrm>
        </p:spPr>
        <p:txBody>
          <a:bodyPr>
            <a:normAutofit fontScale="92500"/>
          </a:bodyPr>
          <a:lstStyle/>
          <a:p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</a:t>
            </a:r>
            <a:r>
              <a:rPr lang="ja-JP" altLang="en-US" sz="2600" dirty="0" smtClean="0"/>
              <a:t>小学校生活科　２年「みんなでつかう まちのしせつ」学習支援資料</a:t>
            </a:r>
            <a:endParaRPr kumimoji="1" lang="ja-JP" altLang="en-US" sz="2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405009" y="5700156"/>
            <a:ext cx="4096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仙台市図書館　学校連携事業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9851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585788" y="414337"/>
            <a:ext cx="3986213" cy="83099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latin typeface="+mn-ea"/>
              </a:rPr>
              <a:t>本</a:t>
            </a:r>
            <a:r>
              <a:rPr kumimoji="1" lang="ja-JP" altLang="en-US" sz="4800" dirty="0">
                <a:latin typeface="+mn-ea"/>
              </a:rPr>
              <a:t>の</a:t>
            </a:r>
            <a:r>
              <a:rPr kumimoji="1" lang="ja-JP" altLang="en-US" sz="4800" dirty="0" smtClean="0">
                <a:latin typeface="+mn-ea"/>
              </a:rPr>
              <a:t> さがし方</a:t>
            </a:r>
            <a:endParaRPr kumimoji="1" lang="ja-JP" altLang="en-US" sz="4800" dirty="0">
              <a:latin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1"/>
          <a:stretch/>
        </p:blipFill>
        <p:spPr>
          <a:xfrm>
            <a:off x="2864222" y="1398494"/>
            <a:ext cx="8517260" cy="4652682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242047" y="1721223"/>
            <a:ext cx="2447365" cy="4329953"/>
          </a:xfrm>
          <a:prstGeom prst="wedgeRoundRectCallout">
            <a:avLst>
              <a:gd name="adj1" fmla="val 132880"/>
              <a:gd name="adj2" fmla="val -34935"/>
              <a:gd name="adj3" fmla="val 16667"/>
            </a:avLst>
          </a:prstGeom>
          <a:solidFill>
            <a:srgbClr val="95C6E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rgbClr val="FF0000"/>
                </a:solidFill>
              </a:rPr>
              <a:t>ア～イ</a:t>
            </a:r>
            <a:r>
              <a:rPr kumimoji="1" lang="ja-JP" altLang="en-US" sz="4000" dirty="0" smtClean="0">
                <a:solidFill>
                  <a:schemeClr val="tx1"/>
                </a:solidFill>
              </a:rPr>
              <a:t>の</a:t>
            </a:r>
            <a:r>
              <a:rPr kumimoji="1" lang="ja-JP" altLang="en-US" sz="4000" dirty="0">
                <a:solidFill>
                  <a:schemeClr val="tx1"/>
                </a:solidFill>
              </a:rPr>
              <a:t>作</a:t>
            </a:r>
            <a:r>
              <a:rPr kumimoji="1" lang="ja-JP" altLang="en-US" sz="4000" dirty="0" smtClean="0">
                <a:solidFill>
                  <a:schemeClr val="tx1"/>
                </a:solidFill>
              </a:rPr>
              <a:t>しゃの名前の本が</a:t>
            </a:r>
            <a:endParaRPr kumimoji="1" lang="en-US" altLang="ja-JP" sz="40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4000" dirty="0" smtClean="0">
                <a:solidFill>
                  <a:schemeClr val="tx1"/>
                </a:solidFill>
              </a:rPr>
              <a:t>ならんでいるよ。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6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327562" y="0"/>
            <a:ext cx="4405745" cy="634142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角丸四角形 1"/>
          <p:cNvSpPr/>
          <p:nvPr/>
        </p:nvSpPr>
        <p:spPr>
          <a:xfrm>
            <a:off x="2790698" y="2600695"/>
            <a:ext cx="3479471" cy="2196935"/>
          </a:xfrm>
          <a:prstGeom prst="roundRect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02573" y="3098997"/>
            <a:ext cx="345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 smtClean="0"/>
              <a:t>９３３　タ</a:t>
            </a:r>
            <a:endParaRPr kumimoji="1" lang="ja-JP" altLang="en-US" sz="7200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7089565" y="234599"/>
            <a:ext cx="4061364" cy="2325212"/>
          </a:xfrm>
          <a:prstGeom prst="wedgeRoundRectCallout">
            <a:avLst>
              <a:gd name="adj1" fmla="val -74325"/>
              <a:gd name="adj2" fmla="val 71710"/>
              <a:gd name="adj3" fmla="val 16667"/>
            </a:avLst>
          </a:prstGeom>
          <a:solidFill>
            <a:srgbClr val="95C6EF"/>
          </a:solidFill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ここに 本の </a:t>
            </a:r>
            <a:endParaRPr kumimoji="1" lang="en-US" altLang="ja-JP" sz="4000" dirty="0" smtClean="0"/>
          </a:p>
          <a:p>
            <a:pPr algn="ctr"/>
            <a:r>
              <a:rPr kumimoji="1" lang="ja-JP" altLang="en-US" sz="4000" dirty="0" err="1" smtClean="0"/>
              <a:t>じゅうしょ</a:t>
            </a:r>
            <a:r>
              <a:rPr kumimoji="1" lang="ja-JP" altLang="en-US" sz="4000" dirty="0" smtClean="0"/>
              <a:t>が</a:t>
            </a:r>
            <a:endParaRPr kumimoji="1" lang="en-US" altLang="ja-JP" sz="4000" dirty="0" smtClean="0"/>
          </a:p>
          <a:p>
            <a:pPr algn="ctr"/>
            <a:r>
              <a:rPr kumimoji="1" lang="ja-JP" altLang="en-US" sz="4000" dirty="0" smtClean="0"/>
              <a:t>あるよ。</a:t>
            </a:r>
            <a:endParaRPr kumimoji="1" lang="ja-JP" altLang="en-US" sz="40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8518" y="2682831"/>
            <a:ext cx="3736178" cy="3232990"/>
          </a:xfrm>
          <a:prstGeom prst="rect">
            <a:avLst/>
          </a:prstGeom>
        </p:spPr>
      </p:pic>
      <p:sp>
        <p:nvSpPr>
          <p:cNvPr id="7" name="楕円 6"/>
          <p:cNvSpPr/>
          <p:nvPr/>
        </p:nvSpPr>
        <p:spPr>
          <a:xfrm>
            <a:off x="7671455" y="4797630"/>
            <a:ext cx="1282538" cy="9025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351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85788" y="414337"/>
            <a:ext cx="3986213" cy="83099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latin typeface="+mn-ea"/>
              </a:rPr>
              <a:t>本</a:t>
            </a:r>
            <a:r>
              <a:rPr kumimoji="1" lang="ja-JP" altLang="en-US" sz="4800" dirty="0">
                <a:latin typeface="+mn-ea"/>
              </a:rPr>
              <a:t>の</a:t>
            </a:r>
            <a:r>
              <a:rPr kumimoji="1" lang="ja-JP" altLang="en-US" sz="4800" dirty="0" smtClean="0">
                <a:latin typeface="+mn-ea"/>
              </a:rPr>
              <a:t> さがし方</a:t>
            </a:r>
            <a:endParaRPr kumimoji="1" lang="ja-JP" altLang="en-US" sz="4800" dirty="0">
              <a:latin typeface="+mn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85788" y="1571625"/>
            <a:ext cx="7186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②</a:t>
            </a:r>
            <a:r>
              <a:rPr kumimoji="1" lang="ja-JP" altLang="en-US" sz="4000" dirty="0" smtClean="0"/>
              <a:t>　きかいを</a:t>
            </a:r>
            <a:r>
              <a:rPr kumimoji="1" lang="ja-JP" altLang="en-US" sz="4000" dirty="0"/>
              <a:t>つ</a:t>
            </a:r>
            <a:r>
              <a:rPr kumimoji="1" lang="ja-JP" altLang="en-US" sz="4000" dirty="0" smtClean="0"/>
              <a:t>かって しらべる</a:t>
            </a:r>
            <a:r>
              <a:rPr kumimoji="1" lang="ja-JP" altLang="en-US" sz="4000" dirty="0"/>
              <a:t>。</a:t>
            </a:r>
            <a:endParaRPr kumimoji="1" lang="en-US" altLang="ja-JP" sz="4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85788" y="3838575"/>
            <a:ext cx="7443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③</a:t>
            </a:r>
            <a:r>
              <a:rPr kumimoji="1" lang="ja-JP" altLang="en-US" sz="4000" dirty="0"/>
              <a:t>　</a:t>
            </a:r>
            <a:r>
              <a:rPr kumimoji="1" lang="ja-JP" altLang="en-US" sz="4000" dirty="0" smtClean="0"/>
              <a:t>図書かんの 人に </a:t>
            </a:r>
            <a:r>
              <a:rPr kumimoji="1" lang="ja-JP" altLang="en-US" sz="4000" dirty="0"/>
              <a:t>聞</a:t>
            </a:r>
            <a:r>
              <a:rPr kumimoji="1" lang="ja-JP" altLang="en-US" sz="4000" dirty="0" smtClean="0"/>
              <a:t>く。</a:t>
            </a:r>
            <a:endParaRPr kumimoji="1" lang="en-US" altLang="ja-JP" sz="4000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844" y="414337"/>
            <a:ext cx="4565650" cy="34242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881" y="3838575"/>
            <a:ext cx="2457731" cy="263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8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31986" y="434246"/>
            <a:ext cx="6483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solidFill>
                  <a:srgbClr val="00B0F0"/>
                </a:solidFill>
              </a:rPr>
              <a:t>本を かりてみよう！</a:t>
            </a:r>
            <a:endParaRPr kumimoji="1" lang="en-US" altLang="ja-JP" sz="5400" dirty="0" smtClean="0">
              <a:solidFill>
                <a:srgbClr val="00B0F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7175" y="1757363"/>
            <a:ext cx="11258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ステップ③　カウンターで 手つづきをしよう</a:t>
            </a:r>
            <a:endParaRPr kumimoji="1" lang="ja-JP" altLang="en-US" sz="48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681" b="-6689"/>
          <a:stretch/>
        </p:blipFill>
        <p:spPr>
          <a:xfrm>
            <a:off x="0" y="2588360"/>
            <a:ext cx="6598024" cy="4289612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7906872" y="3523130"/>
            <a:ext cx="3608852" cy="2151530"/>
          </a:xfrm>
          <a:prstGeom prst="wedgeRoundRectCallout">
            <a:avLst>
              <a:gd name="adj1" fmla="val -83950"/>
              <a:gd name="adj2" fmla="val -35000"/>
              <a:gd name="adj3" fmla="val 16667"/>
            </a:avLst>
          </a:prstGeom>
          <a:solidFill>
            <a:srgbClr val="95C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rgbClr val="002060"/>
                </a:solidFill>
              </a:rPr>
              <a:t>かえ</a:t>
            </a:r>
            <a:r>
              <a:rPr kumimoji="1" lang="ja-JP" altLang="en-US" sz="3200" dirty="0" smtClean="0">
                <a:solidFill>
                  <a:srgbClr val="002060"/>
                </a:solidFill>
              </a:rPr>
              <a:t>す</a:t>
            </a:r>
            <a:r>
              <a:rPr kumimoji="1" lang="ja-JP" altLang="en-US" sz="3200" dirty="0">
                <a:solidFill>
                  <a:srgbClr val="002060"/>
                </a:solidFill>
              </a:rPr>
              <a:t>日</a:t>
            </a:r>
            <a:r>
              <a:rPr kumimoji="1" lang="ja-JP" altLang="en-US" sz="3200" dirty="0" smtClean="0">
                <a:solidFill>
                  <a:srgbClr val="002060"/>
                </a:solidFill>
              </a:rPr>
              <a:t>が</a:t>
            </a:r>
            <a:endParaRPr kumimoji="1" lang="en-US" altLang="ja-JP" sz="3200" dirty="0" smtClean="0">
              <a:solidFill>
                <a:srgbClr val="002060"/>
              </a:solidFill>
            </a:endParaRPr>
          </a:p>
          <a:p>
            <a:pPr algn="ctr"/>
            <a:r>
              <a:rPr kumimoji="1" lang="ja-JP" altLang="en-US" sz="3200" dirty="0" smtClean="0">
                <a:solidFill>
                  <a:srgbClr val="002060"/>
                </a:solidFill>
              </a:rPr>
              <a:t>きまっているね。</a:t>
            </a:r>
            <a:endParaRPr kumimoji="1" lang="en-US" altLang="ja-JP" sz="3200" dirty="0" smtClean="0">
              <a:solidFill>
                <a:srgbClr val="002060"/>
              </a:solidFill>
            </a:endParaRPr>
          </a:p>
          <a:p>
            <a:pPr algn="ctr"/>
            <a:r>
              <a:rPr kumimoji="1" lang="ja-JP" altLang="en-US" sz="3200" dirty="0" smtClean="0">
                <a:solidFill>
                  <a:srgbClr val="FF0000"/>
                </a:solidFill>
              </a:rPr>
              <a:t>２週間 </a:t>
            </a:r>
            <a:r>
              <a:rPr kumimoji="1" lang="ja-JP" altLang="en-US" sz="3200" dirty="0" smtClean="0">
                <a:solidFill>
                  <a:srgbClr val="002060"/>
                </a:solidFill>
              </a:rPr>
              <a:t>かりることができるよ。</a:t>
            </a:r>
            <a:endParaRPr kumimoji="1" lang="en-US" altLang="ja-JP" sz="3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9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31986" y="434246"/>
            <a:ext cx="6483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solidFill>
                  <a:srgbClr val="00B0F0"/>
                </a:solidFill>
              </a:rPr>
              <a:t>図書かんの やくそく</a:t>
            </a:r>
            <a:endParaRPr kumimoji="1" lang="en-US" altLang="ja-JP" sz="5400" dirty="0" smtClean="0">
              <a:solidFill>
                <a:srgbClr val="00B0F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46411" y="1465730"/>
            <a:ext cx="8350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なにに 気をつければ いいのかな？</a:t>
            </a:r>
            <a:endParaRPr kumimoji="1" lang="ja-JP" altLang="en-US" sz="4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685" y="3406850"/>
            <a:ext cx="3039170" cy="313316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663" y="2467776"/>
            <a:ext cx="2853904" cy="276115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0635" y="2831033"/>
            <a:ext cx="2797974" cy="300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037" y="1137817"/>
            <a:ext cx="5057916" cy="5057916"/>
          </a:xfrm>
          <a:prstGeom prst="rect">
            <a:avLst/>
          </a:prstGeom>
        </p:spPr>
      </p:pic>
      <p:sp>
        <p:nvSpPr>
          <p:cNvPr id="4" name="角丸四角形吹き出し 3"/>
          <p:cNvSpPr/>
          <p:nvPr/>
        </p:nvSpPr>
        <p:spPr>
          <a:xfrm>
            <a:off x="470647" y="734405"/>
            <a:ext cx="4814047" cy="3926540"/>
          </a:xfrm>
          <a:prstGeom prst="wedgeRoundRectCallout">
            <a:avLst>
              <a:gd name="adj1" fmla="val 68158"/>
              <a:gd name="adj2" fmla="val -1194"/>
              <a:gd name="adj3" fmla="val 16667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rgbClr val="00B050"/>
                </a:solidFill>
              </a:rPr>
              <a:t>みんなでつかう </a:t>
            </a:r>
            <a:endParaRPr kumimoji="1" lang="en-US" altLang="ja-JP" sz="3600" dirty="0" smtClean="0">
              <a:solidFill>
                <a:srgbClr val="00B050"/>
              </a:solidFill>
            </a:endParaRPr>
          </a:p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</a:rPr>
              <a:t>図書かんだから</a:t>
            </a:r>
            <a:endParaRPr kumimoji="1" lang="en-US" altLang="ja-JP" sz="36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600" dirty="0" smtClean="0">
                <a:solidFill>
                  <a:srgbClr val="00B050"/>
                </a:solidFill>
              </a:rPr>
              <a:t>やくそくをまもる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ことが</a:t>
            </a:r>
            <a:endParaRPr kumimoji="1" lang="en-US" altLang="ja-JP" sz="36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3600" dirty="0">
                <a:solidFill>
                  <a:schemeClr val="tx1"/>
                </a:solidFill>
              </a:rPr>
              <a:t>大切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だね</a:t>
            </a:r>
            <a:r>
              <a:rPr kumimoji="1" lang="ja-JP" altLang="en-US" sz="3600" dirty="0">
                <a:solidFill>
                  <a:schemeClr val="tx1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59035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3508" y="769788"/>
            <a:ext cx="1625563" cy="155647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617518" y="1863127"/>
            <a:ext cx="97021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図書かんの ことを</a:t>
            </a:r>
            <a:endParaRPr kumimoji="1" lang="en-US" altLang="ja-JP" sz="8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8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聞いて みよう </a:t>
            </a:r>
            <a:endParaRPr kumimoji="1" lang="ja-JP" altLang="en-US" sz="8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57" y="4150521"/>
            <a:ext cx="2527668" cy="192418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20020" y="1548026"/>
            <a:ext cx="1918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と　　　しょ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75384" y="2893101"/>
            <a:ext cx="581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き</a:t>
            </a:r>
          </a:p>
        </p:txBody>
      </p:sp>
    </p:spTree>
    <p:extLst>
      <p:ext uri="{BB962C8B-B14F-4D97-AF65-F5344CB8AC3E}">
        <p14:creationId xmlns:p14="http://schemas.microsoft.com/office/powerpoint/2010/main" val="264932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528" y="1754897"/>
            <a:ext cx="3621741" cy="330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11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928" y="470646"/>
            <a:ext cx="2239948" cy="204395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329" y="1895792"/>
            <a:ext cx="3018211" cy="355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5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928" y="470646"/>
            <a:ext cx="2239948" cy="204395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777" y="3124729"/>
            <a:ext cx="1539036" cy="181034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9293" y="1223681"/>
            <a:ext cx="4123765" cy="412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3508" y="769788"/>
            <a:ext cx="1625563" cy="1556477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563027" y="2326265"/>
            <a:ext cx="87803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図書かんに 行こう</a:t>
            </a:r>
            <a:endParaRPr kumimoji="1" lang="ja-JP" altLang="en-US" sz="8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57" y="4150521"/>
            <a:ext cx="2527668" cy="192418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679391" y="2033877"/>
            <a:ext cx="1918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と　　　しょ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15201" y="2033877"/>
            <a:ext cx="689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い</a:t>
            </a:r>
          </a:p>
        </p:txBody>
      </p:sp>
    </p:spTree>
    <p:extLst>
      <p:ext uri="{BB962C8B-B14F-4D97-AF65-F5344CB8AC3E}">
        <p14:creationId xmlns:p14="http://schemas.microsoft.com/office/powerpoint/2010/main" val="273213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928" y="470646"/>
            <a:ext cx="2239948" cy="204395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777" y="3124729"/>
            <a:ext cx="1539036" cy="181034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2062" y="793011"/>
            <a:ext cx="4915796" cy="501611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1044" y="470646"/>
            <a:ext cx="2196354" cy="219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6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928" y="470646"/>
            <a:ext cx="2239948" cy="204395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686" y="3327645"/>
            <a:ext cx="2095321" cy="213808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130" y="306538"/>
            <a:ext cx="3941389" cy="441612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1044" y="470646"/>
            <a:ext cx="2196354" cy="219635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896959" y="5293663"/>
            <a:ext cx="8323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rgbClr val="0070C0"/>
                </a:solidFill>
              </a:rPr>
              <a:t>みんなが つかいやすい くふう</a:t>
            </a:r>
            <a:endParaRPr kumimoji="1" lang="ja-JP" altLang="en-US" sz="4800" dirty="0">
              <a:solidFill>
                <a:srgbClr val="0070C0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777" y="3124729"/>
            <a:ext cx="1539036" cy="181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3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727" y="215153"/>
            <a:ext cx="4473388" cy="2702858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62163" y="336176"/>
            <a:ext cx="4392705" cy="2460812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2884392" y="2139763"/>
            <a:ext cx="3220573" cy="98331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大きな文字の本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7965137" y="2139763"/>
            <a:ext cx="3682255" cy="99844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赤ちゃんにおっぱいをあげる</a:t>
            </a:r>
            <a:r>
              <a:rPr kumimoji="1" lang="ja-JP" altLang="en-US" sz="3200" dirty="0" err="1" smtClean="0">
                <a:solidFill>
                  <a:schemeClr val="tx1"/>
                </a:solidFill>
              </a:rPr>
              <a:t>へや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9227" y="3222252"/>
            <a:ext cx="4298576" cy="2943226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8166843" y="5757863"/>
            <a:ext cx="3801039" cy="98331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本のポスト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250"/>
          <a:stretch/>
        </p:blipFill>
        <p:spPr>
          <a:xfrm>
            <a:off x="430300" y="3389924"/>
            <a:ext cx="4746815" cy="2889973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3059201" y="5788238"/>
            <a:ext cx="3220573" cy="98331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ひろびろトイレ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8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682" y="1465729"/>
            <a:ext cx="7135906" cy="458544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900953" y="470647"/>
            <a:ext cx="10125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図書かんから 家が 遠くても だいじょうぶ</a:t>
            </a:r>
            <a:r>
              <a:rPr kumimoji="1" lang="ja-JP" altLang="en-US" sz="4000" dirty="0"/>
              <a:t>！</a:t>
            </a:r>
          </a:p>
        </p:txBody>
      </p:sp>
      <p:sp>
        <p:nvSpPr>
          <p:cNvPr id="4" name="四角形吹き出し 3"/>
          <p:cNvSpPr/>
          <p:nvPr/>
        </p:nvSpPr>
        <p:spPr>
          <a:xfrm>
            <a:off x="510988" y="2124637"/>
            <a:ext cx="2989729" cy="2796988"/>
          </a:xfrm>
          <a:prstGeom prst="wedgeRectCallout">
            <a:avLst>
              <a:gd name="adj1" fmla="val 73620"/>
              <a:gd name="adj2" fmla="val 10916"/>
            </a:avLst>
          </a:prstGeom>
          <a:solidFill>
            <a:srgbClr val="95C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rgbClr val="FF0000"/>
                </a:solidFill>
              </a:rPr>
              <a:t>３５００</a:t>
            </a:r>
            <a:r>
              <a:rPr kumimoji="1" lang="ja-JP" altLang="en-US" sz="4000" dirty="0" err="1" smtClean="0">
                <a:solidFill>
                  <a:schemeClr val="tx1"/>
                </a:solidFill>
              </a:rPr>
              <a:t>さつの</a:t>
            </a:r>
            <a:r>
              <a:rPr kumimoji="1" lang="ja-JP" altLang="en-US" sz="4000" dirty="0" smtClean="0">
                <a:solidFill>
                  <a:schemeClr val="tx1"/>
                </a:solidFill>
              </a:rPr>
              <a:t>本がのっているよ。</a:t>
            </a:r>
            <a:endParaRPr kumimoji="1" lang="en-US" altLang="ja-JP" sz="4000" dirty="0" smtClean="0">
              <a:solidFill>
                <a:schemeClr val="tx1"/>
              </a:solidFill>
            </a:endParaRPr>
          </a:p>
          <a:p>
            <a:pPr algn="ctr"/>
            <a:endParaRPr kumimoji="1" lang="en-US" altLang="ja-JP" dirty="0"/>
          </a:p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12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869" y="1035423"/>
            <a:ext cx="5064973" cy="328108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9474" y="1035423"/>
            <a:ext cx="5237451" cy="3281083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1176616" y="4533339"/>
            <a:ext cx="3852584" cy="98331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きせつの 本のてんじ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6654524" y="4533338"/>
            <a:ext cx="4547349" cy="98331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おはなし会などのぎょうじ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7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85800" y="322728"/>
            <a:ext cx="8579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図書かんで はたらくの 人の はなし</a:t>
            </a:r>
            <a:endParaRPr kumimoji="1" lang="ja-JP" altLang="en-US" sz="4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445" y="3375211"/>
            <a:ext cx="1713805" cy="273479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03413" y="1092169"/>
            <a:ext cx="108781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わたしたちは、たくさんの人に 図書かんにきて、本をかりてほしいと </a:t>
            </a:r>
            <a:r>
              <a:rPr kumimoji="1" lang="ja-JP" altLang="en-US" sz="2400" dirty="0"/>
              <a:t>思</a:t>
            </a:r>
            <a:r>
              <a:rPr kumimoji="1" lang="ja-JP" altLang="en-US" sz="2400" dirty="0" smtClean="0"/>
              <a:t>っています。</a:t>
            </a:r>
            <a:endParaRPr kumimoji="1" lang="en-US" altLang="ja-JP" sz="2400" dirty="0" smtClean="0"/>
          </a:p>
          <a:p>
            <a:endParaRPr kumimoji="1" lang="en-US" altLang="ja-JP" sz="2400" dirty="0" smtClean="0"/>
          </a:p>
          <a:p>
            <a:r>
              <a:rPr kumimoji="1" lang="ja-JP" altLang="en-US" sz="2400" dirty="0" smtClean="0"/>
              <a:t>そのために、たくさん本を そろえたり、本がさがしやすいように ならべたりしています。</a:t>
            </a:r>
            <a:endParaRPr kumimoji="1" lang="en-US" altLang="ja-JP" sz="2400" dirty="0" smtClean="0"/>
          </a:p>
          <a:p>
            <a:endParaRPr kumimoji="1" lang="en-US" altLang="ja-JP" sz="2400" dirty="0" smtClean="0"/>
          </a:p>
          <a:p>
            <a:r>
              <a:rPr kumimoji="1" lang="ja-JP" altLang="en-US" sz="2400" dirty="0" smtClean="0"/>
              <a:t>みなさんが ルールをまもって、本を</a:t>
            </a:r>
            <a:r>
              <a:rPr kumimoji="1" lang="ja-JP" altLang="en-US" sz="2400" dirty="0"/>
              <a:t>大切</a:t>
            </a:r>
            <a:r>
              <a:rPr kumimoji="1" lang="ja-JP" altLang="en-US" sz="2400" dirty="0" smtClean="0"/>
              <a:t>に してくれるとうれしいです。</a:t>
            </a:r>
            <a:endParaRPr kumimoji="1" lang="en-US" altLang="ja-JP" sz="2400" dirty="0" smtClean="0"/>
          </a:p>
          <a:p>
            <a:endParaRPr kumimoji="1" lang="en-US" altLang="ja-JP" sz="2400" dirty="0"/>
          </a:p>
          <a:p>
            <a:r>
              <a:rPr kumimoji="1" lang="ja-JP" altLang="en-US" sz="2400" dirty="0" smtClean="0"/>
              <a:t>図書かんでは、本を </a:t>
            </a:r>
            <a:r>
              <a:rPr kumimoji="1" lang="ja-JP" altLang="en-US" sz="2400" dirty="0" err="1" smtClean="0"/>
              <a:t>か</a:t>
            </a:r>
            <a:r>
              <a:rPr kumimoji="1" lang="ja-JP" altLang="en-US" sz="2400" dirty="0" smtClean="0"/>
              <a:t>すい外にも、たくさんの イベントを行っています。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絵本や </a:t>
            </a:r>
            <a:r>
              <a:rPr kumimoji="1" lang="ja-JP" altLang="en-US" sz="2400" dirty="0"/>
              <a:t>紙</a:t>
            </a:r>
            <a:r>
              <a:rPr kumimoji="1" lang="ja-JP" altLang="en-US" sz="2400" dirty="0" err="1" smtClean="0"/>
              <a:t>しばいを</a:t>
            </a:r>
            <a:r>
              <a:rPr kumimoji="1" lang="ja-JP" altLang="en-US" sz="2400" dirty="0" smtClean="0"/>
              <a:t> </a:t>
            </a:r>
            <a:r>
              <a:rPr kumimoji="1" lang="ja-JP" altLang="en-US" sz="2400" dirty="0"/>
              <a:t>読み聞</a:t>
            </a:r>
            <a:r>
              <a:rPr kumimoji="1" lang="ja-JP" altLang="en-US" sz="2400" dirty="0" smtClean="0"/>
              <a:t>かせしたり、工作教</a:t>
            </a:r>
            <a:r>
              <a:rPr kumimoji="1" lang="ja-JP" altLang="en-US" sz="2400" dirty="0"/>
              <a:t>室</a:t>
            </a:r>
            <a:r>
              <a:rPr kumimoji="1" lang="ja-JP" altLang="en-US" sz="2400" dirty="0" smtClean="0"/>
              <a:t>を ひらいたりする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こともあります。</a:t>
            </a:r>
            <a:endParaRPr kumimoji="1" lang="en-US" altLang="ja-JP" sz="2400" dirty="0" smtClean="0"/>
          </a:p>
          <a:p>
            <a:endParaRPr kumimoji="1" lang="en-US" altLang="ja-JP" sz="2400" dirty="0"/>
          </a:p>
          <a:p>
            <a:r>
              <a:rPr kumimoji="1" lang="ja-JP" altLang="en-US" sz="2400" dirty="0" smtClean="0"/>
              <a:t>たくさんの人が 図書かんに きて、本をかり、本が すきに なってほしいと </a:t>
            </a:r>
            <a:r>
              <a:rPr kumimoji="1" lang="ja-JP" altLang="en-US" sz="2400" dirty="0"/>
              <a:t>思</a:t>
            </a:r>
            <a:r>
              <a:rPr kumimoji="1" lang="ja-JP" altLang="en-US" sz="2400" dirty="0" smtClean="0"/>
              <a:t>って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はたらいています。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みなさんも 図書かんに </a:t>
            </a:r>
            <a:r>
              <a:rPr kumimoji="1" lang="ja-JP" altLang="en-US" sz="2400" dirty="0"/>
              <a:t>来</a:t>
            </a:r>
            <a:r>
              <a:rPr kumimoji="1" lang="ja-JP" altLang="en-US" sz="2400" dirty="0" smtClean="0"/>
              <a:t>てみてくださいね。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60503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95836" y="851367"/>
            <a:ext cx="11389484" cy="4519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 smtClean="0">
                <a:solidFill>
                  <a:srgbClr val="00B050"/>
                </a:solidFill>
                <a:latin typeface="+mn-ea"/>
              </a:rPr>
              <a:t>まと</a:t>
            </a:r>
            <a:r>
              <a:rPr kumimoji="1" lang="ja-JP" altLang="en-US" sz="6600" dirty="0">
                <a:solidFill>
                  <a:srgbClr val="00B050"/>
                </a:solidFill>
                <a:latin typeface="+mn-ea"/>
              </a:rPr>
              <a:t>め</a:t>
            </a:r>
            <a:endParaRPr kumimoji="1" lang="en-US" altLang="ja-JP" sz="6600" dirty="0" smtClean="0">
              <a:solidFill>
                <a:srgbClr val="00B050"/>
              </a:solidFill>
              <a:latin typeface="+mn-ea"/>
            </a:endParaRPr>
          </a:p>
          <a:p>
            <a:pPr>
              <a:lnSpc>
                <a:spcPts val="5000"/>
              </a:lnSpc>
            </a:pPr>
            <a:endParaRPr kumimoji="1" lang="en-US" altLang="ja-JP" sz="6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6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みんなでつかう 図書かんには、</a:t>
            </a:r>
            <a:endParaRPr kumimoji="1" lang="en-US" altLang="ja-JP" sz="60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6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みんながつかいやすい くふうが たくさんある。</a:t>
            </a:r>
            <a:endParaRPr kumimoji="1" lang="ja-JP" altLang="en-US" sz="6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47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349" y="361635"/>
            <a:ext cx="3353950" cy="255319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5610" y="268990"/>
            <a:ext cx="2972574" cy="273848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05" y="3360715"/>
            <a:ext cx="2139427" cy="289111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3726" y="3462200"/>
            <a:ext cx="1684573" cy="2688149"/>
          </a:xfrm>
          <a:prstGeom prst="rect">
            <a:avLst/>
          </a:prstGeom>
        </p:spPr>
      </p:pic>
      <p:sp>
        <p:nvSpPr>
          <p:cNvPr id="4" name="円形吹き出し 3"/>
          <p:cNvSpPr/>
          <p:nvPr/>
        </p:nvSpPr>
        <p:spPr>
          <a:xfrm>
            <a:off x="4457306" y="3269152"/>
            <a:ext cx="7323016" cy="2779713"/>
          </a:xfrm>
          <a:prstGeom prst="wedgeEllipseCallout">
            <a:avLst>
              <a:gd name="adj1" fmla="val -60801"/>
              <a:gd name="adj2" fmla="val -8654"/>
            </a:avLst>
          </a:prstGeom>
          <a:solidFill>
            <a:srgbClr val="95C6EF"/>
          </a:solidFill>
          <a:ln>
            <a:solidFill>
              <a:srgbClr val="95C6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80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図書かんに</a:t>
            </a:r>
            <a:endParaRPr kumimoji="1" lang="en-US" altLang="ja-JP" sz="4800" dirty="0" smtClean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4800" dirty="0" smtClean="0"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来てくださいね。</a:t>
            </a:r>
            <a:endParaRPr kumimoji="1" lang="ja-JP" altLang="en-US" sz="4800" dirty="0"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6656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8741" y="228492"/>
            <a:ext cx="2228009" cy="213331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405009" y="5700156"/>
            <a:ext cx="4096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仙台市図書館　学校連携事業</a:t>
            </a:r>
            <a:endParaRPr kumimoji="1" lang="ja-JP" altLang="en-US" sz="2400" dirty="0"/>
          </a:p>
        </p:txBody>
      </p:sp>
      <p:sp>
        <p:nvSpPr>
          <p:cNvPr id="7" name="タイトル 1"/>
          <p:cNvSpPr>
            <a:spLocks noGrp="1"/>
          </p:cNvSpPr>
          <p:nvPr>
            <p:ph type="ctrTitle"/>
          </p:nvPr>
        </p:nvSpPr>
        <p:spPr>
          <a:xfrm>
            <a:off x="827264" y="1172811"/>
            <a:ext cx="9560727" cy="3080928"/>
          </a:xfrm>
        </p:spPr>
        <p:txBody>
          <a:bodyPr>
            <a:noAutofit/>
          </a:bodyPr>
          <a:lstStyle/>
          <a:p>
            <a:r>
              <a:rPr lang="ja-JP" altLang="en-US" sz="9600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みんなで つかう</a:t>
            </a:r>
            <a:r>
              <a:rPr lang="en-US" altLang="ja-JP" sz="9600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9600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9600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9600" dirty="0" smtClean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まちの しせつ</a:t>
            </a:r>
            <a:endParaRPr kumimoji="1" lang="ja-JP" altLang="en-US" sz="9600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7266" y="5361782"/>
            <a:ext cx="2653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solidFill>
                  <a:srgbClr val="00B050"/>
                </a:solidFill>
              </a:rPr>
              <a:t>おわり</a:t>
            </a:r>
            <a:endParaRPr kumimoji="1" lang="ja-JP" altLang="en-US" sz="5400" dirty="0">
              <a:solidFill>
                <a:srgbClr val="00B050"/>
              </a:solidFill>
            </a:endParaRPr>
          </a:p>
        </p:txBody>
      </p:sp>
      <p:sp>
        <p:nvSpPr>
          <p:cNvPr id="9" name="サブタイトル 2"/>
          <p:cNvSpPr>
            <a:spLocks noGrp="1"/>
          </p:cNvSpPr>
          <p:nvPr>
            <p:ph type="subTitle" idx="1"/>
          </p:nvPr>
        </p:nvSpPr>
        <p:spPr>
          <a:xfrm>
            <a:off x="827264" y="4227652"/>
            <a:ext cx="9804664" cy="1143000"/>
          </a:xfrm>
        </p:spPr>
        <p:txBody>
          <a:bodyPr>
            <a:normAutofit fontScale="92500"/>
          </a:bodyPr>
          <a:lstStyle/>
          <a:p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ja-JP" altLang="en-US" sz="2600" dirty="0" smtClean="0"/>
              <a:t>小学校生活科　２年「みんなでつかう まちのしせつ」学習支援資料</a:t>
            </a:r>
            <a:endParaRPr kumimoji="1" lang="ja-JP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68597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吹き出し 2"/>
          <p:cNvSpPr/>
          <p:nvPr/>
        </p:nvSpPr>
        <p:spPr>
          <a:xfrm>
            <a:off x="748694" y="478453"/>
            <a:ext cx="4386263" cy="1645305"/>
          </a:xfrm>
          <a:prstGeom prst="wedgeRoundRectCallout">
            <a:avLst>
              <a:gd name="adj1" fmla="val 48296"/>
              <a:gd name="adj2" fmla="val 91177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rgbClr val="0070C0"/>
                </a:solidFill>
              </a:rPr>
              <a:t>図書かん</a:t>
            </a:r>
            <a:r>
              <a:rPr kumimoji="1" lang="ja-JP" altLang="en-US" sz="4000" dirty="0" smtClean="0"/>
              <a:t>って</a:t>
            </a:r>
            <a:endParaRPr kumimoji="1" lang="en-US" altLang="ja-JP" sz="4000" dirty="0" smtClean="0"/>
          </a:p>
          <a:p>
            <a:pPr algn="ctr"/>
            <a:r>
              <a:rPr kumimoji="1" lang="ja-JP" altLang="en-US" sz="4000" dirty="0" smtClean="0"/>
              <a:t>どんな場</a:t>
            </a:r>
            <a:r>
              <a:rPr kumimoji="1" lang="ja-JP" altLang="en-US" sz="4000" dirty="0" err="1" smtClean="0"/>
              <a:t>しょだろう</a:t>
            </a:r>
            <a:r>
              <a:rPr kumimoji="1" lang="ja-JP" altLang="en-US" sz="4000" dirty="0" smtClean="0"/>
              <a:t>。</a:t>
            </a:r>
            <a:endParaRPr kumimoji="1" lang="ja-JP" altLang="en-US" sz="4000" dirty="0"/>
          </a:p>
        </p:txBody>
      </p:sp>
      <p:sp>
        <p:nvSpPr>
          <p:cNvPr id="4" name="角丸四角形吹き出し 3"/>
          <p:cNvSpPr/>
          <p:nvPr/>
        </p:nvSpPr>
        <p:spPr>
          <a:xfrm>
            <a:off x="195262" y="3051353"/>
            <a:ext cx="4386263" cy="1595160"/>
          </a:xfrm>
          <a:prstGeom prst="wedgeRoundRectCallout">
            <a:avLst>
              <a:gd name="adj1" fmla="val 47319"/>
              <a:gd name="adj2" fmla="val 77101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どんなことが</a:t>
            </a:r>
            <a:endParaRPr kumimoji="1" lang="en-US" altLang="ja-JP" sz="4000" dirty="0" smtClean="0"/>
          </a:p>
          <a:p>
            <a:pPr algn="ctr"/>
            <a:r>
              <a:rPr kumimoji="1" lang="ja-JP" altLang="en-US" sz="4000" dirty="0" smtClean="0"/>
              <a:t>できるのかな。</a:t>
            </a:r>
            <a:endParaRPr kumimoji="1" lang="ja-JP" altLang="en-US" sz="4000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5501668" y="401728"/>
            <a:ext cx="4386263" cy="1878668"/>
          </a:xfrm>
          <a:prstGeom prst="wedgeRoundRectCallout">
            <a:avLst>
              <a:gd name="adj1" fmla="val -37371"/>
              <a:gd name="adj2" fmla="val 72073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chemeClr val="tx1"/>
                </a:solidFill>
              </a:rPr>
              <a:t>どんな人が</a:t>
            </a:r>
            <a:endParaRPr kumimoji="1" lang="en-US" altLang="ja-JP" sz="40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4000" dirty="0" smtClean="0">
                <a:solidFill>
                  <a:schemeClr val="tx1"/>
                </a:solidFill>
              </a:rPr>
              <a:t>いるのかな。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1525" y="3198087"/>
            <a:ext cx="2824022" cy="3012289"/>
          </a:xfrm>
          <a:prstGeom prst="rect">
            <a:avLst/>
          </a:prstGeom>
        </p:spPr>
      </p:pic>
      <p:sp>
        <p:nvSpPr>
          <p:cNvPr id="7" name="角丸四角形吹き出し 6"/>
          <p:cNvSpPr/>
          <p:nvPr/>
        </p:nvSpPr>
        <p:spPr>
          <a:xfrm>
            <a:off x="7509062" y="2909599"/>
            <a:ext cx="4386263" cy="1878668"/>
          </a:xfrm>
          <a:prstGeom prst="wedgeRoundRectCallout">
            <a:avLst>
              <a:gd name="adj1" fmla="val -46492"/>
              <a:gd name="adj2" fmla="val 6827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chemeClr val="tx1"/>
                </a:solidFill>
              </a:rPr>
              <a:t>気</a:t>
            </a:r>
            <a:r>
              <a:rPr kumimoji="1" lang="ja-JP" altLang="en-US" sz="4000" dirty="0" smtClean="0">
                <a:solidFill>
                  <a:schemeClr val="tx1"/>
                </a:solidFill>
              </a:rPr>
              <a:t>をつけることは</a:t>
            </a:r>
            <a:endParaRPr kumimoji="1" lang="en-US" altLang="ja-JP" sz="40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4000" dirty="0" smtClean="0">
                <a:solidFill>
                  <a:schemeClr val="tx1"/>
                </a:solidFill>
              </a:rPr>
              <a:t>なんだろ</a:t>
            </a:r>
            <a:r>
              <a:rPr kumimoji="1" lang="ja-JP" altLang="en-US" sz="4000" dirty="0">
                <a:solidFill>
                  <a:schemeClr val="tx1"/>
                </a:solidFill>
              </a:rPr>
              <a:t>う</a:t>
            </a:r>
            <a:r>
              <a:rPr kumimoji="1" lang="ja-JP" altLang="en-US" sz="4000" dirty="0" smtClean="0">
                <a:solidFill>
                  <a:schemeClr val="tx1"/>
                </a:solidFill>
              </a:rPr>
              <a:t>。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8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00262" y="797578"/>
            <a:ext cx="8658225" cy="4796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 smtClean="0">
                <a:solidFill>
                  <a:srgbClr val="00B050"/>
                </a:solidFill>
                <a:latin typeface="+mn-ea"/>
              </a:rPr>
              <a:t>めあて</a:t>
            </a:r>
            <a:endParaRPr kumimoji="1" lang="en-US" altLang="ja-JP" sz="6600" dirty="0" smtClean="0">
              <a:solidFill>
                <a:srgbClr val="00B050"/>
              </a:solidFill>
              <a:latin typeface="+mn-ea"/>
            </a:endParaRPr>
          </a:p>
          <a:p>
            <a:pPr>
              <a:lnSpc>
                <a:spcPts val="5000"/>
              </a:lnSpc>
            </a:pPr>
            <a:endParaRPr kumimoji="1" lang="en-US" altLang="ja-JP" sz="6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6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みんなが つかう　</a:t>
            </a:r>
            <a:endParaRPr kumimoji="1" lang="en-US" altLang="ja-JP" sz="6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6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図書かんについて</a:t>
            </a:r>
            <a:endParaRPr kumimoji="1" lang="en-US" altLang="ja-JP" sz="6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6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しろ</a:t>
            </a:r>
            <a:r>
              <a:rPr kumimoji="1" lang="ja-JP" altLang="en-US" sz="6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う</a:t>
            </a:r>
            <a:r>
              <a:rPr kumimoji="1" lang="ja-JP" altLang="en-US" sz="6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kumimoji="1" lang="ja-JP" altLang="en-US" sz="6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371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31986" y="434246"/>
            <a:ext cx="6483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solidFill>
                  <a:srgbClr val="00B0F0"/>
                </a:solidFill>
              </a:rPr>
              <a:t>本を かりてみよう！</a:t>
            </a:r>
            <a:endParaRPr kumimoji="1" lang="en-US" altLang="ja-JP" sz="5400" dirty="0" smtClean="0">
              <a:solidFill>
                <a:srgbClr val="00B0F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71550" y="1771650"/>
            <a:ext cx="9715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 smtClean="0"/>
              <a:t>図書かんでは、</a:t>
            </a:r>
            <a:endParaRPr kumimoji="1" lang="en-US" altLang="ja-JP" sz="7200" dirty="0" smtClean="0"/>
          </a:p>
          <a:p>
            <a:r>
              <a:rPr kumimoji="1" lang="ja-JP" altLang="en-US" sz="7200" dirty="0" smtClean="0">
                <a:solidFill>
                  <a:srgbClr val="0070C0"/>
                </a:solidFill>
              </a:rPr>
              <a:t>本をかりたり、かえしたり</a:t>
            </a:r>
            <a:r>
              <a:rPr kumimoji="1" lang="ja-JP" altLang="en-US" sz="7200" dirty="0" smtClean="0"/>
              <a:t>することができます。</a:t>
            </a:r>
            <a:endParaRPr kumimoji="1"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318167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31986" y="434246"/>
            <a:ext cx="6483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solidFill>
                  <a:srgbClr val="00B0F0"/>
                </a:solidFill>
              </a:rPr>
              <a:t>本を かりてみよう！</a:t>
            </a:r>
            <a:endParaRPr kumimoji="1" lang="en-US" altLang="ja-JP" sz="5400" dirty="0" smtClean="0">
              <a:solidFill>
                <a:srgbClr val="00B0F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7176" y="1757363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ステップ①　カードを作ろう</a:t>
            </a:r>
            <a:endParaRPr kumimoji="1" lang="ja-JP" altLang="en-US" sz="4800" dirty="0"/>
          </a:p>
        </p:txBody>
      </p:sp>
      <p:sp>
        <p:nvSpPr>
          <p:cNvPr id="4" name="角丸四角形吹き出し 3"/>
          <p:cNvSpPr/>
          <p:nvPr/>
        </p:nvSpPr>
        <p:spPr>
          <a:xfrm>
            <a:off x="6686549" y="3231298"/>
            <a:ext cx="4786314" cy="1897915"/>
          </a:xfrm>
          <a:prstGeom prst="wedgeRoundRectCallout">
            <a:avLst>
              <a:gd name="adj1" fmla="val -64874"/>
              <a:gd name="adj2" fmla="val 7668"/>
              <a:gd name="adj3" fmla="val 16667"/>
            </a:avLst>
          </a:prstGeom>
          <a:solidFill>
            <a:srgbClr val="95C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solidFill>
                  <a:schemeClr val="tx1"/>
                </a:solidFill>
              </a:rPr>
              <a:t>自</a:t>
            </a:r>
            <a:r>
              <a:rPr kumimoji="1" lang="ja-JP" altLang="en-US" sz="3600" dirty="0" err="1" smtClean="0">
                <a:solidFill>
                  <a:schemeClr val="tx1"/>
                </a:solidFill>
              </a:rPr>
              <a:t>ぶん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せんようの　カードが　ひつようだよ。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8262" y="5171986"/>
            <a:ext cx="6870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せんだいしの　図書かんなら　</a:t>
            </a:r>
            <a:endParaRPr kumimoji="1" lang="en-US" altLang="ja-JP" sz="3600" dirty="0" smtClean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3600" dirty="0" smtClean="0">
                <a:solidFill>
                  <a:srgbClr val="0070C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どこでも　つかうことが　できます。</a:t>
            </a:r>
            <a:endParaRPr kumimoji="1" lang="ja-JP" altLang="en-US" sz="3600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2775" y="2681654"/>
            <a:ext cx="3995189" cy="2490332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074459" y="4814047"/>
            <a:ext cx="995082" cy="201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312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31986" y="434246"/>
            <a:ext cx="6483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solidFill>
                  <a:srgbClr val="00B0F0"/>
                </a:solidFill>
              </a:rPr>
              <a:t>本を かりてみよう！</a:t>
            </a:r>
            <a:endParaRPr kumimoji="1" lang="en-US" altLang="ja-JP" sz="5400" dirty="0" smtClean="0">
              <a:solidFill>
                <a:srgbClr val="00B0F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7176" y="1757363"/>
            <a:ext cx="9229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ステップ②　かりたい本を さがそう</a:t>
            </a:r>
            <a:endParaRPr kumimoji="1" lang="ja-JP" altLang="en-US" sz="4800" dirty="0"/>
          </a:p>
        </p:txBody>
      </p:sp>
      <p:sp>
        <p:nvSpPr>
          <p:cNvPr id="7" name="波線 6"/>
          <p:cNvSpPr/>
          <p:nvPr/>
        </p:nvSpPr>
        <p:spPr>
          <a:xfrm>
            <a:off x="6193211" y="2840187"/>
            <a:ext cx="5857874" cy="3243262"/>
          </a:xfrm>
          <a:prstGeom prst="wave">
            <a:avLst>
              <a:gd name="adj1" fmla="val 8095"/>
              <a:gd name="adj2" fmla="val 0"/>
            </a:avLst>
          </a:prstGeom>
          <a:solidFill>
            <a:srgbClr val="90F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chemeClr val="tx1"/>
                </a:solidFill>
              </a:rPr>
              <a:t>いずみ図書かんには </a:t>
            </a:r>
            <a:r>
              <a:rPr kumimoji="1" lang="ja-JP" altLang="en-US" sz="3200" dirty="0" err="1" smtClean="0">
                <a:solidFill>
                  <a:schemeClr val="tx1"/>
                </a:solidFill>
              </a:rPr>
              <a:t>じ</a:t>
            </a:r>
            <a:r>
              <a:rPr kumimoji="1" lang="ja-JP" altLang="en-US" sz="3200" dirty="0" smtClean="0">
                <a:solidFill>
                  <a:schemeClr val="tx1"/>
                </a:solidFill>
              </a:rPr>
              <a:t>どう書だけで 　　　　　　　　さつもあるよ。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95971" y="4461818"/>
            <a:ext cx="2390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solidFill>
                  <a:srgbClr val="FF0000"/>
                </a:solidFill>
              </a:rPr>
              <a:t>２５０，０００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320" y="3110589"/>
            <a:ext cx="5947156" cy="270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1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31986" y="434246"/>
            <a:ext cx="6483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5400" dirty="0" smtClean="0">
                <a:solidFill>
                  <a:srgbClr val="00B0F0"/>
                </a:solidFill>
              </a:rPr>
              <a:t>本を かりてみよう！</a:t>
            </a:r>
            <a:endParaRPr kumimoji="1" lang="en-US" altLang="ja-JP" sz="5400" dirty="0" smtClean="0">
              <a:solidFill>
                <a:srgbClr val="00B0F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7176" y="1757363"/>
            <a:ext cx="9229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/>
              <a:t>ステップ②　かりたい本を さがそう</a:t>
            </a:r>
            <a:endParaRPr kumimoji="1" lang="ja-JP" altLang="en-US" sz="4800" dirty="0"/>
          </a:p>
        </p:txBody>
      </p:sp>
      <p:sp>
        <p:nvSpPr>
          <p:cNvPr id="4" name="雲形吹き出し 3"/>
          <p:cNvSpPr/>
          <p:nvPr/>
        </p:nvSpPr>
        <p:spPr>
          <a:xfrm>
            <a:off x="7205663" y="2988147"/>
            <a:ext cx="4986337" cy="2197953"/>
          </a:xfrm>
          <a:prstGeom prst="cloudCallout">
            <a:avLst>
              <a:gd name="adj1" fmla="val -60088"/>
              <a:gd name="adj2" fmla="val 49499"/>
            </a:avLst>
          </a:prstGeom>
          <a:solidFill>
            <a:srgbClr val="95C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solidFill>
                  <a:schemeClr val="tx1"/>
                </a:solidFill>
              </a:rPr>
              <a:t>たくさんあって 見つからないよ。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519" y="2988147"/>
            <a:ext cx="2591081" cy="350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7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85788" y="414337"/>
            <a:ext cx="3986213" cy="83099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800" dirty="0" smtClean="0">
                <a:latin typeface="+mn-ea"/>
              </a:rPr>
              <a:t>本</a:t>
            </a:r>
            <a:r>
              <a:rPr kumimoji="1" lang="ja-JP" altLang="en-US" sz="4800" dirty="0">
                <a:latin typeface="+mn-ea"/>
              </a:rPr>
              <a:t>の</a:t>
            </a:r>
            <a:r>
              <a:rPr kumimoji="1" lang="ja-JP" altLang="en-US" sz="4800" dirty="0" smtClean="0">
                <a:latin typeface="+mn-ea"/>
              </a:rPr>
              <a:t> さがし方</a:t>
            </a:r>
            <a:endParaRPr kumimoji="1" lang="ja-JP" altLang="en-US" sz="4800" dirty="0">
              <a:latin typeface="+mn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85788" y="1571625"/>
            <a:ext cx="39862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 smtClean="0"/>
              <a:t>①　図書かんの 　</a:t>
            </a:r>
            <a:endParaRPr kumimoji="1" lang="en-US" altLang="ja-JP" sz="4000" dirty="0" smtClean="0"/>
          </a:p>
          <a:p>
            <a:r>
              <a:rPr kumimoji="1" lang="ja-JP" altLang="en-US" sz="4000" dirty="0"/>
              <a:t>　</a:t>
            </a:r>
            <a:r>
              <a:rPr kumimoji="1" lang="ja-JP" altLang="en-US" sz="4000" dirty="0" smtClean="0"/>
              <a:t>　</a:t>
            </a:r>
            <a:r>
              <a:rPr kumimoji="1" lang="ja-JP" altLang="en-US" sz="4000" dirty="0" smtClean="0">
                <a:solidFill>
                  <a:srgbClr val="0070C0"/>
                </a:solidFill>
              </a:rPr>
              <a:t>地図</a:t>
            </a:r>
            <a:r>
              <a:rPr kumimoji="1" lang="ja-JP" altLang="en-US" sz="4000" dirty="0" smtClean="0"/>
              <a:t>を見て </a:t>
            </a:r>
            <a:endParaRPr kumimoji="1" lang="en-US" altLang="ja-JP" sz="4000" dirty="0" smtClean="0"/>
          </a:p>
          <a:p>
            <a:r>
              <a:rPr kumimoji="1" lang="ja-JP" altLang="en-US" sz="4000" dirty="0"/>
              <a:t>　</a:t>
            </a:r>
            <a:r>
              <a:rPr kumimoji="1" lang="ja-JP" altLang="en-US" sz="4000" dirty="0" smtClean="0"/>
              <a:t>　読みたい本の　</a:t>
            </a:r>
            <a:endParaRPr kumimoji="1" lang="en-US" altLang="ja-JP" sz="4000" dirty="0" smtClean="0"/>
          </a:p>
          <a:p>
            <a:r>
              <a:rPr kumimoji="1" lang="ja-JP" altLang="en-US" sz="4000" dirty="0"/>
              <a:t>　</a:t>
            </a:r>
            <a:r>
              <a:rPr kumimoji="1" lang="ja-JP" altLang="en-US" sz="4000" dirty="0" smtClean="0"/>
              <a:t>　コーナーを</a:t>
            </a:r>
            <a:endParaRPr kumimoji="1" lang="en-US" altLang="ja-JP" sz="4000" dirty="0" smtClean="0"/>
          </a:p>
          <a:p>
            <a:r>
              <a:rPr kumimoji="1" lang="ja-JP" altLang="en-US" sz="4000" dirty="0"/>
              <a:t>　</a:t>
            </a:r>
            <a:r>
              <a:rPr kumimoji="1" lang="ja-JP" altLang="en-US" sz="4000" dirty="0" smtClean="0"/>
              <a:t>　見つける。</a:t>
            </a:r>
            <a:endParaRPr kumimoji="1" lang="ja-JP" altLang="en-US" sz="4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3650" y="110334"/>
            <a:ext cx="4872038" cy="64481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220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</TotalTime>
  <Words>1656</Words>
  <Application>Microsoft Office PowerPoint</Application>
  <PresentationFormat>ワイド画面</PresentationFormat>
  <Paragraphs>239</Paragraphs>
  <Slides>28</Slides>
  <Notes>28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5" baseType="lpstr">
      <vt:lpstr>HGP創英角ﾎﾟｯﾌﾟ体</vt:lpstr>
      <vt:lpstr>HG丸ｺﾞｼｯｸM-PRO</vt:lpstr>
      <vt:lpstr>ＭＳ Ｐゴシック</vt:lpstr>
      <vt:lpstr>游ゴシック</vt:lpstr>
      <vt:lpstr>Calibri</vt:lpstr>
      <vt:lpstr>Calibri Light</vt:lpstr>
      <vt:lpstr>レトロスペクト</vt:lpstr>
      <vt:lpstr>みんなで つかう 　まちの しせつ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みんなで つかう 　まちの しせつ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としょかんへ                行こう</dc:title>
  <dc:creator>Windows ユーザー</dc:creator>
  <cp:lastModifiedBy>Windows ユーザー</cp:lastModifiedBy>
  <cp:revision>129</cp:revision>
  <cp:lastPrinted>2020-08-06T07:11:38Z</cp:lastPrinted>
  <dcterms:created xsi:type="dcterms:W3CDTF">2020-06-20T02:07:24Z</dcterms:created>
  <dcterms:modified xsi:type="dcterms:W3CDTF">2020-08-21T00:44:17Z</dcterms:modified>
</cp:coreProperties>
</file>