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276" r:id="rId3"/>
    <p:sldId id="292" r:id="rId4"/>
    <p:sldId id="266" r:id="rId5"/>
    <p:sldId id="284" r:id="rId6"/>
    <p:sldId id="293" r:id="rId7"/>
    <p:sldId id="261" r:id="rId8"/>
    <p:sldId id="273" r:id="rId9"/>
    <p:sldId id="280" r:id="rId10"/>
    <p:sldId id="294" r:id="rId11"/>
    <p:sldId id="278" r:id="rId12"/>
    <p:sldId id="271" r:id="rId13"/>
    <p:sldId id="274" r:id="rId14"/>
    <p:sldId id="270" r:id="rId15"/>
    <p:sldId id="272" r:id="rId16"/>
    <p:sldId id="275" r:id="rId17"/>
    <p:sldId id="295" r:id="rId18"/>
    <p:sldId id="260" r:id="rId19"/>
    <p:sldId id="277" r:id="rId20"/>
    <p:sldId id="281" r:id="rId21"/>
    <p:sldId id="282" r:id="rId22"/>
    <p:sldId id="291" r:id="rId23"/>
    <p:sldId id="296" r:id="rId24"/>
    <p:sldId id="283" r:id="rId25"/>
    <p:sldId id="279" r:id="rId26"/>
    <p:sldId id="297" r:id="rId27"/>
    <p:sldId id="285" r:id="rId28"/>
    <p:sldId id="288" r:id="rId29"/>
    <p:sldId id="286" r:id="rId30"/>
    <p:sldId id="287" r:id="rId31"/>
    <p:sldId id="289" r:id="rId32"/>
    <p:sldId id="265" r:id="rId33"/>
    <p:sldId id="290" r:id="rId3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01" autoAdjust="0"/>
  </p:normalViewPr>
  <p:slideViewPr>
    <p:cSldViewPr>
      <p:cViewPr varScale="1">
        <p:scale>
          <a:sx n="56" d="100"/>
          <a:sy n="56" d="100"/>
        </p:scale>
        <p:origin x="172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0" cy="495029"/>
          </a:xfrm>
          <a:prstGeom prst="rect">
            <a:avLst/>
          </a:prstGeom>
        </p:spPr>
        <p:txBody>
          <a:bodyPr vert="horz" lIns="91440" tIns="45720" rIns="91440" bIns="45720" rtlCol="0"/>
          <a:lstStyle>
            <a:lvl1pPr algn="r">
              <a:defRPr sz="1200"/>
            </a:lvl1pPr>
          </a:lstStyle>
          <a:p>
            <a:fld id="{13605F31-0233-4AC5-A692-058AA411864A}" type="datetimeFigureOut">
              <a:rPr kumimoji="1" lang="ja-JP" altLang="en-US" smtClean="0"/>
              <a:t>2020/8/16</a:t>
            </a:fld>
            <a:endParaRPr kumimoji="1" lang="ja-JP" altLang="en-US"/>
          </a:p>
        </p:txBody>
      </p:sp>
      <p:sp>
        <p:nvSpPr>
          <p:cNvPr id="4" name="フッター プレースホルダー 3"/>
          <p:cNvSpPr>
            <a:spLocks noGrp="1"/>
          </p:cNvSpPr>
          <p:nvPr>
            <p:ph type="ftr" sz="quarter" idx="2"/>
          </p:nvPr>
        </p:nvSpPr>
        <p:spPr>
          <a:xfrm>
            <a:off x="0" y="9371286"/>
            <a:ext cx="2918830"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0" cy="495028"/>
          </a:xfrm>
          <a:prstGeom prst="rect">
            <a:avLst/>
          </a:prstGeom>
        </p:spPr>
        <p:txBody>
          <a:bodyPr vert="horz" lIns="91440" tIns="45720" rIns="91440" bIns="45720" rtlCol="0" anchor="b"/>
          <a:lstStyle>
            <a:lvl1pPr algn="r">
              <a:defRPr sz="1200"/>
            </a:lvl1pPr>
          </a:lstStyle>
          <a:p>
            <a:fld id="{F3A04AF2-9D6D-4181-97D0-8E442F72CA1E}" type="slidenum">
              <a:rPr kumimoji="1" lang="ja-JP" altLang="en-US" smtClean="0"/>
              <a:t>‹#›</a:t>
            </a:fld>
            <a:endParaRPr kumimoji="1" lang="ja-JP" altLang="en-US"/>
          </a:p>
        </p:txBody>
      </p:sp>
    </p:spTree>
    <p:extLst>
      <p:ext uri="{BB962C8B-B14F-4D97-AF65-F5344CB8AC3E}">
        <p14:creationId xmlns:p14="http://schemas.microsoft.com/office/powerpoint/2010/main" val="1422692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5029"/>
          </a:xfrm>
          <a:prstGeom prst="rect">
            <a:avLst/>
          </a:prstGeom>
        </p:spPr>
        <p:txBody>
          <a:bodyPr vert="horz" lIns="91440" tIns="45720" rIns="91440" bIns="45720" rtlCol="0"/>
          <a:lstStyle>
            <a:lvl1pPr algn="r">
              <a:defRPr sz="1200"/>
            </a:lvl1pPr>
          </a:lstStyle>
          <a:p>
            <a:fld id="{E40A37B7-180C-4AF0-BB91-DAA9EF7CA5D8}" type="datetimeFigureOut">
              <a:rPr kumimoji="1" lang="ja-JP" altLang="en-US" smtClean="0"/>
              <a:t>2020/8/16</a:t>
            </a:fld>
            <a:endParaRPr kumimoji="1" lang="ja-JP" altLang="en-US"/>
          </a:p>
        </p:txBody>
      </p:sp>
      <p:sp>
        <p:nvSpPr>
          <p:cNvPr id="4" name="スライド イメージ プレースホルダー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0"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0" cy="495028"/>
          </a:xfrm>
          <a:prstGeom prst="rect">
            <a:avLst/>
          </a:prstGeom>
        </p:spPr>
        <p:txBody>
          <a:bodyPr vert="horz" lIns="91440" tIns="45720" rIns="91440" bIns="45720" rtlCol="0" anchor="b"/>
          <a:lstStyle>
            <a:lvl1pPr algn="r">
              <a:defRPr sz="1200"/>
            </a:lvl1pPr>
          </a:lstStyle>
          <a:p>
            <a:fld id="{75F177B0-CB1B-4893-B45F-E259079C1CE3}" type="slidenum">
              <a:rPr kumimoji="1" lang="ja-JP" altLang="en-US" smtClean="0"/>
              <a:t>‹#›</a:t>
            </a:fld>
            <a:endParaRPr kumimoji="1" lang="ja-JP" altLang="en-US"/>
          </a:p>
        </p:txBody>
      </p:sp>
    </p:spTree>
    <p:extLst>
      <p:ext uri="{BB962C8B-B14F-4D97-AF65-F5344CB8AC3E}">
        <p14:creationId xmlns:p14="http://schemas.microsoft.com/office/powerpoint/2010/main" val="9336628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27.xm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slide" Target="../slides/slide24.xml"/><Relationship Id="rId5" Type="http://schemas.openxmlformats.org/officeDocument/2006/relationships/slide" Target="../slides/slide18.xml"/><Relationship Id="rId4"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smtClean="0"/>
              <a:t>※</a:t>
            </a:r>
            <a:r>
              <a:rPr kumimoji="1" lang="ja-JP" altLang="en-US" sz="1200" dirty="0" smtClean="0"/>
              <a:t>この資</a:t>
            </a:r>
            <a:r>
              <a:rPr kumimoji="1" lang="ja-JP" altLang="en-US" sz="1200" i="0" dirty="0" smtClean="0"/>
              <a:t>料</a:t>
            </a:r>
            <a:r>
              <a:rPr kumimoji="1" lang="ja-JP" altLang="en-US" sz="1200" dirty="0" smtClean="0"/>
              <a:t>は、小学校下学年（</a:t>
            </a:r>
            <a:r>
              <a:rPr kumimoji="1" lang="en-US" altLang="ja-JP" sz="1200" dirty="0" smtClean="0"/>
              <a:t>2,3</a:t>
            </a:r>
            <a:r>
              <a:rPr kumimoji="1" lang="ja-JP" altLang="en-US" sz="1200" dirty="0" smtClean="0"/>
              <a:t>年生）向け「公共図書館利用学習」の補助資料です。</a:t>
            </a:r>
            <a:endParaRPr kumimoji="1" lang="en-US" altLang="ja-JP" sz="1200" dirty="0" smtClean="0"/>
          </a:p>
          <a:p>
            <a:r>
              <a:rPr kumimoji="1" lang="ja-JP" altLang="en-US" sz="1200" dirty="0" smtClean="0"/>
              <a:t>　実際の公共図書館見学が難しい場合にご使用ください。</a:t>
            </a:r>
            <a:endParaRPr kumimoji="1" lang="en-US" altLang="ja-JP" sz="1200" dirty="0" smtClean="0"/>
          </a:p>
          <a:p>
            <a:endParaRPr kumimoji="1" lang="en-US" altLang="ja-JP" sz="1200" dirty="0" smtClean="0"/>
          </a:p>
          <a:p>
            <a:r>
              <a:rPr kumimoji="1" lang="en-US" altLang="ja-JP" sz="1200" dirty="0" smtClean="0"/>
              <a:t>※</a:t>
            </a:r>
            <a:r>
              <a:rPr kumimoji="1" lang="ja-JP" altLang="en-US" sz="1200" dirty="0" smtClean="0"/>
              <a:t>この欄は次ページから「シナリオ（教師用を想定）」となっています。</a:t>
            </a:r>
            <a:endParaRPr kumimoji="1" lang="en-US" altLang="ja-JP" sz="1200" dirty="0" smtClean="0"/>
          </a:p>
          <a:p>
            <a:r>
              <a:rPr kumimoji="1" lang="ja-JP" altLang="en-US" sz="1200" dirty="0" smtClean="0"/>
              <a:t>印刷レイアウトで「ノート」を選択すると、この欄が印刷されます。</a:t>
            </a:r>
            <a:endParaRPr kumimoji="1" lang="en-US" altLang="ja-JP" sz="1200" dirty="0" smtClean="0"/>
          </a:p>
          <a:p>
            <a:r>
              <a:rPr kumimoji="1" lang="ja-JP" altLang="en-US" sz="1200" dirty="0" smtClean="0"/>
              <a:t>スライドショーで再生してください。</a:t>
            </a:r>
          </a:p>
          <a:p>
            <a:endParaRPr kumimoji="1" lang="ja-JP" altLang="en-US" sz="2400"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a:t>
            </a:fld>
            <a:endParaRPr kumimoji="1" lang="ja-JP" altLang="en-US"/>
          </a:p>
        </p:txBody>
      </p:sp>
    </p:spTree>
    <p:extLst>
      <p:ext uri="{BB962C8B-B14F-4D97-AF65-F5344CB8AC3E}">
        <p14:creationId xmlns:p14="http://schemas.microsoft.com/office/powerpoint/2010/main" val="1867783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読みたい本を探して、借りてみましょう。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10</a:t>
            </a:fld>
            <a:endParaRPr kumimoji="1" lang="ja-JP" altLang="en-US"/>
          </a:p>
        </p:txBody>
      </p:sp>
    </p:spTree>
    <p:extLst>
      <p:ext uri="{BB962C8B-B14F-4D97-AF65-F5344CB8AC3E}">
        <p14:creationId xmlns:p14="http://schemas.microsoft.com/office/powerpoint/2010/main" val="2881423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さて、図書館で本を探すときには、どのようにしたらよいでしょうか。</a:t>
            </a:r>
            <a:endParaRPr kumimoji="1" lang="en-US" altLang="ja-JP" dirty="0" smtClean="0"/>
          </a:p>
          <a:p>
            <a:r>
              <a:rPr kumimoji="1" lang="ja-JP" altLang="en-US" dirty="0" smtClean="0"/>
              <a:t>まずは、図書館の案内図を見ると、どこにどんな本があるかが分かります。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11</a:t>
            </a:fld>
            <a:endParaRPr kumimoji="1" lang="ja-JP" altLang="en-US"/>
          </a:p>
        </p:txBody>
      </p:sp>
    </p:spTree>
    <p:extLst>
      <p:ext uri="{BB962C8B-B14F-4D97-AF65-F5344CB8AC3E}">
        <p14:creationId xmlns:p14="http://schemas.microsoft.com/office/powerpoint/2010/main" val="302508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また、図書館にあるパソコンを使って、読みたい本を探すこともできます。</a:t>
            </a:r>
            <a:endParaRPr kumimoji="1" lang="en-US" altLang="ja-JP" dirty="0" smtClean="0"/>
          </a:p>
          <a:p>
            <a:r>
              <a:rPr kumimoji="1" lang="ja-JP" altLang="en-US" dirty="0" smtClean="0"/>
              <a:t>児童書コーナーのパソコンは、タッチパネル式になっています。</a:t>
            </a:r>
            <a:endParaRPr kumimoji="1" lang="en-US" altLang="ja-JP" dirty="0" smtClean="0"/>
          </a:p>
          <a:p>
            <a:r>
              <a:rPr kumimoji="1" lang="ja-JP" altLang="en-US" dirty="0" smtClean="0"/>
              <a:t>分からないことがあるときは、遠慮せずに図書館の人に聞いてくださいね。</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12</a:t>
            </a:fld>
            <a:endParaRPr kumimoji="1" lang="ja-JP" altLang="en-US"/>
          </a:p>
        </p:txBody>
      </p:sp>
    </p:spTree>
    <p:extLst>
      <p:ext uri="{BB962C8B-B14F-4D97-AF65-F5344CB8AC3E}">
        <p14:creationId xmlns:p14="http://schemas.microsoft.com/office/powerpoint/2010/main" val="1753819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読みたい本が見つかったら</a:t>
            </a:r>
            <a:r>
              <a:rPr kumimoji="1" lang="en-US" altLang="ja-JP" dirty="0" smtClean="0"/>
              <a:t>…</a:t>
            </a:r>
            <a:r>
              <a:rPr kumimoji="1" lang="ja-JP" altLang="en-US" dirty="0" err="1" smtClean="0"/>
              <a:t>。</a:t>
            </a:r>
            <a:endParaRPr kumimoji="1" lang="en-US" altLang="ja-JP" dirty="0" smtClean="0"/>
          </a:p>
          <a:p>
            <a:r>
              <a:rPr kumimoji="1" lang="ja-JP" altLang="en-US" dirty="0" smtClean="0"/>
              <a:t>落ち着いてゆっくり読みたいですよね。</a:t>
            </a:r>
            <a:endParaRPr kumimoji="1" lang="en-US" altLang="ja-JP" dirty="0" smtClean="0"/>
          </a:p>
          <a:p>
            <a:r>
              <a:rPr kumimoji="1" lang="ja-JP" altLang="en-US" dirty="0" smtClean="0"/>
              <a:t>図書館は、みんなが使う場所なので、みんなが気持ちよく使えるように一人一人が約束を守ることが大切です。</a:t>
            </a:r>
            <a:endParaRPr kumimoji="1" lang="en-US" altLang="ja-JP" dirty="0" smtClean="0"/>
          </a:p>
          <a:p>
            <a:r>
              <a:rPr kumimoji="1" lang="ja-JP" altLang="en-US" dirty="0" smtClean="0"/>
              <a:t>落書き、本を破る、大声でおしゃべりをする</a:t>
            </a:r>
            <a:r>
              <a:rPr kumimoji="1" lang="en-US" altLang="ja-JP" dirty="0" smtClean="0"/>
              <a:t>…</a:t>
            </a:r>
            <a:r>
              <a:rPr kumimoji="1" lang="ja-JP" altLang="en-US" dirty="0" err="1" smtClean="0"/>
              <a:t>、</a:t>
            </a:r>
            <a:r>
              <a:rPr kumimoji="1" lang="ja-JP" altLang="en-US" dirty="0" smtClean="0"/>
              <a:t>こんなことはしてはいけませんよ。</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867D847-A56A-49DE-817B-13FBF43BD2FF}" type="slidenum">
              <a:rPr kumimoji="1" lang="ja-JP" altLang="en-US" smtClean="0"/>
              <a:t>13</a:t>
            </a:fld>
            <a:endParaRPr kumimoji="1" lang="ja-JP" altLang="en-US"/>
          </a:p>
        </p:txBody>
      </p:sp>
    </p:spTree>
    <p:extLst>
      <p:ext uri="{BB962C8B-B14F-4D97-AF65-F5344CB8AC3E}">
        <p14:creationId xmlns:p14="http://schemas.microsoft.com/office/powerpoint/2010/main" val="1063614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本を借りていきたい、そんなときは、「利用者カード」が必要です。</a:t>
            </a:r>
            <a:endParaRPr kumimoji="1" lang="en-US" altLang="ja-JP" dirty="0" smtClean="0"/>
          </a:p>
          <a:p>
            <a:r>
              <a:rPr kumimoji="1" lang="ja-JP" altLang="en-US" dirty="0" smtClean="0"/>
              <a:t>このカードがあると、仙台市図書館すべての館で本を借りたり予約したりすることができます。</a:t>
            </a:r>
            <a:endParaRPr kumimoji="1" lang="en-US" altLang="ja-JP" dirty="0" smtClean="0"/>
          </a:p>
          <a:p>
            <a:r>
              <a:rPr kumimoji="1" lang="ja-JP" altLang="en-US" dirty="0" smtClean="0"/>
              <a:t>申込用紙を記入して図書館の人に渡すと、利用者カードを作ってくれます。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14</a:t>
            </a:fld>
            <a:endParaRPr kumimoji="1" lang="ja-JP" altLang="en-US"/>
          </a:p>
        </p:txBody>
      </p:sp>
    </p:spTree>
    <p:extLst>
      <p:ext uri="{BB962C8B-B14F-4D97-AF65-F5344CB8AC3E}">
        <p14:creationId xmlns:p14="http://schemas.microsoft.com/office/powerpoint/2010/main" val="560904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利用者カードを持ったら、借りたい本を一緒に持って、カウンターで貸出の手続きを行いましょう。</a:t>
            </a:r>
            <a:endParaRPr kumimoji="1" lang="en-US" altLang="ja-JP" dirty="0" smtClean="0"/>
          </a:p>
          <a:p>
            <a:r>
              <a:rPr kumimoji="1" lang="ja-JP" altLang="en-US" dirty="0" smtClean="0"/>
              <a:t>バーコードリーダーで、ピッピとやってもらいます。</a:t>
            </a:r>
            <a:endParaRPr kumimoji="1" lang="en-US" altLang="ja-JP" dirty="0" smtClean="0"/>
          </a:p>
          <a:p>
            <a:r>
              <a:rPr kumimoji="1" lang="ja-JP" altLang="en-US" dirty="0" smtClean="0"/>
              <a:t>貸出冊数は、一人</a:t>
            </a:r>
            <a:r>
              <a:rPr kumimoji="1" lang="en-US" altLang="ja-JP" dirty="0" smtClean="0"/>
              <a:t>10</a:t>
            </a:r>
            <a:r>
              <a:rPr kumimoji="1" lang="ja-JP" altLang="en-US" dirty="0" smtClean="0"/>
              <a:t>冊まで、期間は</a:t>
            </a:r>
            <a:r>
              <a:rPr kumimoji="1" lang="en-US" altLang="ja-JP" dirty="0" smtClean="0"/>
              <a:t>2</a:t>
            </a:r>
            <a:r>
              <a:rPr kumimoji="1" lang="ja-JP" altLang="en-US" dirty="0" smtClean="0"/>
              <a:t>週間借りられます。</a:t>
            </a:r>
            <a:endParaRPr kumimoji="1" lang="en-US" altLang="ja-JP" dirty="0" smtClean="0"/>
          </a:p>
          <a:p>
            <a:r>
              <a:rPr kumimoji="1" lang="ja-JP" altLang="en-US" dirty="0" smtClean="0"/>
              <a:t>本を入れるバッグを持ってくるといいですよ。</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15</a:t>
            </a:fld>
            <a:endParaRPr kumimoji="1" lang="ja-JP" altLang="en-US"/>
          </a:p>
        </p:txBody>
      </p:sp>
    </p:spTree>
    <p:extLst>
      <p:ext uri="{BB962C8B-B14F-4D97-AF65-F5344CB8AC3E}">
        <p14:creationId xmlns:p14="http://schemas.microsoft.com/office/powerpoint/2010/main" val="2876069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仙台市図書館では、「読書通帳」を配布しています。</a:t>
            </a:r>
            <a:endParaRPr kumimoji="1" lang="en-US" altLang="ja-JP" dirty="0" smtClean="0"/>
          </a:p>
          <a:p>
            <a:r>
              <a:rPr kumimoji="1" lang="ja-JP" altLang="en-US" dirty="0" smtClean="0"/>
              <a:t>ほしい人は、カウンターで声を掛けてください。</a:t>
            </a:r>
            <a:endParaRPr kumimoji="1" lang="en-US" altLang="ja-JP" dirty="0" smtClean="0"/>
          </a:p>
          <a:p>
            <a:r>
              <a:rPr kumimoji="1" lang="ja-JP" altLang="en-US" dirty="0" smtClean="0"/>
              <a:t>読書通帳には、読んだ本と簡単な感想を書いていきます。</a:t>
            </a:r>
            <a:endParaRPr kumimoji="1" lang="en-US" altLang="ja-JP" dirty="0" smtClean="0"/>
          </a:p>
          <a:p>
            <a:r>
              <a:rPr kumimoji="1" lang="en-US" altLang="ja-JP" dirty="0" smtClean="0"/>
              <a:t>1</a:t>
            </a:r>
            <a:r>
              <a:rPr kumimoji="1" lang="ja-JP" altLang="en-US" dirty="0" smtClean="0"/>
              <a:t>冊終わるごとに、シールを差し上げています。</a:t>
            </a:r>
            <a:endParaRPr kumimoji="1" lang="en-US" altLang="ja-JP" dirty="0" smtClean="0"/>
          </a:p>
          <a:p>
            <a:r>
              <a:rPr kumimoji="1" lang="en-US" altLang="ja-JP" dirty="0" smtClean="0"/>
              <a:t>1</a:t>
            </a:r>
            <a:r>
              <a:rPr kumimoji="1" lang="ja-JP" altLang="en-US" dirty="0" smtClean="0"/>
              <a:t>冊ごとシールの絵柄が変わっていきます。「達人」シールを目指して、たくさん本を読んでくださいね。</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16</a:t>
            </a:fld>
            <a:endParaRPr kumimoji="1" lang="ja-JP" altLang="en-US"/>
          </a:p>
        </p:txBody>
      </p:sp>
    </p:spTree>
    <p:extLst>
      <p:ext uri="{BB962C8B-B14F-4D97-AF65-F5344CB8AC3E}">
        <p14:creationId xmlns:p14="http://schemas.microsoft.com/office/powerpoint/2010/main" val="3955138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次は、「市民図書館」の書庫を見てみましょう。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書庫とは、本の倉庫。たくさんの本がしまわれています。</a:t>
            </a:r>
            <a:endParaRPr kumimoji="1" lang="en-US" altLang="ja-JP" dirty="0" smtClean="0"/>
          </a:p>
          <a:p>
            <a:r>
              <a:rPr kumimoji="1" lang="ja-JP" altLang="en-US" dirty="0" smtClean="0"/>
              <a:t>「書庫」はふだんは、図書館の職員しか入れないので、みなさんは、図書館に来ても書庫には入れません。でも、今回は特別。</a:t>
            </a:r>
            <a:endParaRPr kumimoji="1" lang="en-US" altLang="ja-JP" dirty="0" smtClean="0"/>
          </a:p>
          <a:p>
            <a:r>
              <a:rPr kumimoji="1" lang="ja-JP" altLang="en-US" dirty="0" smtClean="0"/>
              <a:t>それでは、書庫の様子をお見せしますね。</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17</a:t>
            </a:fld>
            <a:endParaRPr kumimoji="1" lang="ja-JP" altLang="en-US"/>
          </a:p>
        </p:txBody>
      </p:sp>
    </p:spTree>
    <p:extLst>
      <p:ext uri="{BB962C8B-B14F-4D97-AF65-F5344CB8AC3E}">
        <p14:creationId xmlns:p14="http://schemas.microsoft.com/office/powerpoint/2010/main" val="1914150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市民図書館の書庫は、地下</a:t>
            </a:r>
            <a:r>
              <a:rPr kumimoji="1" lang="en-US" altLang="ja-JP" dirty="0" smtClean="0"/>
              <a:t>1</a:t>
            </a:r>
            <a:r>
              <a:rPr kumimoji="1" lang="ja-JP" altLang="en-US" dirty="0" smtClean="0"/>
              <a:t>階と</a:t>
            </a:r>
            <a:r>
              <a:rPr kumimoji="1" lang="en-US" altLang="ja-JP" dirty="0" smtClean="0"/>
              <a:t>2</a:t>
            </a:r>
            <a:r>
              <a:rPr kumimoji="1" lang="ja-JP" altLang="en-US" dirty="0" smtClean="0"/>
              <a:t>階にあります。</a:t>
            </a:r>
            <a:endParaRPr kumimoji="1" lang="en-US" altLang="ja-JP" dirty="0" smtClean="0"/>
          </a:p>
          <a:p>
            <a:r>
              <a:rPr kumimoji="1" lang="ja-JP" altLang="en-US" dirty="0" smtClean="0"/>
              <a:t>今回は、地下</a:t>
            </a:r>
            <a:r>
              <a:rPr kumimoji="1" lang="en-US" altLang="ja-JP" dirty="0" smtClean="0"/>
              <a:t>2</a:t>
            </a:r>
            <a:r>
              <a:rPr kumimoji="1" lang="ja-JP" altLang="en-US" dirty="0" smtClean="0"/>
              <a:t>階にある書庫を紹介します。</a:t>
            </a:r>
            <a:endParaRPr kumimoji="1" lang="en-US" altLang="ja-JP" dirty="0" smtClean="0"/>
          </a:p>
          <a:p>
            <a:r>
              <a:rPr kumimoji="1" lang="ja-JP" altLang="en-US" dirty="0" smtClean="0"/>
              <a:t>ここの書庫には、なんと</a:t>
            </a:r>
            <a:r>
              <a:rPr kumimoji="1" lang="en-US" altLang="ja-JP" dirty="0" smtClean="0"/>
              <a:t>30</a:t>
            </a:r>
            <a:r>
              <a:rPr kumimoji="1" lang="ja-JP" altLang="en-US" dirty="0" smtClean="0"/>
              <a:t>万冊の本がしまわれています。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18</a:t>
            </a:fld>
            <a:endParaRPr kumimoji="1" lang="ja-JP" altLang="en-US"/>
          </a:p>
        </p:txBody>
      </p:sp>
    </p:spTree>
    <p:extLst>
      <p:ext uri="{BB962C8B-B14F-4D97-AF65-F5344CB8AC3E}">
        <p14:creationId xmlns:p14="http://schemas.microsoft.com/office/powerpoint/2010/main" val="629655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書庫のこのハンドル、不思議に思いませんか。</a:t>
            </a:r>
            <a:endParaRPr kumimoji="1" lang="en-US" altLang="ja-JP" dirty="0" smtClean="0"/>
          </a:p>
          <a:p>
            <a:r>
              <a:rPr kumimoji="1" lang="ja-JP" altLang="en-US" dirty="0" smtClean="0"/>
              <a:t>実は、このハンドルを動かすと、本棚が動くのです。</a:t>
            </a:r>
            <a:endParaRPr kumimoji="1" lang="en-US" altLang="ja-JP" dirty="0" smtClean="0"/>
          </a:p>
          <a:p>
            <a:r>
              <a:rPr kumimoji="1" lang="ja-JP" altLang="en-US" dirty="0" smtClean="0"/>
              <a:t>本棚には、こんなにたくさんの本が入っていて、非常に重いのに、</a:t>
            </a:r>
            <a:endParaRPr kumimoji="1" lang="en-US" altLang="ja-JP" dirty="0" smtClean="0"/>
          </a:p>
          <a:p>
            <a:r>
              <a:rPr kumimoji="1" lang="ja-JP" altLang="en-US" dirty="0" smtClean="0"/>
              <a:t>この魔法のハンドルによって、簡単に本棚を動かすことができるのです。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19</a:t>
            </a:fld>
            <a:endParaRPr kumimoji="1" lang="ja-JP" altLang="en-US"/>
          </a:p>
        </p:txBody>
      </p:sp>
    </p:spTree>
    <p:extLst>
      <p:ext uri="{BB962C8B-B14F-4D97-AF65-F5344CB8AC3E}">
        <p14:creationId xmlns:p14="http://schemas.microsoft.com/office/powerpoint/2010/main" val="218085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今日は、皆さんに「仙台市民図書館」を紹介していきます。</a:t>
            </a:r>
            <a:endParaRPr kumimoji="1" lang="en-US" altLang="ja-JP" dirty="0" smtClean="0"/>
          </a:p>
          <a:p>
            <a:endParaRPr kumimoji="1" lang="en-US" altLang="ja-JP" dirty="0" smtClean="0"/>
          </a:p>
          <a:p>
            <a:r>
              <a:rPr kumimoji="1" lang="ja-JP" altLang="en-US" dirty="0" smtClean="0"/>
              <a:t>このスライドのコンテンツ（目次）になります。</a:t>
            </a:r>
            <a:endParaRPr kumimoji="1" lang="en-US" altLang="ja-JP" dirty="0" smtClean="0"/>
          </a:p>
          <a:p>
            <a:endParaRPr kumimoji="1" lang="en-US" altLang="ja-JP" dirty="0" smtClean="0"/>
          </a:p>
          <a:p>
            <a:r>
              <a:rPr kumimoji="1" lang="ja-JP" altLang="en-US" sz="1200" kern="1200" dirty="0" smtClean="0">
                <a:solidFill>
                  <a:schemeClr val="tx1"/>
                </a:solidFill>
                <a:latin typeface="+mj-ea"/>
                <a:ea typeface="+mn-ea"/>
                <a:cs typeface="+mn-cs"/>
                <a:hlinkClick r:id="rId3" action="ppaction://hlinksldjump"/>
              </a:rPr>
              <a:t>①「市民図書館」ってどこにあるの？どんな図書館？</a:t>
            </a:r>
            <a:endParaRPr kumimoji="1" lang="en-US" altLang="ja-JP" sz="1200" kern="1200" dirty="0" smtClean="0">
              <a:solidFill>
                <a:schemeClr val="tx1"/>
              </a:solidFill>
              <a:latin typeface="+mj-ea"/>
              <a:ea typeface="+mn-ea"/>
              <a:cs typeface="+mn-cs"/>
            </a:endParaRPr>
          </a:p>
          <a:p>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hlinkClick r:id="rId4" action="ppaction://hlinksldjump"/>
              </a:rPr>
              <a:t>②「</a:t>
            </a:r>
            <a:r>
              <a:rPr kumimoji="1" lang="ja-JP" altLang="en-US" sz="1200" kern="1200" dirty="0" err="1" smtClean="0">
                <a:solidFill>
                  <a:schemeClr val="tx1"/>
                </a:solidFill>
                <a:latin typeface="+mj-ea"/>
                <a:ea typeface="+mn-ea"/>
                <a:cs typeface="+mn-cs"/>
                <a:hlinkClick r:id="rId4" action="ppaction://hlinksldjump"/>
              </a:rPr>
              <a:t>じ</a:t>
            </a:r>
            <a:r>
              <a:rPr kumimoji="1" lang="ja-JP" altLang="en-US" sz="1200" kern="1200" dirty="0" smtClean="0">
                <a:solidFill>
                  <a:schemeClr val="tx1"/>
                </a:solidFill>
                <a:latin typeface="+mj-ea"/>
                <a:ea typeface="+mn-ea"/>
                <a:cs typeface="+mn-cs"/>
                <a:hlinkClick r:id="rId4" action="ppaction://hlinksldjump"/>
              </a:rPr>
              <a:t>どう書コーナー」で本をさがそう・本をかりよう！</a:t>
            </a:r>
            <a:endParaRPr kumimoji="1" lang="en-US" altLang="ja-JP" sz="1200" kern="1200" dirty="0" smtClean="0">
              <a:solidFill>
                <a:schemeClr val="tx1"/>
              </a:solidFill>
              <a:latin typeface="+mj-ea"/>
              <a:ea typeface="+mn-ea"/>
              <a:cs typeface="+mn-cs"/>
            </a:endParaRPr>
          </a:p>
          <a:p>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hlinkClick r:id="rId5" action="ppaction://hlinksldjump"/>
              </a:rPr>
              <a:t>③「書庫（しょこ）」へ行ってみよう！</a:t>
            </a:r>
            <a:endParaRPr kumimoji="1" lang="en-US" altLang="ja-JP" sz="1200" kern="1200" dirty="0" smtClean="0">
              <a:solidFill>
                <a:schemeClr val="tx1"/>
              </a:solidFill>
              <a:latin typeface="+mj-ea"/>
              <a:ea typeface="+mn-ea"/>
              <a:cs typeface="+mn-cs"/>
            </a:endParaRPr>
          </a:p>
          <a:p>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hlinkClick r:id="rId6" action="ppaction://hlinksldjump"/>
              </a:rPr>
              <a:t>④バックヤードはどうなっているの？</a:t>
            </a:r>
            <a:endParaRPr kumimoji="1" lang="en-US" altLang="ja-JP" sz="1200" kern="1200" dirty="0" smtClean="0">
              <a:solidFill>
                <a:schemeClr val="tx1"/>
              </a:solidFill>
              <a:latin typeface="+mj-ea"/>
              <a:ea typeface="+mn-ea"/>
              <a:cs typeface="+mn-cs"/>
            </a:endParaRPr>
          </a:p>
          <a:p>
            <a:endParaRPr kumimoji="1" lang="en-US" altLang="ja-JP" sz="1200" kern="1200" dirty="0" smtClean="0">
              <a:solidFill>
                <a:schemeClr val="tx1"/>
              </a:solidFill>
              <a:latin typeface="+mj-ea"/>
              <a:ea typeface="+mn-ea"/>
              <a:cs typeface="+mn-cs"/>
            </a:endParaRPr>
          </a:p>
          <a:p>
            <a:r>
              <a:rPr kumimoji="1" lang="ja-JP" altLang="en-US" sz="1200" kern="1200" dirty="0" smtClean="0">
                <a:solidFill>
                  <a:schemeClr val="tx1"/>
                </a:solidFill>
                <a:latin typeface="+mj-ea"/>
                <a:ea typeface="+mn-ea"/>
                <a:cs typeface="+mn-cs"/>
                <a:hlinkClick r:id="rId7" action="ppaction://hlinksldjump"/>
              </a:rPr>
              <a:t>⑤「市民図書館」　いろいろ たんけん</a:t>
            </a:r>
            <a:endParaRPr kumimoji="1" lang="en-US" altLang="ja-JP" sz="1200" kern="1200" dirty="0" smtClean="0">
              <a:solidFill>
                <a:schemeClr val="tx1"/>
              </a:solidFill>
              <a:latin typeface="+mj-ea"/>
              <a:ea typeface="+mn-ea"/>
              <a:cs typeface="+mn-cs"/>
            </a:endParaRPr>
          </a:p>
          <a:p>
            <a:endParaRPr kumimoji="1" lang="en-US" altLang="ja-JP" dirty="0" smtClean="0"/>
          </a:p>
          <a:p>
            <a:r>
              <a:rPr kumimoji="1" lang="en-US" altLang="ja-JP" dirty="0" smtClean="0"/>
              <a:t>※</a:t>
            </a:r>
            <a:r>
              <a:rPr kumimoji="1" lang="ja-JP" altLang="en-US" dirty="0" smtClean="0"/>
              <a:t>各項目にリンクを貼っています。クリックすると、そのスライドへ飛びます。</a:t>
            </a:r>
            <a:endParaRPr kumimoji="1" lang="en-US" altLang="ja-JP" dirty="0" smtClean="0"/>
          </a:p>
          <a:p>
            <a:endParaRPr kumimoji="1" lang="en-US" altLang="ja-JP" dirty="0" smtClean="0"/>
          </a:p>
          <a:p>
            <a:r>
              <a:rPr kumimoji="1" lang="ja-JP" altLang="en-US" dirty="0" smtClean="0"/>
              <a:t>（クリック➡次ページへ）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a:t>
            </a:fld>
            <a:endParaRPr kumimoji="1" lang="ja-JP" altLang="en-US"/>
          </a:p>
        </p:txBody>
      </p:sp>
    </p:spTree>
    <p:extLst>
      <p:ext uri="{BB962C8B-B14F-4D97-AF65-F5344CB8AC3E}">
        <p14:creationId xmlns:p14="http://schemas.microsoft.com/office/powerpoint/2010/main" val="4071366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書庫には、古い本や貴重な本がたくさんしまわれています。</a:t>
            </a:r>
            <a:endParaRPr kumimoji="1" lang="en-US" altLang="ja-JP" dirty="0" smtClean="0"/>
          </a:p>
          <a:p>
            <a:r>
              <a:rPr kumimoji="1" lang="ja-JP" altLang="en-US" dirty="0" smtClean="0"/>
              <a:t>写真は、図書館バックヤードツアーの様子です。</a:t>
            </a:r>
            <a:endParaRPr kumimoji="1" lang="en-US" altLang="ja-JP" dirty="0" smtClean="0"/>
          </a:p>
          <a:p>
            <a:r>
              <a:rPr kumimoji="1" lang="ja-JP" altLang="en-US" dirty="0" smtClean="0"/>
              <a:t>普段は入れない書庫ですが、時々、こんなふう</a:t>
            </a:r>
            <a:r>
              <a:rPr kumimoji="1" lang="ja-JP" altLang="en-US" dirty="0" err="1" smtClean="0"/>
              <a:t>な</a:t>
            </a:r>
            <a:r>
              <a:rPr kumimoji="1" lang="ja-JP" altLang="en-US" dirty="0" smtClean="0"/>
              <a:t>イベントを行って、</a:t>
            </a:r>
            <a:endParaRPr kumimoji="1" lang="en-US" altLang="ja-JP" dirty="0" smtClean="0"/>
          </a:p>
          <a:p>
            <a:r>
              <a:rPr kumimoji="1" lang="ja-JP" altLang="en-US" dirty="0" smtClean="0"/>
              <a:t>一般の方にも書庫をお見せしています。</a:t>
            </a:r>
            <a:endParaRPr kumimoji="1" lang="en-US" altLang="ja-JP" dirty="0" smtClean="0"/>
          </a:p>
          <a:p>
            <a:r>
              <a:rPr kumimoji="1" lang="ja-JP" altLang="en-US" dirty="0" smtClean="0"/>
              <a:t>ここでは、</a:t>
            </a:r>
            <a:endParaRPr kumimoji="1" lang="en-US" altLang="ja-JP" dirty="0" smtClean="0"/>
          </a:p>
          <a:p>
            <a:r>
              <a:rPr kumimoji="1" lang="ja-JP" altLang="en-US" dirty="0" smtClean="0"/>
              <a:t>書庫にある古い本を職員が説明しています。</a:t>
            </a:r>
            <a:endParaRPr kumimoji="1" lang="en-US" altLang="ja-JP" dirty="0" smtClean="0"/>
          </a:p>
          <a:p>
            <a:r>
              <a:rPr kumimoji="1" lang="ja-JP" altLang="en-US" dirty="0" smtClean="0"/>
              <a:t>市民図書館にある一番古い本は</a:t>
            </a:r>
            <a:endParaRPr kumimoji="1" lang="en-US" altLang="ja-JP" dirty="0" smtClean="0"/>
          </a:p>
          <a:p>
            <a:r>
              <a:rPr kumimoji="1" lang="ja-JP" altLang="en-US" dirty="0" smtClean="0"/>
              <a:t>（クリック）</a:t>
            </a:r>
            <a:endParaRPr kumimoji="1" lang="en-US" altLang="ja-JP" dirty="0" smtClean="0"/>
          </a:p>
          <a:p>
            <a:r>
              <a:rPr kumimoji="1" lang="ja-JP" altLang="en-US" dirty="0" smtClean="0"/>
              <a:t>なんと江戸時代の本です。</a:t>
            </a:r>
            <a:endParaRPr kumimoji="1" lang="en-US" altLang="ja-JP" dirty="0" smtClean="0"/>
          </a:p>
          <a:p>
            <a:r>
              <a:rPr kumimoji="1" lang="ja-JP" altLang="en-US" dirty="0" smtClean="0"/>
              <a:t>侍が街を歩いていたそんな時代の本が市民図書館の書庫にしまわれているのです。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20</a:t>
            </a:fld>
            <a:endParaRPr kumimoji="1" lang="ja-JP" altLang="en-US"/>
          </a:p>
        </p:txBody>
      </p:sp>
    </p:spTree>
    <p:extLst>
      <p:ext uri="{BB962C8B-B14F-4D97-AF65-F5344CB8AC3E}">
        <p14:creationId xmlns:p14="http://schemas.microsoft.com/office/powerpoint/2010/main" val="1389948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さて、皆さんも知っているように、図書館の本には、ラベルが貼ってあります。</a:t>
            </a:r>
            <a:endParaRPr kumimoji="1" lang="en-US" altLang="ja-JP" dirty="0" smtClean="0"/>
          </a:p>
          <a:p>
            <a:r>
              <a:rPr kumimoji="1" lang="ja-JP" altLang="en-US" dirty="0" smtClean="0"/>
              <a:t>これは、「本の住所」になるものです。</a:t>
            </a:r>
            <a:endParaRPr kumimoji="1" lang="en-US" altLang="ja-JP" dirty="0" smtClean="0"/>
          </a:p>
          <a:p>
            <a:r>
              <a:rPr kumimoji="1" lang="ja-JP" altLang="en-US" dirty="0" smtClean="0"/>
              <a:t>書庫の本は、このラベル通り順番に並べられているので、すぐに目的の本を探し出すことができます。</a:t>
            </a:r>
            <a:endParaRPr kumimoji="1" lang="en-US" altLang="ja-JP" dirty="0" smtClean="0"/>
          </a:p>
          <a:p>
            <a:r>
              <a:rPr kumimoji="1" lang="en-US" altLang="ja-JP" dirty="0" smtClean="0"/>
              <a:t>30</a:t>
            </a:r>
            <a:r>
              <a:rPr kumimoji="1" lang="ja-JP" altLang="en-US" dirty="0" smtClean="0"/>
              <a:t>万冊もある書庫から、目的の本を探し出すまで、ほんの数十秒というときもあるほどですよ。</a:t>
            </a:r>
            <a:endParaRPr kumimoji="1" lang="en-US" altLang="ja-JP" dirty="0" smtClean="0"/>
          </a:p>
          <a:p>
            <a:r>
              <a:rPr kumimoji="1" lang="ja-JP" altLang="en-US" dirty="0" smtClean="0"/>
              <a:t>書庫の本を読みたいときは、読みたい本のリクエストを出し、係がその本を探し、</a:t>
            </a:r>
            <a:endParaRPr kumimoji="1" lang="en-US" altLang="ja-JP" dirty="0" smtClean="0"/>
          </a:p>
          <a:p>
            <a:r>
              <a:rPr kumimoji="1" lang="ja-JP" altLang="en-US" dirty="0" smtClean="0"/>
              <a:t>お客様へ届けるために、だいたい</a:t>
            </a:r>
            <a:r>
              <a:rPr kumimoji="1" lang="en-US" altLang="ja-JP" dirty="0" smtClean="0"/>
              <a:t>5</a:t>
            </a:r>
            <a:r>
              <a:rPr kumimoji="1" lang="ja-JP" altLang="en-US" dirty="0" smtClean="0"/>
              <a:t>分から</a:t>
            </a:r>
            <a:r>
              <a:rPr kumimoji="1" lang="en-US" altLang="ja-JP" dirty="0" smtClean="0"/>
              <a:t>10</a:t>
            </a:r>
            <a:r>
              <a:rPr kumimoji="1" lang="ja-JP" altLang="en-US" dirty="0" smtClean="0"/>
              <a:t>分ほどお待ちいただいています。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21</a:t>
            </a:fld>
            <a:endParaRPr kumimoji="1" lang="ja-JP" altLang="en-US"/>
          </a:p>
        </p:txBody>
      </p:sp>
    </p:spTree>
    <p:extLst>
      <p:ext uri="{BB962C8B-B14F-4D97-AF65-F5344CB8AC3E}">
        <p14:creationId xmlns:p14="http://schemas.microsoft.com/office/powerpoint/2010/main" val="3624357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書庫から出した本は、読みたい人が待っている</a:t>
            </a:r>
            <a:r>
              <a:rPr kumimoji="1" lang="en-US" altLang="ja-JP" dirty="0" smtClean="0"/>
              <a:t>2</a:t>
            </a:r>
            <a:r>
              <a:rPr kumimoji="1" lang="ja-JP" altLang="en-US" dirty="0" smtClean="0"/>
              <a:t>階や</a:t>
            </a:r>
            <a:r>
              <a:rPr kumimoji="1" lang="en-US" altLang="ja-JP" dirty="0" smtClean="0"/>
              <a:t>3</a:t>
            </a:r>
            <a:r>
              <a:rPr kumimoji="1" lang="ja-JP" altLang="en-US" dirty="0" smtClean="0"/>
              <a:t>階へ運ばれていきます。</a:t>
            </a:r>
            <a:endParaRPr kumimoji="1" lang="en-US" altLang="ja-JP" dirty="0" smtClean="0"/>
          </a:p>
          <a:p>
            <a:r>
              <a:rPr kumimoji="1" lang="ja-JP" altLang="en-US" dirty="0" smtClean="0"/>
              <a:t>その時に活躍するのが、「ダムウェーター」です。</a:t>
            </a:r>
            <a:endParaRPr kumimoji="1" lang="en-US" altLang="ja-JP" dirty="0" smtClean="0"/>
          </a:p>
          <a:p>
            <a:r>
              <a:rPr kumimoji="1" lang="ja-JP" altLang="en-US" dirty="0" smtClean="0"/>
              <a:t>これは、本のエレベーターです。大変小さいエレベータなので、人は乗れませんよ。</a:t>
            </a:r>
            <a:endParaRPr kumimoji="1" lang="en-US" altLang="ja-JP" dirty="0" smtClean="0"/>
          </a:p>
          <a:p>
            <a:r>
              <a:rPr kumimoji="1" lang="ja-JP" altLang="en-US" dirty="0" smtClean="0"/>
              <a:t>コンテナという箱に本を入れて、エレベーターに乗せます。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22</a:t>
            </a:fld>
            <a:endParaRPr kumimoji="1" lang="ja-JP" altLang="en-US"/>
          </a:p>
        </p:txBody>
      </p:sp>
    </p:spTree>
    <p:extLst>
      <p:ext uri="{BB962C8B-B14F-4D97-AF65-F5344CB8AC3E}">
        <p14:creationId xmlns:p14="http://schemas.microsoft.com/office/powerpoint/2010/main" val="3598684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さて、書庫の他にも、図書館の職員だけが入って仕事をするところがあります。</a:t>
            </a:r>
            <a:endParaRPr kumimoji="1" lang="en-US" altLang="ja-JP" dirty="0" smtClean="0"/>
          </a:p>
          <a:p>
            <a:r>
              <a:rPr kumimoji="1" lang="ja-JP" altLang="en-US" dirty="0" smtClean="0"/>
              <a:t>これをバックヤードといいます。</a:t>
            </a:r>
            <a:endParaRPr kumimoji="1" lang="en-US" altLang="ja-JP" dirty="0" smtClean="0"/>
          </a:p>
          <a:p>
            <a:r>
              <a:rPr kumimoji="1" lang="ja-JP" altLang="en-US" dirty="0" smtClean="0"/>
              <a:t>今回は、バックヤードも少しだけ見ていきましょう。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23</a:t>
            </a:fld>
            <a:endParaRPr kumimoji="1" lang="ja-JP" altLang="en-US"/>
          </a:p>
        </p:txBody>
      </p:sp>
    </p:spTree>
    <p:extLst>
      <p:ext uri="{BB962C8B-B14F-4D97-AF65-F5344CB8AC3E}">
        <p14:creationId xmlns:p14="http://schemas.microsoft.com/office/powerpoint/2010/main" val="1084157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さて、書庫の他にも、バックヤードを見ていきましょう。</a:t>
            </a:r>
            <a:endParaRPr kumimoji="1" lang="en-US" altLang="ja-JP" dirty="0" smtClean="0"/>
          </a:p>
          <a:p>
            <a:r>
              <a:rPr kumimoji="1" lang="ja-JP" altLang="en-US" dirty="0" smtClean="0"/>
              <a:t>ここは、</a:t>
            </a:r>
            <a:r>
              <a:rPr kumimoji="1" lang="en-US" altLang="ja-JP" dirty="0" smtClean="0"/>
              <a:t>3</a:t>
            </a:r>
            <a:r>
              <a:rPr kumimoji="1" lang="ja-JP" altLang="en-US" dirty="0" smtClean="0"/>
              <a:t>階の事務室です。</a:t>
            </a:r>
            <a:endParaRPr kumimoji="1" lang="en-US" altLang="ja-JP" dirty="0" smtClean="0"/>
          </a:p>
          <a:p>
            <a:r>
              <a:rPr kumimoji="1" lang="ja-JP" altLang="en-US" dirty="0" smtClean="0"/>
              <a:t>これから本棚に並べる本の整理をしていきます。</a:t>
            </a:r>
            <a:endParaRPr kumimoji="1" lang="en-US" altLang="ja-JP" dirty="0" smtClean="0"/>
          </a:p>
          <a:p>
            <a:r>
              <a:rPr kumimoji="1" lang="ja-JP" altLang="en-US" dirty="0" smtClean="0"/>
              <a:t>その時に使うのが、「ブックトラック」という動く本棚です。</a:t>
            </a:r>
            <a:endParaRPr kumimoji="1" lang="en-US" altLang="ja-JP" dirty="0" smtClean="0"/>
          </a:p>
          <a:p>
            <a:r>
              <a:rPr kumimoji="1" lang="ja-JP" altLang="en-US" dirty="0" smtClean="0"/>
              <a:t>また、右側にある青い箱には、市民図書館以外の図書館へ運ぶ本が入っています。</a:t>
            </a:r>
            <a:endParaRPr kumimoji="1" lang="en-US" altLang="ja-JP" dirty="0" smtClean="0"/>
          </a:p>
          <a:p>
            <a:r>
              <a:rPr kumimoji="1" lang="en-US" altLang="ja-JP" dirty="0" smtClean="0"/>
              <a:t>1</a:t>
            </a:r>
            <a:r>
              <a:rPr kumimoji="1" lang="ja-JP" altLang="en-US" dirty="0" smtClean="0"/>
              <a:t>日</a:t>
            </a:r>
            <a:r>
              <a:rPr kumimoji="1" lang="en-US" altLang="ja-JP" dirty="0" smtClean="0"/>
              <a:t>2</a:t>
            </a:r>
            <a:r>
              <a:rPr kumimoji="1" lang="ja-JP" altLang="en-US" dirty="0" smtClean="0"/>
              <a:t>回、配送や</a:t>
            </a:r>
            <a:r>
              <a:rPr kumimoji="1" lang="ja-JP" altLang="en-US" dirty="0" err="1" smtClean="0"/>
              <a:t>さんが</a:t>
            </a:r>
            <a:r>
              <a:rPr kumimoji="1" lang="ja-JP" altLang="en-US" dirty="0" smtClean="0"/>
              <a:t>来て、トラックに積んで運んでいきます。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24</a:t>
            </a:fld>
            <a:endParaRPr kumimoji="1" lang="ja-JP" altLang="en-US"/>
          </a:p>
        </p:txBody>
      </p:sp>
    </p:spTree>
    <p:extLst>
      <p:ext uri="{BB962C8B-B14F-4D97-AF65-F5344CB8AC3E}">
        <p14:creationId xmlns:p14="http://schemas.microsoft.com/office/powerpoint/2010/main" val="3739565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また、バックヤードでは、皆さんの学校へ貸し出す本の準備も行っています。</a:t>
            </a:r>
            <a:endParaRPr kumimoji="1" lang="en-US" altLang="ja-JP" dirty="0" smtClean="0"/>
          </a:p>
          <a:p>
            <a:r>
              <a:rPr kumimoji="1" lang="ja-JP" altLang="en-US" dirty="0" smtClean="0"/>
              <a:t>学校に貸し出す本は、コンテナという箱に入れて、学校へ貸し出します。</a:t>
            </a:r>
            <a:endParaRPr kumimoji="1" lang="en-US" altLang="ja-JP" dirty="0" smtClean="0"/>
          </a:p>
          <a:p>
            <a:r>
              <a:rPr kumimoji="1" lang="ja-JP" altLang="en-US" dirty="0" smtClean="0"/>
              <a:t>皆さんの授業に図書館の本が役立つことが、大変うれしいことです。</a:t>
            </a:r>
            <a:endParaRPr kumimoji="1" lang="en-US" altLang="ja-JP" dirty="0" smtClean="0"/>
          </a:p>
          <a:p>
            <a:r>
              <a:rPr kumimoji="1" lang="ja-JP" altLang="en-US" dirty="0" smtClean="0"/>
              <a:t>ぜひ活用してください。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25</a:t>
            </a:fld>
            <a:endParaRPr kumimoji="1" lang="ja-JP" altLang="en-US"/>
          </a:p>
        </p:txBody>
      </p:sp>
    </p:spTree>
    <p:extLst>
      <p:ext uri="{BB962C8B-B14F-4D97-AF65-F5344CB8AC3E}">
        <p14:creationId xmlns:p14="http://schemas.microsoft.com/office/powerpoint/2010/main" val="2940066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ここまで、児童書コーナー、書庫、バックヤードとみてきましたが、</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まだ案内していないところを紹介していきます。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26</a:t>
            </a:fld>
            <a:endParaRPr kumimoji="1" lang="ja-JP" altLang="en-US"/>
          </a:p>
        </p:txBody>
      </p:sp>
    </p:spTree>
    <p:extLst>
      <p:ext uri="{BB962C8B-B14F-4D97-AF65-F5344CB8AC3E}">
        <p14:creationId xmlns:p14="http://schemas.microsoft.com/office/powerpoint/2010/main" val="3878885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ここは、</a:t>
            </a:r>
            <a:r>
              <a:rPr kumimoji="1" lang="en-US" altLang="ja-JP" dirty="0" smtClean="0"/>
              <a:t>3</a:t>
            </a:r>
            <a:r>
              <a:rPr kumimoji="1" lang="ja-JP" altLang="en-US" dirty="0" smtClean="0"/>
              <a:t>階の一般書コーナーです。大人の本のコーナーです。</a:t>
            </a:r>
            <a:endParaRPr kumimoji="1" lang="en-US" altLang="ja-JP" dirty="0" smtClean="0"/>
          </a:p>
          <a:p>
            <a:r>
              <a:rPr kumimoji="1" lang="ja-JP" altLang="en-US" dirty="0" smtClean="0"/>
              <a:t>文字がたくさん書かれている、分厚い本がたくさん並んでいます。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27</a:t>
            </a:fld>
            <a:endParaRPr kumimoji="1" lang="ja-JP" altLang="en-US"/>
          </a:p>
        </p:txBody>
      </p:sp>
    </p:spTree>
    <p:extLst>
      <p:ext uri="{BB962C8B-B14F-4D97-AF65-F5344CB8AC3E}">
        <p14:creationId xmlns:p14="http://schemas.microsoft.com/office/powerpoint/2010/main" val="3240890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a:t>
            </a:r>
            <a:r>
              <a:rPr kumimoji="1" lang="en-US" altLang="ja-JP" dirty="0" smtClean="0"/>
              <a:t>3</a:t>
            </a:r>
            <a:r>
              <a:rPr kumimoji="1" lang="ja-JP" altLang="en-US" dirty="0" smtClean="0"/>
              <a:t>階と</a:t>
            </a:r>
            <a:r>
              <a:rPr kumimoji="1" lang="en-US" altLang="ja-JP" dirty="0" smtClean="0"/>
              <a:t>4</a:t>
            </a:r>
            <a:r>
              <a:rPr kumimoji="1" lang="ja-JP" altLang="en-US" dirty="0" smtClean="0"/>
              <a:t>階には、図書館の本を読んだり、調べ物をしたり、勉強をしたりするための「閲覧席」があります。</a:t>
            </a:r>
            <a:endParaRPr kumimoji="1" lang="en-US" altLang="ja-JP" dirty="0" smtClean="0"/>
          </a:p>
          <a:p>
            <a:r>
              <a:rPr kumimoji="1" lang="ja-JP" altLang="en-US" dirty="0" smtClean="0"/>
              <a:t>休日は、本を読む人や勉強する人で満員になります。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28</a:t>
            </a:fld>
            <a:endParaRPr kumimoji="1" lang="ja-JP" altLang="en-US"/>
          </a:p>
        </p:txBody>
      </p:sp>
    </p:spTree>
    <p:extLst>
      <p:ext uri="{BB962C8B-B14F-4D97-AF65-F5344CB8AC3E}">
        <p14:creationId xmlns:p14="http://schemas.microsoft.com/office/powerpoint/2010/main" val="318936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図書館は、本を読む場所だけではありません。</a:t>
            </a:r>
            <a:endParaRPr kumimoji="1" lang="en-US" altLang="ja-JP" dirty="0" smtClean="0"/>
          </a:p>
          <a:p>
            <a:r>
              <a:rPr kumimoji="1" lang="ja-JP" altLang="en-US" dirty="0" smtClean="0"/>
              <a:t>皆さんに楽しい場所だと感じてもらいたいと、さまざまなイベントを行っています。</a:t>
            </a:r>
            <a:endParaRPr kumimoji="1" lang="en-US" altLang="ja-JP" dirty="0" smtClean="0"/>
          </a:p>
          <a:p>
            <a:endParaRPr kumimoji="1" lang="en-US" altLang="ja-JP" dirty="0" smtClean="0"/>
          </a:p>
          <a:p>
            <a:r>
              <a:rPr kumimoji="1" lang="ja-JP" altLang="en-US" dirty="0" smtClean="0"/>
              <a:t>「花いっぱいに</a:t>
            </a:r>
            <a:r>
              <a:rPr kumimoji="1" lang="ja-JP" altLang="en-US" dirty="0" err="1" smtClean="0"/>
              <a:t>な</a:t>
            </a:r>
            <a:r>
              <a:rPr kumimoji="1" lang="ja-JP" altLang="en-US" dirty="0" smtClean="0"/>
              <a:t>あれ」は、本を借りてくれた人に、読書の木に花のシールを貼っていってもらう企画です。</a:t>
            </a:r>
            <a:endParaRPr kumimoji="1" lang="en-US" altLang="ja-JP" dirty="0" smtClean="0"/>
          </a:p>
          <a:p>
            <a:r>
              <a:rPr kumimoji="1" lang="ja-JP" altLang="en-US" dirty="0" smtClean="0"/>
              <a:t>また、特別おはなし会や夏休み工作教室なども行っています。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29</a:t>
            </a:fld>
            <a:endParaRPr kumimoji="1" lang="ja-JP" altLang="en-US"/>
          </a:p>
        </p:txBody>
      </p:sp>
    </p:spTree>
    <p:extLst>
      <p:ext uri="{BB962C8B-B14F-4D97-AF65-F5344CB8AC3E}">
        <p14:creationId xmlns:p14="http://schemas.microsoft.com/office/powerpoint/2010/main" val="250340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さて、「仙台市民図書館」はどこにあるのでしょう。そして、どんな図書館なのでしょうか。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a:t>
            </a:fld>
            <a:endParaRPr kumimoji="1" lang="ja-JP" altLang="en-US"/>
          </a:p>
        </p:txBody>
      </p:sp>
    </p:spTree>
    <p:extLst>
      <p:ext uri="{BB962C8B-B14F-4D97-AF65-F5344CB8AC3E}">
        <p14:creationId xmlns:p14="http://schemas.microsoft.com/office/powerpoint/2010/main" val="641119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他にも、「市民図書館」では、「せんだいメディアテーク」の施設を使って、大きなイベントを行うこともあります。</a:t>
            </a:r>
            <a:endParaRPr kumimoji="1" lang="en-US" altLang="ja-JP" dirty="0" smtClean="0"/>
          </a:p>
          <a:p>
            <a:r>
              <a:rPr kumimoji="1" lang="ja-JP" altLang="en-US" dirty="0" smtClean="0"/>
              <a:t>こうしたイベントには、</a:t>
            </a:r>
            <a:r>
              <a:rPr kumimoji="1" lang="en-US" altLang="ja-JP" dirty="0" smtClean="0"/>
              <a:t>1</a:t>
            </a:r>
            <a:r>
              <a:rPr kumimoji="1" lang="ja-JP" altLang="en-US" dirty="0" smtClean="0"/>
              <a:t>階「オープンスクエア」での、絵本作家さんの講演会や、</a:t>
            </a:r>
            <a:r>
              <a:rPr kumimoji="1" lang="en-US" altLang="ja-JP" dirty="0" smtClean="0"/>
              <a:t>7</a:t>
            </a:r>
            <a:r>
              <a:rPr kumimoji="1" lang="ja-JP" altLang="en-US" dirty="0" smtClean="0"/>
              <a:t>階のスタジオシアターを使っての</a:t>
            </a:r>
            <a:endParaRPr kumimoji="1" lang="en-US" altLang="ja-JP" dirty="0" smtClean="0"/>
          </a:p>
          <a:p>
            <a:r>
              <a:rPr kumimoji="1" lang="ja-JP" altLang="en-US" dirty="0" smtClean="0"/>
              <a:t>「わくわく映画館」などがあります。</a:t>
            </a:r>
            <a:endParaRPr kumimoji="1" lang="en-US" altLang="ja-JP" dirty="0" smtClean="0"/>
          </a:p>
          <a:p>
            <a:r>
              <a:rPr kumimoji="1" lang="ja-JP" altLang="en-US" dirty="0" smtClean="0"/>
              <a:t>ぜひ、図書館のイベントにも参加してみてくださいね。</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30</a:t>
            </a:fld>
            <a:endParaRPr kumimoji="1" lang="ja-JP" altLang="en-US"/>
          </a:p>
        </p:txBody>
      </p:sp>
    </p:spTree>
    <p:extLst>
      <p:ext uri="{BB962C8B-B14F-4D97-AF65-F5344CB8AC3E}">
        <p14:creationId xmlns:p14="http://schemas.microsoft.com/office/powerpoint/2010/main" val="2111608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まだまだ、図書館にはたくさんの工夫があります。</a:t>
            </a:r>
            <a:endParaRPr kumimoji="1" lang="en-US" altLang="ja-JP" dirty="0" smtClean="0"/>
          </a:p>
          <a:p>
            <a:r>
              <a:rPr kumimoji="1" lang="ja-JP" altLang="en-US" dirty="0" smtClean="0"/>
              <a:t>知りたいなと思うことがあったら、図書館に行ってみましょう。そして、図書館の人に話を聞いてみましょう！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en-US" altLang="ja-JP" dirty="0" smtClean="0"/>
          </a:p>
          <a:p>
            <a:pPr marL="0" indent="0">
              <a:buNone/>
            </a:pPr>
            <a:endParaRPr lang="en-US" altLang="ja-JP" sz="1200" dirty="0" smtClean="0"/>
          </a:p>
          <a:p>
            <a:pPr marL="0" indent="0">
              <a:buNone/>
            </a:pPr>
            <a:r>
              <a:rPr lang="en-US" altLang="ja-JP" sz="1200" dirty="0" smtClean="0"/>
              <a:t>※</a:t>
            </a:r>
            <a:r>
              <a:rPr lang="ja-JP" altLang="en-US" sz="1200" dirty="0" smtClean="0"/>
              <a:t>先生方へ</a:t>
            </a:r>
            <a:endParaRPr lang="en-US" altLang="ja-JP" sz="1200" dirty="0" smtClean="0"/>
          </a:p>
          <a:p>
            <a:pPr marL="0" indent="0">
              <a:buNone/>
            </a:pPr>
            <a:r>
              <a:rPr lang="ja-JP" altLang="en-US" sz="1200" dirty="0" smtClean="0"/>
              <a:t>児童の質問事項をＦＡＸで受け付けます。連絡先を明記の上、まとめてお送りください。</a:t>
            </a:r>
            <a:endParaRPr lang="en-US" altLang="ja-JP" sz="1200" dirty="0" smtClean="0"/>
          </a:p>
          <a:p>
            <a:pPr marL="0" indent="0">
              <a:buNone/>
            </a:pPr>
            <a:r>
              <a:rPr lang="en-US" altLang="ja-JP" sz="1200" smtClean="0"/>
              <a:t>                   </a:t>
            </a:r>
            <a:r>
              <a:rPr lang="en-US" altLang="ja-JP" sz="1200" dirty="0" smtClean="0"/>
              <a:t>FAX</a:t>
            </a:r>
            <a:r>
              <a:rPr lang="ja-JP" altLang="en-US" sz="1200" dirty="0" smtClean="0"/>
              <a:t>　</a:t>
            </a:r>
            <a:r>
              <a:rPr lang="en-US" altLang="ja-JP" sz="1200" dirty="0" smtClean="0"/>
              <a:t>022-213-3524</a:t>
            </a:r>
            <a:r>
              <a:rPr lang="ja-JP" altLang="en-US" sz="1200" dirty="0" smtClean="0"/>
              <a:t>（仙台市民図書館　学校連携事業担当宛）</a:t>
            </a:r>
          </a:p>
          <a:p>
            <a:endParaRPr kumimoji="1" lang="ja-JP" altLang="en-US" dirty="0"/>
          </a:p>
        </p:txBody>
      </p:sp>
      <p:sp>
        <p:nvSpPr>
          <p:cNvPr id="4" name="スライド番号プレースホルダー 3"/>
          <p:cNvSpPr>
            <a:spLocks noGrp="1"/>
          </p:cNvSpPr>
          <p:nvPr>
            <p:ph type="sldNum" sz="quarter" idx="10"/>
          </p:nvPr>
        </p:nvSpPr>
        <p:spPr/>
        <p:txBody>
          <a:bodyPr/>
          <a:lstStyle/>
          <a:p>
            <a:fld id="{9867D847-A56A-49DE-817B-13FBF43BD2FF}" type="slidenum">
              <a:rPr kumimoji="1" lang="ja-JP" altLang="en-US" smtClean="0"/>
              <a:t>31</a:t>
            </a:fld>
            <a:endParaRPr kumimoji="1" lang="ja-JP" altLang="en-US"/>
          </a:p>
        </p:txBody>
      </p:sp>
    </p:spTree>
    <p:extLst>
      <p:ext uri="{BB962C8B-B14F-4D97-AF65-F5344CB8AC3E}">
        <p14:creationId xmlns:p14="http://schemas.microsoft.com/office/powerpoint/2010/main" val="252824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次で最終ページです。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32</a:t>
            </a:fld>
            <a:endParaRPr kumimoji="1" lang="ja-JP" altLang="en-US"/>
          </a:p>
        </p:txBody>
      </p:sp>
    </p:spTree>
    <p:extLst>
      <p:ext uri="{BB962C8B-B14F-4D97-AF65-F5344CB8AC3E}">
        <p14:creationId xmlns:p14="http://schemas.microsoft.com/office/powerpoint/2010/main" val="3504488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最終ページです。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33</a:t>
            </a:fld>
            <a:endParaRPr kumimoji="1" lang="ja-JP" altLang="en-US"/>
          </a:p>
        </p:txBody>
      </p:sp>
    </p:spTree>
    <p:extLst>
      <p:ext uri="{BB962C8B-B14F-4D97-AF65-F5344CB8AC3E}">
        <p14:creationId xmlns:p14="http://schemas.microsoft.com/office/powerpoint/2010/main" val="404296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市民図書館は、仙台市中心部の定禅寺通りにある「せんだいメディアテーク」の中にあります。</a:t>
            </a:r>
            <a:endParaRPr kumimoji="1" lang="en-US" altLang="ja-JP" dirty="0" smtClean="0"/>
          </a:p>
          <a:p>
            <a:r>
              <a:rPr kumimoji="1" lang="ja-JP" altLang="en-US" dirty="0" smtClean="0"/>
              <a:t>せんだいメディアテークはガラス張りのビルで、たいへん有名な建物です。</a:t>
            </a:r>
            <a:endParaRPr kumimoji="1" lang="en-US" altLang="ja-JP" dirty="0" smtClean="0"/>
          </a:p>
          <a:p>
            <a:r>
              <a:rPr kumimoji="1" lang="ja-JP" altLang="en-US" dirty="0" smtClean="0"/>
              <a:t>その「せんだいメディアテーク」の</a:t>
            </a:r>
            <a:r>
              <a:rPr kumimoji="1" lang="en-US" altLang="ja-JP" dirty="0" smtClean="0"/>
              <a:t>2</a:t>
            </a:r>
            <a:r>
              <a:rPr kumimoji="1" lang="ja-JP" altLang="en-US" dirty="0" smtClean="0"/>
              <a:t>階～</a:t>
            </a:r>
            <a:r>
              <a:rPr kumimoji="1" lang="en-US" altLang="ja-JP" dirty="0" smtClean="0"/>
              <a:t>4</a:t>
            </a:r>
            <a:r>
              <a:rPr kumimoji="1" lang="ja-JP" altLang="en-US" dirty="0" smtClean="0"/>
              <a:t>階が「市民図書館」です。</a:t>
            </a:r>
            <a:endParaRPr kumimoji="1" lang="en-US" altLang="ja-JP" dirty="0" smtClean="0"/>
          </a:p>
          <a:p>
            <a:r>
              <a:rPr kumimoji="1" lang="ja-JP" altLang="en-US" dirty="0" smtClean="0"/>
              <a:t>平成</a:t>
            </a:r>
            <a:r>
              <a:rPr kumimoji="1" lang="en-US" altLang="ja-JP" dirty="0" smtClean="0"/>
              <a:t>13</a:t>
            </a:r>
            <a:r>
              <a:rPr kumimoji="1" lang="ja-JP" altLang="en-US" dirty="0" smtClean="0"/>
              <a:t>年に、それまで西公園にあった市民図書館がせんだいメディアテークに移りました。</a:t>
            </a:r>
            <a:endParaRPr kumimoji="1" lang="en-US" altLang="ja-JP" dirty="0" smtClean="0"/>
          </a:p>
          <a:p>
            <a:r>
              <a:rPr kumimoji="1" lang="ja-JP" altLang="en-US" dirty="0" smtClean="0"/>
              <a:t>まもなく</a:t>
            </a:r>
            <a:r>
              <a:rPr kumimoji="1" lang="en-US" altLang="ja-JP" dirty="0" smtClean="0"/>
              <a:t>20</a:t>
            </a:r>
            <a:r>
              <a:rPr kumimoji="1" lang="ja-JP" altLang="en-US" dirty="0" smtClean="0"/>
              <a:t>年が経とうとしています。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4</a:t>
            </a:fld>
            <a:endParaRPr kumimoji="1" lang="ja-JP" altLang="en-US"/>
          </a:p>
        </p:txBody>
      </p:sp>
    </p:spTree>
    <p:extLst>
      <p:ext uri="{BB962C8B-B14F-4D97-AF65-F5344CB8AC3E}">
        <p14:creationId xmlns:p14="http://schemas.microsoft.com/office/powerpoint/2010/main" val="276265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市民図書館には、約</a:t>
            </a:r>
            <a:r>
              <a:rPr kumimoji="1" lang="en-US" altLang="ja-JP" dirty="0" smtClean="0"/>
              <a:t>50</a:t>
            </a:r>
            <a:r>
              <a:rPr kumimoji="1" lang="ja-JP" altLang="en-US" dirty="0" smtClean="0"/>
              <a:t>万冊の本があります。</a:t>
            </a:r>
            <a:endParaRPr kumimoji="1" lang="en-US" altLang="ja-JP" dirty="0" smtClean="0"/>
          </a:p>
          <a:p>
            <a:r>
              <a:rPr kumimoji="1" lang="ja-JP" altLang="en-US" dirty="0" smtClean="0"/>
              <a:t>仙台市の中心部にあるので、会社勤めの方など大人の方の利用が多い図書館です。</a:t>
            </a:r>
            <a:endParaRPr kumimoji="1" lang="en-US" altLang="ja-JP" dirty="0" smtClean="0"/>
          </a:p>
          <a:p>
            <a:r>
              <a:rPr kumimoji="1" lang="ja-JP" altLang="en-US" dirty="0" smtClean="0"/>
              <a:t>休日は、親子連れで来館される方も多いです。</a:t>
            </a:r>
            <a:endParaRPr kumimoji="1" lang="en-US" altLang="ja-JP" dirty="0" smtClean="0"/>
          </a:p>
          <a:p>
            <a:r>
              <a:rPr kumimoji="1" lang="ja-JP" altLang="en-US" dirty="0" smtClean="0"/>
              <a:t>だいたい平日は</a:t>
            </a:r>
            <a:r>
              <a:rPr kumimoji="1" lang="en-US" altLang="ja-JP" dirty="0" smtClean="0"/>
              <a:t>1</a:t>
            </a:r>
            <a:r>
              <a:rPr kumimoji="1" lang="ja-JP" altLang="en-US" dirty="0" smtClean="0"/>
              <a:t>８</a:t>
            </a:r>
            <a:r>
              <a:rPr kumimoji="1" lang="en-US" altLang="ja-JP" dirty="0" smtClean="0"/>
              <a:t>00</a:t>
            </a:r>
            <a:r>
              <a:rPr kumimoji="1" lang="ja-JP" altLang="en-US" dirty="0" smtClean="0"/>
              <a:t>人、休日は</a:t>
            </a:r>
            <a:r>
              <a:rPr kumimoji="1" lang="en-US" altLang="ja-JP" dirty="0" smtClean="0"/>
              <a:t>2600</a:t>
            </a:r>
            <a:r>
              <a:rPr kumimoji="1" lang="ja-JP" altLang="en-US" dirty="0" smtClean="0"/>
              <a:t>人ほどの人が利用しています。</a:t>
            </a:r>
            <a:endParaRPr kumimoji="1" lang="en-US" altLang="ja-JP" dirty="0" smtClean="0"/>
          </a:p>
          <a:p>
            <a:endParaRPr kumimoji="1" lang="en-US" altLang="ja-JP" dirty="0" smtClean="0"/>
          </a:p>
          <a:p>
            <a:r>
              <a:rPr kumimoji="1" lang="ja-JP" altLang="en-US" dirty="0" smtClean="0"/>
              <a:t>市民図書館には、私たちの町の資料（郷土資料）が多くあります。</a:t>
            </a:r>
            <a:endParaRPr kumimoji="1" lang="en-US" altLang="ja-JP" dirty="0" smtClean="0"/>
          </a:p>
          <a:p>
            <a:r>
              <a:rPr kumimoji="1" lang="ja-JP" altLang="en-US" dirty="0" smtClean="0"/>
              <a:t>また、貴重な本もたくさんあります。</a:t>
            </a:r>
            <a:endParaRPr kumimoji="1" lang="en-US" altLang="ja-JP" dirty="0" smtClean="0"/>
          </a:p>
          <a:p>
            <a:endParaRPr kumimoji="1" lang="en-US" altLang="ja-JP" dirty="0" smtClean="0"/>
          </a:p>
          <a:p>
            <a:r>
              <a:rPr kumimoji="1" lang="ja-JP" altLang="en-US" dirty="0" smtClean="0"/>
              <a:t>（クリック）</a:t>
            </a:r>
            <a:endParaRPr kumimoji="1" lang="en-US" altLang="ja-JP" dirty="0" smtClean="0"/>
          </a:p>
          <a:p>
            <a:r>
              <a:rPr kumimoji="1" lang="ja-JP" altLang="en-US" dirty="0" smtClean="0"/>
              <a:t>それでは、図書館を案内していきます。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5</a:t>
            </a:fld>
            <a:endParaRPr kumimoji="1" lang="ja-JP" altLang="en-US"/>
          </a:p>
        </p:txBody>
      </p:sp>
    </p:spTree>
    <p:extLst>
      <p:ext uri="{BB962C8B-B14F-4D97-AF65-F5344CB8AC3E}">
        <p14:creationId xmlns:p14="http://schemas.microsoft.com/office/powerpoint/2010/main" val="408800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まずは、「市民図書館」の児童書コーナーを見てみましょう。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6</a:t>
            </a:fld>
            <a:endParaRPr kumimoji="1" lang="ja-JP" altLang="en-US"/>
          </a:p>
        </p:txBody>
      </p:sp>
    </p:spTree>
    <p:extLst>
      <p:ext uri="{BB962C8B-B14F-4D97-AF65-F5344CB8AC3E}">
        <p14:creationId xmlns:p14="http://schemas.microsoft.com/office/powerpoint/2010/main" val="2248069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市民図書館の</a:t>
            </a:r>
            <a:r>
              <a:rPr kumimoji="1" lang="en-US" altLang="ja-JP" dirty="0" smtClean="0"/>
              <a:t>2</a:t>
            </a:r>
            <a:r>
              <a:rPr kumimoji="1" lang="ja-JP" altLang="en-US" dirty="0" smtClean="0"/>
              <a:t>階が、児童書コーナーです。子どもの本がたくさんあります。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7</a:t>
            </a:fld>
            <a:endParaRPr kumimoji="1" lang="ja-JP" altLang="en-US"/>
          </a:p>
        </p:txBody>
      </p:sp>
    </p:spTree>
    <p:extLst>
      <p:ext uri="{BB962C8B-B14F-4D97-AF65-F5344CB8AC3E}">
        <p14:creationId xmlns:p14="http://schemas.microsoft.com/office/powerpoint/2010/main" val="1355243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児童書コーナーには、絵本や読み物、図鑑など、いろんな本があります。</a:t>
            </a:r>
            <a:endParaRPr kumimoji="1" lang="en-US" altLang="ja-JP" dirty="0" smtClean="0"/>
          </a:p>
          <a:p>
            <a:r>
              <a:rPr kumimoji="1" lang="ja-JP" altLang="en-US" dirty="0" smtClean="0"/>
              <a:t>小学</a:t>
            </a:r>
            <a:r>
              <a:rPr kumimoji="1" lang="en-US" altLang="ja-JP" dirty="0" smtClean="0"/>
              <a:t>2</a:t>
            </a:r>
            <a:r>
              <a:rPr kumimoji="1" lang="ja-JP" altLang="en-US" dirty="0" err="1" smtClean="0"/>
              <a:t>、</a:t>
            </a:r>
            <a:r>
              <a:rPr kumimoji="1" lang="ja-JP" altLang="en-US" dirty="0" smtClean="0"/>
              <a:t>３年生に人気のある本は、「かいけつゾロリ」シリーズや「サバイバル」シリーズ、妖怪などが描かれた怖い本などです。</a:t>
            </a:r>
            <a:endParaRPr kumimoji="1" lang="en-US" altLang="ja-JP" dirty="0" smtClean="0"/>
          </a:p>
          <a:p>
            <a:r>
              <a:rPr kumimoji="1" lang="ja-JP" altLang="en-US" dirty="0" smtClean="0"/>
              <a:t>（クリック）</a:t>
            </a:r>
            <a:endParaRPr kumimoji="1" lang="en-US" altLang="ja-JP" dirty="0" smtClean="0"/>
          </a:p>
          <a:p>
            <a:r>
              <a:rPr kumimoji="1" lang="ja-JP" altLang="en-US" dirty="0" smtClean="0"/>
              <a:t>人気のある本は、すぐ貸出中になってしまいますので、読みたい本を予約することもできます。</a:t>
            </a:r>
            <a:endParaRPr kumimoji="1" lang="en-US" altLang="ja-JP" dirty="0" smtClean="0"/>
          </a:p>
          <a:p>
            <a:r>
              <a:rPr kumimoji="1" lang="ja-JP" altLang="en-US" dirty="0" smtClean="0"/>
              <a:t>予約する場合は、利用者カードをつくったうえで、図書館の人に伝えてください。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8</a:t>
            </a:fld>
            <a:endParaRPr kumimoji="1" lang="ja-JP" altLang="en-US"/>
          </a:p>
        </p:txBody>
      </p:sp>
    </p:spTree>
    <p:extLst>
      <p:ext uri="{BB962C8B-B14F-4D97-AF65-F5344CB8AC3E}">
        <p14:creationId xmlns:p14="http://schemas.microsoft.com/office/powerpoint/2010/main" val="224513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また、入口近くのテーブルなどには、季節や行事に合わせた本を展示しています。展示している本も借りられます。</a:t>
            </a:r>
            <a:endParaRPr kumimoji="1" lang="en-US" altLang="ja-JP" dirty="0" smtClean="0"/>
          </a:p>
          <a:p>
            <a:r>
              <a:rPr kumimoji="1" lang="ja-JP" altLang="en-US" dirty="0" smtClean="0"/>
              <a:t>展示している本を紹介しているリーフレットも一緒に置いているので、ぜひこちらも手に取ってみてください。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75F177B0-CB1B-4893-B45F-E259079C1CE3}" type="slidenum">
              <a:rPr kumimoji="1" lang="ja-JP" altLang="en-US" smtClean="0"/>
              <a:t>9</a:t>
            </a:fld>
            <a:endParaRPr kumimoji="1" lang="ja-JP" altLang="en-US"/>
          </a:p>
        </p:txBody>
      </p:sp>
    </p:spTree>
    <p:extLst>
      <p:ext uri="{BB962C8B-B14F-4D97-AF65-F5344CB8AC3E}">
        <p14:creationId xmlns:p14="http://schemas.microsoft.com/office/powerpoint/2010/main" val="211752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ja-JP" altLang="en-US" smtClean="0"/>
              <a:t>マスター タイトルの書式設定</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52FD98F-ACBC-4358-8E9A-A90A61BDFF3D}" type="datetimeFigureOut">
              <a:rPr kumimoji="1" lang="ja-JP" altLang="en-US" smtClean="0"/>
              <a:t>2020/8/16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00029E9-01EF-4F96-BCA8-5D19092830D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52FD98F-ACBC-4358-8E9A-A90A61BDFF3D}" type="datetimeFigureOut">
              <a:rPr kumimoji="1" lang="ja-JP" altLang="en-US" smtClean="0"/>
              <a:t>2020/8/16</a:t>
            </a:fld>
            <a:endParaRPr kumimoji="1" lang="ja-JP" alt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kumimoji="1" lang="ja-JP" alt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00029E9-01EF-4F96-BCA8-5D19092830DC}" type="slidenum">
              <a:rPr kumimoji="1" lang="ja-JP" altLang="en-US" smtClean="0"/>
              <a:t>‹#›</a:t>
            </a:fld>
            <a:endParaRPr kumimoji="1" lang="ja-JP" alt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jfif"/></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3.xml"/><Relationship Id="rId7"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slide" Target="slide17.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hyperlink" Target="https://illustrain.com/?p=2048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2856"/>
            <a:ext cx="9144000" cy="3167608"/>
          </a:xfrm>
        </p:spPr>
        <p:txBody>
          <a:bodyPr/>
          <a:lstStyle/>
          <a:p>
            <a:r>
              <a:rPr lang="ja-JP" altLang="en-US" sz="6600" dirty="0" smtClean="0"/>
              <a:t>　仙台市民</a:t>
            </a:r>
            <a:r>
              <a:rPr lang="ja-JP" altLang="en-US" sz="6600" dirty="0"/>
              <a:t>図書館　</a:t>
            </a:r>
            <a:r>
              <a:rPr lang="ja-JP" altLang="en-US" sz="6600" dirty="0" smtClean="0"/>
              <a:t>　　　</a:t>
            </a:r>
            <a:r>
              <a:rPr lang="en-US" altLang="ja-JP" sz="6600" dirty="0" smtClean="0"/>
              <a:t/>
            </a:r>
            <a:br>
              <a:rPr lang="en-US" altLang="ja-JP" sz="6600" dirty="0" smtClean="0"/>
            </a:br>
            <a:r>
              <a:rPr lang="ja-JP" altLang="en-US" sz="6600" dirty="0"/>
              <a:t>　</a:t>
            </a:r>
            <a:r>
              <a:rPr lang="ja-JP" altLang="en-US" sz="6600" dirty="0" smtClean="0"/>
              <a:t>　　　　　　　　しょうかい</a:t>
            </a:r>
            <a:endParaRPr kumimoji="1" lang="ja-JP" altLang="en-US" sz="6600" dirty="0"/>
          </a:p>
        </p:txBody>
      </p:sp>
      <p:sp>
        <p:nvSpPr>
          <p:cNvPr id="3" name="サブタイトル 2"/>
          <p:cNvSpPr>
            <a:spLocks noGrp="1"/>
          </p:cNvSpPr>
          <p:nvPr>
            <p:ph type="subTitle" idx="1"/>
          </p:nvPr>
        </p:nvSpPr>
        <p:spPr>
          <a:xfrm>
            <a:off x="827584" y="1844824"/>
            <a:ext cx="6858000" cy="990600"/>
          </a:xfrm>
        </p:spPr>
        <p:txBody>
          <a:bodyPr>
            <a:normAutofit lnSpcReduction="10000"/>
          </a:bodyPr>
          <a:lstStyle/>
          <a:p>
            <a:endParaRPr kumimoji="1" lang="en-US" altLang="ja-JP" dirty="0" smtClean="0">
              <a:solidFill>
                <a:schemeClr val="bg1"/>
              </a:solidFill>
            </a:endParaRPr>
          </a:p>
          <a:p>
            <a:r>
              <a:rPr lang="ja-JP" altLang="en-US" dirty="0">
                <a:solidFill>
                  <a:schemeClr val="bg1"/>
                </a:solidFill>
              </a:rPr>
              <a:t>　</a:t>
            </a:r>
            <a:endParaRPr kumimoji="1" lang="ja-JP" altLang="en-US" b="1" dirty="0">
              <a:solidFill>
                <a:schemeClr val="bg1"/>
              </a:solidFill>
            </a:endParaRPr>
          </a:p>
        </p:txBody>
      </p:sp>
      <p:sp>
        <p:nvSpPr>
          <p:cNvPr id="4" name="サブタイトル 2"/>
          <p:cNvSpPr txBox="1">
            <a:spLocks/>
          </p:cNvSpPr>
          <p:nvPr/>
        </p:nvSpPr>
        <p:spPr>
          <a:xfrm>
            <a:off x="323528" y="5733256"/>
            <a:ext cx="9143999" cy="1512168"/>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r>
              <a:rPr lang="ja-JP" altLang="en-US" sz="2400" dirty="0" smtClean="0">
                <a:solidFill>
                  <a:schemeClr val="tx1"/>
                </a:solidFill>
              </a:rPr>
              <a:t>小学校下学年向け「仙台市図書館公共図書館利用学習」支援資料</a:t>
            </a:r>
            <a:endParaRPr lang="en-US" altLang="ja-JP" sz="2400" dirty="0" smtClean="0">
              <a:solidFill>
                <a:schemeClr val="tx1"/>
              </a:solidFill>
            </a:endParaRPr>
          </a:p>
          <a:p>
            <a:r>
              <a:rPr lang="ja-JP" altLang="en-US" sz="2400" dirty="0" smtClean="0">
                <a:solidFill>
                  <a:schemeClr val="tx1"/>
                </a:solidFill>
              </a:rPr>
              <a:t>　　　　　　　　　　　　　　　　　　仙台市図書館　学校連携事業</a:t>
            </a:r>
            <a:endParaRPr lang="ja-JP" altLang="en-US" sz="2400" dirty="0">
              <a:solidFill>
                <a:schemeClr val="tx1"/>
              </a:solidFill>
            </a:endParaRPr>
          </a:p>
        </p:txBody>
      </p:sp>
      <p:sp>
        <p:nvSpPr>
          <p:cNvPr id="5" name="テキスト ボックス 4"/>
          <p:cNvSpPr txBox="1"/>
          <p:nvPr/>
        </p:nvSpPr>
        <p:spPr>
          <a:xfrm>
            <a:off x="1547664" y="3070329"/>
            <a:ext cx="3991197" cy="646331"/>
          </a:xfrm>
          <a:prstGeom prst="rect">
            <a:avLst/>
          </a:prstGeom>
          <a:noFill/>
        </p:spPr>
        <p:txBody>
          <a:bodyPr wrap="square" rtlCol="0">
            <a:spAutoFit/>
          </a:bodyPr>
          <a:lstStyle/>
          <a:p>
            <a:r>
              <a:rPr lang="ja-JP" altLang="en-US" dirty="0" smtClean="0"/>
              <a:t>せんだいしみんとしょか</a:t>
            </a:r>
            <a:r>
              <a:rPr lang="ja-JP" altLang="en-US" dirty="0"/>
              <a:t>ん</a:t>
            </a:r>
            <a:endParaRPr kumimoji="1" lang="en-US" altLang="ja-JP" dirty="0" smtClean="0"/>
          </a:p>
          <a:p>
            <a:endParaRPr kumimoji="1" lang="ja-JP" altLang="en-US" dirty="0"/>
          </a:p>
        </p:txBody>
      </p:sp>
    </p:spTree>
    <p:extLst>
      <p:ext uri="{BB962C8B-B14F-4D97-AF65-F5344CB8AC3E}">
        <p14:creationId xmlns:p14="http://schemas.microsoft.com/office/powerpoint/2010/main" val="727004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187624" y="2420888"/>
            <a:ext cx="7056784" cy="2392288"/>
          </a:xfrm>
        </p:spPr>
        <p:txBody>
          <a:bodyPr>
            <a:normAutofit/>
          </a:bodyPr>
          <a:lstStyle/>
          <a:p>
            <a:r>
              <a:rPr lang="ja-JP" altLang="en-US" dirty="0" smtClean="0"/>
              <a:t>本をさがそう・かりよう</a:t>
            </a:r>
            <a:r>
              <a:rPr lang="en-US" altLang="ja-JP" dirty="0" smtClean="0"/>
              <a:t/>
            </a:r>
            <a:br>
              <a:rPr lang="en-US" altLang="ja-JP" dirty="0" smtClean="0"/>
            </a:b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1387049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4078"/>
            <a:ext cx="9144000" cy="1600200"/>
          </a:xfrm>
        </p:spPr>
        <p:txBody>
          <a:bodyPr>
            <a:normAutofit fontScale="90000"/>
          </a:bodyPr>
          <a:lstStyle/>
          <a:p>
            <a:r>
              <a:rPr lang="ja-JP" altLang="en-US" dirty="0" smtClean="0"/>
              <a:t>　　図書館で　本をさがそう①</a:t>
            </a:r>
            <a:r>
              <a:rPr lang="en-US" altLang="ja-JP" dirty="0" smtClean="0"/>
              <a:t/>
            </a:r>
            <a:br>
              <a:rPr lang="en-US" altLang="ja-JP" dirty="0" smtClean="0"/>
            </a:br>
            <a:r>
              <a:rPr lang="ja-JP" altLang="en-US" dirty="0"/>
              <a:t>　</a:t>
            </a:r>
            <a:r>
              <a:rPr lang="ja-JP" altLang="en-US" dirty="0" smtClean="0"/>
              <a:t>　　　</a:t>
            </a:r>
            <a:endParaRPr kumimoji="1" lang="ja-JP" altLang="en-US" dirty="0"/>
          </a:p>
        </p:txBody>
      </p:sp>
      <p:pic>
        <p:nvPicPr>
          <p:cNvPr id="10" name="図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9832" y="1412776"/>
            <a:ext cx="5984932" cy="45365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図 7"/>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251520" y="3220585"/>
            <a:ext cx="1642422" cy="2779714"/>
          </a:xfrm>
          <a:prstGeom prst="rect">
            <a:avLst/>
          </a:prstGeom>
        </p:spPr>
      </p:pic>
      <p:sp>
        <p:nvSpPr>
          <p:cNvPr id="9" name="円形吹き出し 8"/>
          <p:cNvSpPr/>
          <p:nvPr/>
        </p:nvSpPr>
        <p:spPr>
          <a:xfrm>
            <a:off x="294835" y="1958075"/>
            <a:ext cx="2764997" cy="1008112"/>
          </a:xfrm>
          <a:prstGeom prst="wedgeEllipseCallout">
            <a:avLst>
              <a:gd name="adj1" fmla="val -21547"/>
              <a:gd name="adj2" fmla="val 6284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latin typeface="+mj-ea"/>
                <a:ea typeface="+mj-ea"/>
              </a:rPr>
              <a:t>あんない図を</a:t>
            </a:r>
            <a:endParaRPr lang="en-US" altLang="ja-JP" dirty="0" smtClean="0">
              <a:latin typeface="+mj-ea"/>
              <a:ea typeface="+mj-ea"/>
            </a:endParaRPr>
          </a:p>
          <a:p>
            <a:pPr algn="ctr"/>
            <a:r>
              <a:rPr lang="ja-JP" altLang="en-US" dirty="0">
                <a:latin typeface="+mj-ea"/>
                <a:ea typeface="+mj-ea"/>
              </a:rPr>
              <a:t>見</a:t>
            </a:r>
            <a:r>
              <a:rPr lang="ja-JP" altLang="en-US" dirty="0" smtClean="0">
                <a:latin typeface="+mj-ea"/>
                <a:ea typeface="+mj-ea"/>
              </a:rPr>
              <a:t>てみましょ</a:t>
            </a:r>
            <a:r>
              <a:rPr lang="ja-JP" altLang="en-US" dirty="0">
                <a:latin typeface="+mj-ea"/>
                <a:ea typeface="+mj-ea"/>
              </a:rPr>
              <a:t>う</a:t>
            </a:r>
            <a:r>
              <a:rPr lang="ja-JP" altLang="en-US" dirty="0" smtClean="0">
                <a:latin typeface="+mj-ea"/>
                <a:ea typeface="+mj-ea"/>
              </a:rPr>
              <a:t>。</a:t>
            </a:r>
            <a:endParaRPr kumimoji="1" lang="ja-JP" altLang="en-US" dirty="0">
              <a:latin typeface="+mj-ea"/>
              <a:ea typeface="+mj-ea"/>
            </a:endParaRPr>
          </a:p>
        </p:txBody>
      </p:sp>
    </p:spTree>
    <p:extLst>
      <p:ext uri="{BB962C8B-B14F-4D97-AF65-F5344CB8AC3E}">
        <p14:creationId xmlns:p14="http://schemas.microsoft.com/office/powerpoint/2010/main" val="6800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4078"/>
            <a:ext cx="9144000" cy="1600200"/>
          </a:xfrm>
        </p:spPr>
        <p:txBody>
          <a:bodyPr>
            <a:normAutofit fontScale="90000"/>
          </a:bodyPr>
          <a:lstStyle/>
          <a:p>
            <a:r>
              <a:rPr lang="ja-JP" altLang="en-US" dirty="0" smtClean="0"/>
              <a:t>　　図書館で　本をさがそう②</a:t>
            </a:r>
            <a:r>
              <a:rPr lang="en-US" altLang="ja-JP" dirty="0" smtClean="0"/>
              <a:t/>
            </a:r>
            <a:br>
              <a:rPr lang="en-US" altLang="ja-JP" dirty="0" smtClean="0"/>
            </a:br>
            <a:r>
              <a:rPr lang="ja-JP" altLang="en-US" dirty="0"/>
              <a:t>　</a:t>
            </a:r>
            <a:r>
              <a:rPr lang="ja-JP" altLang="en-US" dirty="0" smtClean="0"/>
              <a:t>　　　</a:t>
            </a:r>
            <a:endParaRPr kumimoji="1" lang="ja-JP" altLang="en-US" dirty="0"/>
          </a:p>
        </p:txBody>
      </p:sp>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8442" y="1360827"/>
            <a:ext cx="3362022" cy="2761473"/>
          </a:xfrm>
          <a:prstGeom prst="ellipse">
            <a:avLst/>
          </a:prstGeom>
          <a:ln>
            <a:noFill/>
          </a:ln>
          <a:effectLst>
            <a:softEdge rad="112500"/>
          </a:effectLst>
        </p:spPr>
      </p:pic>
      <p:pic>
        <p:nvPicPr>
          <p:cNvPr id="13" name="図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7595" y="4279820"/>
            <a:ext cx="2736304" cy="1751235"/>
          </a:xfrm>
          <a:prstGeom prst="rect">
            <a:avLst/>
          </a:prstGeom>
          <a:ln>
            <a:noFill/>
          </a:ln>
          <a:effectLst>
            <a:outerShdw blurRad="292100" dist="139700" dir="2700000" algn="tl" rotWithShape="0">
              <a:srgbClr val="333333">
                <a:alpha val="65000"/>
              </a:srgbClr>
            </a:outerShdw>
          </a:effectLst>
        </p:spPr>
      </p:pic>
      <p:pic>
        <p:nvPicPr>
          <p:cNvPr id="14" name="図 13" descr="図書館・図書室の職員イラスト"/>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3261" y="2612799"/>
            <a:ext cx="1806302" cy="1664253"/>
          </a:xfrm>
          <a:prstGeom prst="rect">
            <a:avLst/>
          </a:prstGeom>
          <a:noFill/>
          <a:ln>
            <a:noFill/>
          </a:ln>
        </p:spPr>
      </p:pic>
      <p:pic>
        <p:nvPicPr>
          <p:cNvPr id="15" name="図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24669" y="3933056"/>
            <a:ext cx="1741954" cy="2779714"/>
          </a:xfrm>
          <a:prstGeom prst="rect">
            <a:avLst/>
          </a:prstGeom>
        </p:spPr>
      </p:pic>
      <p:sp>
        <p:nvSpPr>
          <p:cNvPr id="16" name="円形吹き出し 15"/>
          <p:cNvSpPr/>
          <p:nvPr/>
        </p:nvSpPr>
        <p:spPr>
          <a:xfrm>
            <a:off x="3923928" y="3933056"/>
            <a:ext cx="3400741" cy="2053453"/>
          </a:xfrm>
          <a:prstGeom prst="wedgeEllipseCallout">
            <a:avLst>
              <a:gd name="adj1" fmla="val 60628"/>
              <a:gd name="adj2" fmla="val -312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latin typeface="+mj-ea"/>
                <a:ea typeface="+mj-ea"/>
              </a:rPr>
              <a:t>パソコンで、読みたい本をしらべられます。</a:t>
            </a:r>
            <a:endParaRPr kumimoji="1" lang="ja-JP" altLang="en-US" b="1" dirty="0">
              <a:latin typeface="+mj-ea"/>
              <a:ea typeface="+mj-ea"/>
            </a:endParaRPr>
          </a:p>
        </p:txBody>
      </p:sp>
      <p:sp>
        <p:nvSpPr>
          <p:cNvPr id="18" name="円形吹き出し 17"/>
          <p:cNvSpPr/>
          <p:nvPr/>
        </p:nvSpPr>
        <p:spPr>
          <a:xfrm>
            <a:off x="2188561" y="1621949"/>
            <a:ext cx="2816281" cy="1822976"/>
          </a:xfrm>
          <a:prstGeom prst="wedgeEllipseCallout">
            <a:avLst>
              <a:gd name="adj1" fmla="val -48147"/>
              <a:gd name="adj2" fmla="val 3735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latin typeface="+mj-ea"/>
                <a:ea typeface="+mj-ea"/>
              </a:rPr>
              <a:t>わからないことは</a:t>
            </a:r>
            <a:endParaRPr lang="en-US" altLang="ja-JP" b="1" dirty="0" smtClean="0">
              <a:latin typeface="+mj-ea"/>
              <a:ea typeface="+mj-ea"/>
            </a:endParaRPr>
          </a:p>
          <a:p>
            <a:pPr algn="ctr"/>
            <a:r>
              <a:rPr kumimoji="1" lang="ja-JP" altLang="en-US" b="1" dirty="0" smtClean="0">
                <a:latin typeface="+mj-ea"/>
                <a:ea typeface="+mj-ea"/>
              </a:rPr>
              <a:t>図書館の人に</a:t>
            </a:r>
            <a:endParaRPr kumimoji="1" lang="en-US" altLang="ja-JP" b="1" dirty="0" smtClean="0">
              <a:latin typeface="+mj-ea"/>
              <a:ea typeface="+mj-ea"/>
            </a:endParaRPr>
          </a:p>
          <a:p>
            <a:pPr algn="ctr"/>
            <a:r>
              <a:rPr lang="ja-JP" altLang="en-US" b="1" dirty="0" smtClean="0">
                <a:latin typeface="+mj-ea"/>
                <a:ea typeface="+mj-ea"/>
              </a:rPr>
              <a:t>きいてくださいね。</a:t>
            </a:r>
            <a:endParaRPr kumimoji="1" lang="ja-JP" altLang="en-US" b="1" dirty="0">
              <a:latin typeface="+mj-ea"/>
              <a:ea typeface="+mj-ea"/>
            </a:endParaRPr>
          </a:p>
        </p:txBody>
      </p:sp>
    </p:spTree>
    <p:extLst>
      <p:ext uri="{BB962C8B-B14F-4D97-AF65-F5344CB8AC3E}">
        <p14:creationId xmlns:p14="http://schemas.microsoft.com/office/powerpoint/2010/main" val="226529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64371" y="1698546"/>
            <a:ext cx="3793437" cy="3793437"/>
          </a:xfrm>
          <a:prstGeom prst="rect">
            <a:avLst/>
          </a:prstGeom>
        </p:spPr>
      </p:pic>
      <p:sp>
        <p:nvSpPr>
          <p:cNvPr id="4" name="角丸四角形吹き出し 3"/>
          <p:cNvSpPr/>
          <p:nvPr/>
        </p:nvSpPr>
        <p:spPr>
          <a:xfrm>
            <a:off x="3612967" y="5295210"/>
            <a:ext cx="3838871" cy="745707"/>
          </a:xfrm>
          <a:prstGeom prst="wedgeRoundRectCallout">
            <a:avLst>
              <a:gd name="adj1" fmla="val 43199"/>
              <a:gd name="adj2" fmla="val -79919"/>
              <a:gd name="adj3" fmla="val 16667"/>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solidFill>
                  <a:srgbClr val="FF0000"/>
                </a:solidFill>
                <a:latin typeface="+mj-ea"/>
                <a:ea typeface="+mj-ea"/>
              </a:rPr>
              <a:t>「みんな</a:t>
            </a:r>
            <a:r>
              <a:rPr lang="ja-JP" altLang="en-US" dirty="0">
                <a:solidFill>
                  <a:srgbClr val="FF0000"/>
                </a:solidFill>
                <a:latin typeface="+mj-ea"/>
                <a:ea typeface="+mj-ea"/>
              </a:rPr>
              <a:t>でつかう </a:t>
            </a:r>
            <a:r>
              <a:rPr lang="ja-JP" altLang="en-US" dirty="0" smtClean="0">
                <a:solidFill>
                  <a:srgbClr val="FF0000"/>
                </a:solidFill>
                <a:latin typeface="+mj-ea"/>
                <a:ea typeface="+mj-ea"/>
              </a:rPr>
              <a:t>」と</a:t>
            </a:r>
            <a:r>
              <a:rPr lang="ja-JP" altLang="en-US" dirty="0" err="1" smtClean="0">
                <a:solidFill>
                  <a:srgbClr val="FF0000"/>
                </a:solidFill>
                <a:latin typeface="+mj-ea"/>
                <a:ea typeface="+mj-ea"/>
              </a:rPr>
              <a:t>しょ</a:t>
            </a:r>
            <a:r>
              <a:rPr lang="ja-JP" altLang="en-US" dirty="0" smtClean="0">
                <a:solidFill>
                  <a:srgbClr val="FF0000"/>
                </a:solidFill>
                <a:latin typeface="+mj-ea"/>
                <a:ea typeface="+mj-ea"/>
              </a:rPr>
              <a:t>かん</a:t>
            </a:r>
            <a:r>
              <a:rPr lang="ja-JP" altLang="en-US" dirty="0" smtClean="0">
                <a:solidFill>
                  <a:schemeClr val="tx1"/>
                </a:solidFill>
                <a:latin typeface="+mj-ea"/>
                <a:ea typeface="+mj-ea"/>
              </a:rPr>
              <a:t>で</a:t>
            </a:r>
            <a:r>
              <a:rPr lang="ja-JP" altLang="en-US" dirty="0">
                <a:solidFill>
                  <a:schemeClr val="tx1"/>
                </a:solidFill>
                <a:latin typeface="+mj-ea"/>
                <a:ea typeface="+mj-ea"/>
              </a:rPr>
              <a:t>す</a:t>
            </a:r>
            <a:r>
              <a:rPr lang="ja-JP" altLang="en-US" dirty="0" smtClean="0">
                <a:solidFill>
                  <a:schemeClr val="tx1"/>
                </a:solidFill>
                <a:latin typeface="+mj-ea"/>
                <a:ea typeface="+mj-ea"/>
              </a:rPr>
              <a:t>。</a:t>
            </a:r>
            <a:endParaRPr lang="ja-JP" altLang="en-US" dirty="0">
              <a:solidFill>
                <a:schemeClr val="tx1"/>
              </a:solidFill>
              <a:latin typeface="+mj-ea"/>
              <a:ea typeface="+mj-ea"/>
            </a:endParaRPr>
          </a:p>
        </p:txBody>
      </p:sp>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1135" y="1484703"/>
            <a:ext cx="2140428" cy="2070864"/>
          </a:xfrm>
          <a:prstGeom prst="rect">
            <a:avLst/>
          </a:prstGeom>
        </p:spPr>
      </p:pic>
      <p:pic>
        <p:nvPicPr>
          <p:cNvPr id="6" name="図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95736" y="2779641"/>
            <a:ext cx="2279378" cy="2349874"/>
          </a:xfrm>
          <a:prstGeom prst="rect">
            <a:avLst/>
          </a:prstGeom>
        </p:spPr>
      </p:pic>
      <p:pic>
        <p:nvPicPr>
          <p:cNvPr id="7" name="図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3424" y="3595253"/>
            <a:ext cx="1835849" cy="1968738"/>
          </a:xfrm>
          <a:prstGeom prst="rect">
            <a:avLst/>
          </a:prstGeom>
        </p:spPr>
      </p:pic>
      <p:sp>
        <p:nvSpPr>
          <p:cNvPr id="8" name="タイトル 1"/>
          <p:cNvSpPr txBox="1">
            <a:spLocks/>
          </p:cNvSpPr>
          <p:nvPr/>
        </p:nvSpPr>
        <p:spPr>
          <a:xfrm>
            <a:off x="-96886" y="494095"/>
            <a:ext cx="9144000" cy="1600200"/>
          </a:xfrm>
          <a:prstGeom prst="rect">
            <a:avLst/>
          </a:prstGeom>
        </p:spPr>
        <p:txBody>
          <a:bodyPr>
            <a:normAutofit fontScale="82500" lnSpcReduction="10000"/>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「図書館のやくそく」をまもってね</a:t>
            </a:r>
            <a:r>
              <a:rPr lang="en-US" altLang="ja-JP" dirty="0" smtClean="0"/>
              <a:t/>
            </a:r>
            <a:br>
              <a:rPr lang="en-US" altLang="ja-JP" dirty="0" smtClean="0"/>
            </a:br>
            <a:r>
              <a:rPr lang="ja-JP" altLang="en-US" dirty="0" smtClean="0"/>
              <a:t>　　　　</a:t>
            </a:r>
            <a:endParaRPr lang="ja-JP" altLang="en-US" dirty="0"/>
          </a:p>
        </p:txBody>
      </p:sp>
      <p:sp>
        <p:nvSpPr>
          <p:cNvPr id="2" name="乗算 1"/>
          <p:cNvSpPr/>
          <p:nvPr/>
        </p:nvSpPr>
        <p:spPr>
          <a:xfrm>
            <a:off x="307226" y="2094295"/>
            <a:ext cx="1513430" cy="15070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乗算 8"/>
          <p:cNvSpPr/>
          <p:nvPr/>
        </p:nvSpPr>
        <p:spPr>
          <a:xfrm>
            <a:off x="550675" y="3984929"/>
            <a:ext cx="1513430" cy="15070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乗算 9"/>
          <p:cNvSpPr/>
          <p:nvPr/>
        </p:nvSpPr>
        <p:spPr>
          <a:xfrm>
            <a:off x="2856252" y="3453336"/>
            <a:ext cx="1513430" cy="15070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041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4078"/>
            <a:ext cx="9144000" cy="1600200"/>
          </a:xfrm>
        </p:spPr>
        <p:txBody>
          <a:bodyPr>
            <a:normAutofit fontScale="90000"/>
          </a:bodyPr>
          <a:lstStyle/>
          <a:p>
            <a:r>
              <a:rPr lang="ja-JP" altLang="en-US" dirty="0" smtClean="0"/>
              <a:t>　　図書館で　本をかりるには</a:t>
            </a:r>
            <a:r>
              <a:rPr lang="en-US" altLang="ja-JP" dirty="0" smtClean="0"/>
              <a:t>…</a:t>
            </a:r>
            <a:br>
              <a:rPr lang="en-US" altLang="ja-JP" dirty="0" smtClean="0"/>
            </a:br>
            <a:r>
              <a:rPr lang="ja-JP" altLang="en-US" dirty="0"/>
              <a:t>　</a:t>
            </a:r>
            <a:r>
              <a:rPr lang="ja-JP" altLang="en-US" dirty="0" smtClean="0"/>
              <a:t>　　　</a:t>
            </a:r>
            <a:endParaRPr kumimoji="1" lang="ja-JP" altLang="en-US" dirty="0"/>
          </a:p>
        </p:txBody>
      </p:sp>
      <p:sp>
        <p:nvSpPr>
          <p:cNvPr id="3" name="コンテンツ プレースホルダー 2"/>
          <p:cNvSpPr>
            <a:spLocks noGrp="1"/>
          </p:cNvSpPr>
          <p:nvPr>
            <p:ph idx="1"/>
          </p:nvPr>
        </p:nvSpPr>
        <p:spPr>
          <a:xfrm>
            <a:off x="215516" y="1277924"/>
            <a:ext cx="8712968" cy="4532993"/>
          </a:xfrm>
        </p:spPr>
        <p:txBody>
          <a:bodyPr anchor="t">
            <a:normAutofit/>
          </a:bodyPr>
          <a:lstStyle/>
          <a:p>
            <a:pPr marL="0" indent="0">
              <a:buNone/>
            </a:pPr>
            <a:endParaRPr lang="en-US" altLang="ja-JP" sz="3400" b="1" dirty="0" smtClean="0"/>
          </a:p>
          <a:p>
            <a:r>
              <a:rPr lang="ja-JP" altLang="en-US" sz="3400" b="1" dirty="0" smtClean="0"/>
              <a:t>「</a:t>
            </a:r>
            <a:r>
              <a:rPr lang="ja-JP" altLang="en-US" sz="3400" b="1" dirty="0" smtClean="0">
                <a:solidFill>
                  <a:srgbClr val="FF0000"/>
                </a:solidFill>
              </a:rPr>
              <a:t>利用とうろく</a:t>
            </a:r>
            <a:r>
              <a:rPr lang="ja-JP" altLang="en-US" sz="3400" b="1" dirty="0" smtClean="0"/>
              <a:t>」をしてカードを作ろう。</a:t>
            </a:r>
            <a:endParaRPr lang="en-US" altLang="ja-JP" sz="3400" b="1" dirty="0" smtClean="0"/>
          </a:p>
          <a:p>
            <a:pPr marL="0" indent="0">
              <a:buNone/>
            </a:pPr>
            <a:endParaRPr lang="en-US" altLang="ja-JP" sz="3400" b="1" dirty="0"/>
          </a:p>
          <a:p>
            <a:pPr marL="0" indent="0">
              <a:buNone/>
            </a:pPr>
            <a:endParaRPr kumimoji="1" lang="en-US" altLang="ja-JP" dirty="0" smtClean="0"/>
          </a:p>
          <a:p>
            <a:pPr marL="0" indent="0">
              <a:buNone/>
            </a:pPr>
            <a:endParaRPr kumimoji="1" lang="ja-JP" altLang="en-US" dirty="0"/>
          </a:p>
        </p:txBody>
      </p:sp>
      <p:sp>
        <p:nvSpPr>
          <p:cNvPr id="5" name="テキスト ボックス 4"/>
          <p:cNvSpPr txBox="1"/>
          <p:nvPr/>
        </p:nvSpPr>
        <p:spPr>
          <a:xfrm>
            <a:off x="819778" y="5562847"/>
            <a:ext cx="1729268" cy="646331"/>
          </a:xfrm>
          <a:prstGeom prst="rect">
            <a:avLst/>
          </a:prstGeom>
          <a:noFill/>
        </p:spPr>
        <p:txBody>
          <a:bodyPr wrap="square" rtlCol="0">
            <a:spAutoFit/>
          </a:bodyPr>
          <a:lstStyle/>
          <a:p>
            <a:r>
              <a:rPr lang="ja-JP" altLang="en-US" dirty="0" err="1" smtClean="0"/>
              <a:t>りようしゃ</a:t>
            </a:r>
            <a:r>
              <a:rPr lang="ja-JP" altLang="en-US" dirty="0" smtClean="0"/>
              <a:t>カード</a:t>
            </a:r>
            <a:endParaRPr kumimoji="1" lang="en-US" altLang="ja-JP" dirty="0" smtClean="0"/>
          </a:p>
          <a:p>
            <a:endParaRPr kumimoji="1" lang="ja-JP" altLang="en-US" dirty="0"/>
          </a:p>
        </p:txBody>
      </p:sp>
      <p:pic>
        <p:nvPicPr>
          <p:cNvPr id="7" name="図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9778" y="2933303"/>
            <a:ext cx="3995189" cy="249033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角丸四角形吹き出し 7"/>
          <p:cNvSpPr/>
          <p:nvPr/>
        </p:nvSpPr>
        <p:spPr>
          <a:xfrm>
            <a:off x="5019810" y="2753550"/>
            <a:ext cx="3769746" cy="1406872"/>
          </a:xfrm>
          <a:prstGeom prst="wedgeRoundRectCallout">
            <a:avLst>
              <a:gd name="adj1" fmla="val -58259"/>
              <a:gd name="adj2" fmla="val 39504"/>
              <a:gd name="adj3" fmla="val 16667"/>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smtClean="0">
                <a:solidFill>
                  <a:schemeClr val="tx1"/>
                </a:solidFill>
                <a:latin typeface="+mj-ea"/>
                <a:ea typeface="+mj-ea"/>
              </a:rPr>
              <a:t>仙台市図書館</a:t>
            </a:r>
            <a:endParaRPr kumimoji="1" lang="en-US" altLang="ja-JP" sz="2800" dirty="0" smtClean="0">
              <a:solidFill>
                <a:schemeClr val="tx1"/>
              </a:solidFill>
              <a:latin typeface="+mj-ea"/>
              <a:ea typeface="+mj-ea"/>
            </a:endParaRPr>
          </a:p>
          <a:p>
            <a:pPr algn="ctr"/>
            <a:r>
              <a:rPr kumimoji="1" lang="ja-JP" altLang="en-US" sz="2800" dirty="0" smtClean="0">
                <a:solidFill>
                  <a:schemeClr val="tx1"/>
                </a:solidFill>
                <a:latin typeface="+mj-ea"/>
                <a:ea typeface="+mj-ea"/>
              </a:rPr>
              <a:t>すべての館で使えます</a:t>
            </a:r>
            <a:endParaRPr kumimoji="1" lang="ja-JP" altLang="en-US" sz="2800" dirty="0">
              <a:solidFill>
                <a:schemeClr val="tx1"/>
              </a:solidFill>
              <a:latin typeface="+mj-ea"/>
              <a:ea typeface="+mj-ea"/>
            </a:endParaRPr>
          </a:p>
        </p:txBody>
      </p:sp>
      <p:sp>
        <p:nvSpPr>
          <p:cNvPr id="4" name="正方形/長方形 3"/>
          <p:cNvSpPr/>
          <p:nvPr/>
        </p:nvSpPr>
        <p:spPr>
          <a:xfrm>
            <a:off x="3372398" y="5157192"/>
            <a:ext cx="1008112" cy="144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064790" y="4305870"/>
            <a:ext cx="3936295" cy="923330"/>
          </a:xfrm>
          <a:prstGeom prst="rect">
            <a:avLst/>
          </a:prstGeom>
          <a:noFill/>
        </p:spPr>
        <p:txBody>
          <a:bodyPr wrap="square" rtlCol="0">
            <a:spAutoFit/>
          </a:bodyPr>
          <a:lstStyle/>
          <a:p>
            <a:r>
              <a:rPr lang="ja-JP" altLang="en-US" dirty="0" smtClean="0"/>
              <a:t>小学生は</a:t>
            </a:r>
            <a:r>
              <a:rPr lang="ja-JP" altLang="en-US" dirty="0"/>
              <a:t>、</a:t>
            </a:r>
            <a:r>
              <a:rPr lang="ja-JP" altLang="en-US" dirty="0" smtClean="0"/>
              <a:t>本人が図書館に来て、もうしこみ用紙を出すことでカードが作れます</a:t>
            </a:r>
            <a:r>
              <a:rPr lang="ja-JP" altLang="en-US" dirty="0"/>
              <a:t>。</a:t>
            </a:r>
            <a:endParaRPr kumimoji="1" lang="en-US" altLang="ja-JP" dirty="0" smtClean="0"/>
          </a:p>
          <a:p>
            <a:endParaRPr kumimoji="1" lang="ja-JP" altLang="en-US" dirty="0"/>
          </a:p>
        </p:txBody>
      </p:sp>
    </p:spTree>
    <p:extLst>
      <p:ext uri="{BB962C8B-B14F-4D97-AF65-F5344CB8AC3E}">
        <p14:creationId xmlns:p14="http://schemas.microsoft.com/office/powerpoint/2010/main" val="257072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4078"/>
            <a:ext cx="9144000" cy="1600200"/>
          </a:xfrm>
        </p:spPr>
        <p:txBody>
          <a:bodyPr>
            <a:normAutofit fontScale="90000"/>
          </a:bodyPr>
          <a:lstStyle/>
          <a:p>
            <a:r>
              <a:rPr lang="ja-JP" altLang="en-US" dirty="0" smtClean="0"/>
              <a:t>　　図書館で</a:t>
            </a:r>
            <a:r>
              <a:rPr lang="ja-JP" altLang="en-US" dirty="0"/>
              <a:t>本</a:t>
            </a:r>
            <a:r>
              <a:rPr lang="ja-JP" altLang="en-US" dirty="0" smtClean="0"/>
              <a:t>をかりてみよう</a:t>
            </a:r>
            <a:r>
              <a:rPr lang="en-US" altLang="ja-JP" dirty="0" smtClean="0"/>
              <a:t/>
            </a:r>
            <a:br>
              <a:rPr lang="en-US" altLang="ja-JP" dirty="0" smtClean="0"/>
            </a:br>
            <a:r>
              <a:rPr lang="ja-JP" altLang="en-US" dirty="0"/>
              <a:t>　</a:t>
            </a:r>
            <a:r>
              <a:rPr lang="ja-JP" altLang="en-US" dirty="0" smtClean="0"/>
              <a:t>　　　</a:t>
            </a:r>
            <a:endParaRPr kumimoji="1" lang="ja-JP" altLang="en-US" dirty="0"/>
          </a:p>
        </p:txBody>
      </p:sp>
      <p:sp>
        <p:nvSpPr>
          <p:cNvPr id="3" name="コンテンツ プレースホルダー 2"/>
          <p:cNvSpPr>
            <a:spLocks noGrp="1"/>
          </p:cNvSpPr>
          <p:nvPr>
            <p:ph idx="1"/>
          </p:nvPr>
        </p:nvSpPr>
        <p:spPr>
          <a:xfrm>
            <a:off x="215516" y="1277924"/>
            <a:ext cx="8712968" cy="4532993"/>
          </a:xfrm>
        </p:spPr>
        <p:txBody>
          <a:bodyPr anchor="t">
            <a:normAutofit/>
          </a:bodyPr>
          <a:lstStyle/>
          <a:p>
            <a:pPr marL="0" indent="0">
              <a:buNone/>
            </a:pPr>
            <a:endParaRPr lang="en-US" altLang="ja-JP" sz="3400" b="1" dirty="0" smtClean="0"/>
          </a:p>
          <a:p>
            <a:r>
              <a:rPr lang="ja-JP" altLang="en-US" sz="3400" b="1" dirty="0" smtClean="0">
                <a:solidFill>
                  <a:srgbClr val="FF0000"/>
                </a:solidFill>
              </a:rPr>
              <a:t>かりたい本 </a:t>
            </a:r>
            <a:r>
              <a:rPr lang="ja-JP" altLang="en-US" sz="3400" b="1" dirty="0" smtClean="0">
                <a:solidFill>
                  <a:schemeClr val="tx1"/>
                </a:solidFill>
              </a:rPr>
              <a:t>と</a:t>
            </a:r>
            <a:endParaRPr lang="en-US" altLang="ja-JP" sz="3400" b="1" dirty="0" smtClean="0">
              <a:solidFill>
                <a:schemeClr val="tx1"/>
              </a:solidFill>
            </a:endParaRPr>
          </a:p>
          <a:p>
            <a:r>
              <a:rPr lang="ja-JP" altLang="en-US" sz="3400" b="1" dirty="0" err="1" smtClean="0">
                <a:solidFill>
                  <a:srgbClr val="FF0000"/>
                </a:solidFill>
              </a:rPr>
              <a:t>りようしゃ</a:t>
            </a:r>
            <a:r>
              <a:rPr lang="ja-JP" altLang="en-US" sz="3400" b="1" dirty="0" smtClean="0">
                <a:solidFill>
                  <a:srgbClr val="FF0000"/>
                </a:solidFill>
              </a:rPr>
              <a:t>カード</a:t>
            </a:r>
            <a:endParaRPr lang="en-US" altLang="ja-JP" sz="3400" b="1" dirty="0" smtClean="0">
              <a:solidFill>
                <a:srgbClr val="FF0000"/>
              </a:solidFill>
            </a:endParaRPr>
          </a:p>
          <a:p>
            <a:pPr marL="0" indent="0">
              <a:buNone/>
            </a:pPr>
            <a:r>
              <a:rPr lang="ja-JP" altLang="en-US" sz="3400" b="1" dirty="0" smtClean="0"/>
              <a:t>　　　をもって、</a:t>
            </a:r>
            <a:r>
              <a:rPr lang="ja-JP" altLang="en-US" sz="3400" b="1" dirty="0" smtClean="0">
                <a:solidFill>
                  <a:srgbClr val="FF0000"/>
                </a:solidFill>
              </a:rPr>
              <a:t>カウンターで</a:t>
            </a:r>
            <a:r>
              <a:rPr lang="ja-JP" altLang="en-US" sz="3400" b="1" dirty="0" smtClean="0"/>
              <a:t>手つづきをしよう。</a:t>
            </a:r>
            <a:endParaRPr lang="en-US" altLang="ja-JP" sz="3400" b="1" dirty="0" smtClean="0"/>
          </a:p>
          <a:p>
            <a:pPr marL="0" indent="0">
              <a:buNone/>
            </a:pPr>
            <a:endParaRPr lang="en-US" altLang="ja-JP" sz="3400" b="1" dirty="0"/>
          </a:p>
          <a:p>
            <a:pPr marL="0" indent="0">
              <a:buNone/>
            </a:pPr>
            <a:endParaRPr kumimoji="1" lang="en-US" altLang="ja-JP" dirty="0" smtClean="0"/>
          </a:p>
          <a:p>
            <a:pPr marL="0" indent="0">
              <a:buNone/>
            </a:pPr>
            <a:endParaRPr kumimoji="1" lang="ja-JP" altLang="en-US" dirty="0"/>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111" y="3846372"/>
            <a:ext cx="3600400" cy="2304256"/>
          </a:xfrm>
          <a:prstGeom prst="rect">
            <a:avLst/>
          </a:prstGeom>
        </p:spPr>
      </p:pic>
      <p:pic>
        <p:nvPicPr>
          <p:cNvPr id="8" name="図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44208" y="1587969"/>
            <a:ext cx="2131588" cy="132868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図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7598845">
            <a:off x="4396444" y="1710755"/>
            <a:ext cx="808867" cy="1696924"/>
          </a:xfrm>
          <a:prstGeom prst="rect">
            <a:avLst/>
          </a:prstGeom>
        </p:spPr>
      </p:pic>
      <p:pic>
        <p:nvPicPr>
          <p:cNvPr id="13" name="図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7849379">
            <a:off x="4726859" y="1493979"/>
            <a:ext cx="775035" cy="1625947"/>
          </a:xfrm>
          <a:prstGeom prst="rect">
            <a:avLst/>
          </a:prstGeom>
        </p:spPr>
      </p:pic>
      <p:sp>
        <p:nvSpPr>
          <p:cNvPr id="14" name="角丸四角形吹き出し 13"/>
          <p:cNvSpPr/>
          <p:nvPr/>
        </p:nvSpPr>
        <p:spPr>
          <a:xfrm>
            <a:off x="4896036" y="4149080"/>
            <a:ext cx="4032448" cy="1803026"/>
          </a:xfrm>
          <a:prstGeom prst="wedgeRoundRectCallout">
            <a:avLst>
              <a:gd name="adj1" fmla="val -61623"/>
              <a:gd name="adj2" fmla="val -27917"/>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3200" dirty="0" smtClean="0">
                <a:solidFill>
                  <a:srgbClr val="002060"/>
                </a:solidFill>
                <a:latin typeface="+mj-ea"/>
                <a:ea typeface="+mj-ea"/>
              </a:rPr>
              <a:t>1</a:t>
            </a:r>
            <a:r>
              <a:rPr lang="ja-JP" altLang="en-US" sz="3200" dirty="0" smtClean="0">
                <a:solidFill>
                  <a:srgbClr val="002060"/>
                </a:solidFill>
                <a:latin typeface="+mj-ea"/>
                <a:ea typeface="+mj-ea"/>
              </a:rPr>
              <a:t>人</a:t>
            </a:r>
            <a:r>
              <a:rPr lang="en-US" altLang="ja-JP" sz="3200" dirty="0" smtClean="0">
                <a:solidFill>
                  <a:srgbClr val="FF0000"/>
                </a:solidFill>
                <a:latin typeface="+mj-ea"/>
                <a:ea typeface="+mj-ea"/>
              </a:rPr>
              <a:t>10</a:t>
            </a:r>
            <a:r>
              <a:rPr lang="ja-JP" altLang="en-US" sz="3200" dirty="0" smtClean="0">
                <a:solidFill>
                  <a:srgbClr val="FF0000"/>
                </a:solidFill>
                <a:latin typeface="+mj-ea"/>
                <a:ea typeface="+mj-ea"/>
              </a:rPr>
              <a:t>さつ</a:t>
            </a:r>
            <a:r>
              <a:rPr lang="ja-JP" altLang="en-US" sz="3200" dirty="0" smtClean="0">
                <a:solidFill>
                  <a:srgbClr val="002060"/>
                </a:solidFill>
                <a:latin typeface="+mj-ea"/>
                <a:ea typeface="+mj-ea"/>
              </a:rPr>
              <a:t>まで</a:t>
            </a:r>
            <a:endParaRPr kumimoji="1" lang="en-US" altLang="ja-JP" sz="3200" dirty="0" smtClean="0">
              <a:solidFill>
                <a:srgbClr val="002060"/>
              </a:solidFill>
              <a:latin typeface="+mj-ea"/>
              <a:ea typeface="+mj-ea"/>
            </a:endParaRPr>
          </a:p>
          <a:p>
            <a:pPr algn="ctr"/>
            <a:r>
              <a:rPr kumimoji="1" lang="ja-JP" altLang="en-US" sz="3200" dirty="0">
                <a:solidFill>
                  <a:srgbClr val="FF0000"/>
                </a:solidFill>
                <a:latin typeface="+mj-ea"/>
                <a:ea typeface="+mj-ea"/>
              </a:rPr>
              <a:t>２しゅ</a:t>
            </a:r>
            <a:r>
              <a:rPr kumimoji="1" lang="ja-JP" altLang="en-US" sz="3200" dirty="0" smtClean="0">
                <a:solidFill>
                  <a:srgbClr val="FF0000"/>
                </a:solidFill>
                <a:latin typeface="+mj-ea"/>
                <a:ea typeface="+mj-ea"/>
              </a:rPr>
              <a:t>うかん </a:t>
            </a:r>
            <a:endParaRPr kumimoji="1" lang="en-US" altLang="ja-JP" sz="3200" dirty="0" smtClean="0">
              <a:solidFill>
                <a:srgbClr val="FF0000"/>
              </a:solidFill>
              <a:latin typeface="+mj-ea"/>
              <a:ea typeface="+mj-ea"/>
            </a:endParaRPr>
          </a:p>
          <a:p>
            <a:pPr algn="ctr"/>
            <a:r>
              <a:rPr kumimoji="1" lang="ja-JP" altLang="en-US" sz="3200" dirty="0" smtClean="0">
                <a:solidFill>
                  <a:srgbClr val="002060"/>
                </a:solidFill>
                <a:latin typeface="+mj-ea"/>
                <a:ea typeface="+mj-ea"/>
              </a:rPr>
              <a:t>かりることができるよ。</a:t>
            </a:r>
            <a:endParaRPr kumimoji="1" lang="en-US" altLang="ja-JP" sz="3200" dirty="0" smtClean="0">
              <a:solidFill>
                <a:srgbClr val="002060"/>
              </a:solidFill>
              <a:latin typeface="+mj-ea"/>
              <a:ea typeface="+mj-ea"/>
            </a:endParaRPr>
          </a:p>
        </p:txBody>
      </p:sp>
      <p:sp>
        <p:nvSpPr>
          <p:cNvPr id="15" name="テキスト ボックス 14"/>
          <p:cNvSpPr txBox="1"/>
          <p:nvPr/>
        </p:nvSpPr>
        <p:spPr>
          <a:xfrm>
            <a:off x="756111" y="6211669"/>
            <a:ext cx="3482605" cy="646331"/>
          </a:xfrm>
          <a:prstGeom prst="rect">
            <a:avLst/>
          </a:prstGeom>
          <a:noFill/>
        </p:spPr>
        <p:txBody>
          <a:bodyPr wrap="square" rtlCol="0">
            <a:spAutoFit/>
          </a:bodyPr>
          <a:lstStyle/>
          <a:p>
            <a:r>
              <a:rPr lang="ja-JP" altLang="en-US" dirty="0" smtClean="0"/>
              <a:t>じどう</a:t>
            </a:r>
            <a:r>
              <a:rPr lang="ja-JP" altLang="en-US" dirty="0" err="1" smtClean="0"/>
              <a:t>しょ</a:t>
            </a:r>
            <a:r>
              <a:rPr lang="ja-JP" altLang="en-US" dirty="0" smtClean="0"/>
              <a:t>コーナー　カウンター</a:t>
            </a:r>
            <a:endParaRPr kumimoji="1" lang="en-US" altLang="ja-JP" dirty="0" smtClean="0"/>
          </a:p>
          <a:p>
            <a:endParaRPr kumimoji="1" lang="ja-JP" altLang="en-US" dirty="0"/>
          </a:p>
        </p:txBody>
      </p:sp>
    </p:spTree>
    <p:extLst>
      <p:ext uri="{BB962C8B-B14F-4D97-AF65-F5344CB8AC3E}">
        <p14:creationId xmlns:p14="http://schemas.microsoft.com/office/powerpoint/2010/main" val="350720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5252" y="3635005"/>
            <a:ext cx="2146548" cy="2146548"/>
          </a:xfrm>
          <a:prstGeom prst="rect">
            <a:avLst/>
          </a:prstGeom>
        </p:spPr>
      </p:pic>
      <p:pic>
        <p:nvPicPr>
          <p:cNvPr id="3" name="図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165807">
            <a:off x="2639606" y="2414357"/>
            <a:ext cx="1935602" cy="2580082"/>
          </a:xfrm>
          <a:prstGeom prst="rect">
            <a:avLst/>
          </a:prstGeom>
        </p:spPr>
      </p:pic>
      <p:pic>
        <p:nvPicPr>
          <p:cNvPr id="4" name="図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9477342">
            <a:off x="1818047" y="1042272"/>
            <a:ext cx="1907507" cy="1348867"/>
          </a:xfrm>
          <a:prstGeom prst="rect">
            <a:avLst/>
          </a:prstGeom>
        </p:spPr>
      </p:pic>
      <p:sp>
        <p:nvSpPr>
          <p:cNvPr id="5" name="横巻き 4"/>
          <p:cNvSpPr/>
          <p:nvPr/>
        </p:nvSpPr>
        <p:spPr>
          <a:xfrm>
            <a:off x="4499993" y="4797152"/>
            <a:ext cx="4169430" cy="1374995"/>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ln w="0"/>
                <a:solidFill>
                  <a:schemeClr val="tx1"/>
                </a:solidFill>
                <a:effectLst>
                  <a:outerShdw blurRad="38100" dist="19050" dir="2700000" algn="tl" rotWithShape="0">
                    <a:schemeClr val="dk1">
                      <a:alpha val="40000"/>
                    </a:schemeClr>
                  </a:outerShdw>
                </a:effectLst>
              </a:rPr>
              <a:t>図書館のカウンターで</a:t>
            </a:r>
            <a:r>
              <a:rPr lang="ja-JP" altLang="en-US" dirty="0" smtClean="0">
                <a:ln w="0"/>
                <a:solidFill>
                  <a:schemeClr val="tx1"/>
                </a:solidFill>
                <a:effectLst>
                  <a:outerShdw blurRad="38100" dist="19050" dir="2700000" algn="tl" rotWithShape="0">
                    <a:schemeClr val="dk1">
                      <a:alpha val="40000"/>
                    </a:schemeClr>
                  </a:outerShdw>
                </a:effectLst>
              </a:rPr>
              <a:t>もらえる</a:t>
            </a:r>
            <a:r>
              <a:rPr lang="ja-JP" altLang="en-US" dirty="0">
                <a:ln w="0"/>
                <a:solidFill>
                  <a:schemeClr val="tx1"/>
                </a:solidFill>
                <a:effectLst>
                  <a:outerShdw blurRad="38100" dist="19050" dir="2700000" algn="tl" rotWithShape="0">
                    <a:schemeClr val="dk1">
                      <a:alpha val="40000"/>
                    </a:schemeClr>
                  </a:outerShdw>
                </a:effectLst>
              </a:rPr>
              <a:t>よ</a:t>
            </a:r>
            <a:r>
              <a:rPr kumimoji="1" lang="ja-JP" altLang="en-US" dirty="0" smtClean="0">
                <a:ln w="0"/>
                <a:solidFill>
                  <a:schemeClr val="tx1"/>
                </a:solidFill>
                <a:effectLst>
                  <a:outerShdw blurRad="38100" dist="19050" dir="2700000" algn="tl" rotWithShape="0">
                    <a:schemeClr val="dk1">
                      <a:alpha val="40000"/>
                    </a:schemeClr>
                  </a:outerShdw>
                </a:effectLst>
              </a:rPr>
              <a:t>。</a:t>
            </a:r>
            <a:endParaRPr kumimoji="1" lang="en-US" altLang="ja-JP" dirty="0" smtClean="0">
              <a:ln w="0"/>
              <a:solidFill>
                <a:schemeClr val="tx1"/>
              </a:solidFill>
              <a:effectLst>
                <a:outerShdw blurRad="38100" dist="19050" dir="2700000" algn="tl" rotWithShape="0">
                  <a:schemeClr val="dk1">
                    <a:alpha val="40000"/>
                  </a:schemeClr>
                </a:outerShdw>
              </a:effectLst>
            </a:endParaRPr>
          </a:p>
          <a:p>
            <a:pPr algn="ctr"/>
            <a:r>
              <a:rPr lang="ja-JP" altLang="en-US" dirty="0" smtClean="0">
                <a:ln w="0"/>
                <a:solidFill>
                  <a:schemeClr val="tx1"/>
                </a:solidFill>
                <a:effectLst>
                  <a:outerShdw blurRad="38100" dist="19050" dir="2700000" algn="tl" rotWithShape="0">
                    <a:schemeClr val="dk1">
                      <a:alpha val="40000"/>
                    </a:schemeClr>
                  </a:outerShdw>
                </a:effectLst>
              </a:rPr>
              <a:t>１</a:t>
            </a:r>
            <a:r>
              <a:rPr lang="ja-JP" altLang="en-US" dirty="0" err="1" smtClean="0">
                <a:ln w="0"/>
                <a:solidFill>
                  <a:schemeClr val="tx1"/>
                </a:solidFill>
                <a:effectLst>
                  <a:outerShdw blurRad="38100" dist="19050" dir="2700000" algn="tl" rotWithShape="0">
                    <a:schemeClr val="dk1">
                      <a:alpha val="40000"/>
                    </a:schemeClr>
                  </a:outerShdw>
                </a:effectLst>
              </a:rPr>
              <a:t>さつ</a:t>
            </a:r>
            <a:r>
              <a:rPr lang="ja-JP" altLang="en-US" dirty="0" smtClean="0">
                <a:ln w="0"/>
                <a:solidFill>
                  <a:schemeClr val="tx1"/>
                </a:solidFill>
                <a:effectLst>
                  <a:outerShdw blurRad="38100" dist="19050" dir="2700000" algn="tl" rotWithShape="0">
                    <a:schemeClr val="dk1">
                      <a:alpha val="40000"/>
                    </a:schemeClr>
                  </a:outerShdw>
                </a:effectLst>
              </a:rPr>
              <a:t>おわると、シールをあげているよ。</a:t>
            </a:r>
            <a:endParaRPr kumimoji="1" lang="en-US" altLang="ja-JP" dirty="0" smtClean="0">
              <a:ln w="0"/>
              <a:solidFill>
                <a:schemeClr val="tx1"/>
              </a:solidFill>
              <a:effectLst>
                <a:outerShdw blurRad="38100" dist="19050" dir="2700000" algn="tl" rotWithShape="0">
                  <a:schemeClr val="dk1">
                    <a:alpha val="40000"/>
                  </a:schemeClr>
                </a:outerShdw>
              </a:effectLst>
            </a:endParaRPr>
          </a:p>
        </p:txBody>
      </p:sp>
      <p:pic>
        <p:nvPicPr>
          <p:cNvPr id="6" name="図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92080" y="3068960"/>
            <a:ext cx="2867831" cy="1886066"/>
          </a:xfrm>
          <a:prstGeom prst="rect">
            <a:avLst/>
          </a:prstGeom>
          <a:ln>
            <a:noFill/>
          </a:ln>
          <a:effectLst>
            <a:softEdge rad="112500"/>
          </a:effectLst>
        </p:spPr>
      </p:pic>
      <p:sp>
        <p:nvSpPr>
          <p:cNvPr id="7" name="角丸四角形吹き出し 6"/>
          <p:cNvSpPr/>
          <p:nvPr/>
        </p:nvSpPr>
        <p:spPr>
          <a:xfrm>
            <a:off x="4283968" y="829849"/>
            <a:ext cx="3731927" cy="1342904"/>
          </a:xfrm>
          <a:prstGeom prst="wedgeRoundRectCallout">
            <a:avLst>
              <a:gd name="adj1" fmla="val -42322"/>
              <a:gd name="adj2" fmla="val 70132"/>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smtClean="0">
                <a:solidFill>
                  <a:srgbClr val="002060"/>
                </a:solidFill>
                <a:latin typeface="+mj-ea"/>
                <a:ea typeface="+mj-ea"/>
              </a:rPr>
              <a:t>よんだ本は</a:t>
            </a:r>
            <a:endParaRPr lang="en-US" altLang="ja-JP" sz="2400" dirty="0" smtClean="0">
              <a:solidFill>
                <a:srgbClr val="002060"/>
              </a:solidFill>
              <a:latin typeface="+mj-ea"/>
              <a:ea typeface="+mj-ea"/>
            </a:endParaRPr>
          </a:p>
          <a:p>
            <a:pPr algn="ctr"/>
            <a:r>
              <a:rPr lang="ja-JP" altLang="en-US" sz="2400" dirty="0" smtClean="0">
                <a:solidFill>
                  <a:srgbClr val="FF0000"/>
                </a:solidFill>
                <a:latin typeface="+mj-ea"/>
                <a:ea typeface="+mj-ea"/>
              </a:rPr>
              <a:t>「どくしょつうちょう」</a:t>
            </a:r>
            <a:r>
              <a:rPr lang="ja-JP" altLang="en-US" sz="2400" dirty="0" smtClean="0">
                <a:solidFill>
                  <a:srgbClr val="002060"/>
                </a:solidFill>
                <a:latin typeface="+mj-ea"/>
                <a:ea typeface="+mj-ea"/>
              </a:rPr>
              <a:t>に</a:t>
            </a:r>
            <a:endParaRPr lang="en-US" altLang="ja-JP" sz="2400" dirty="0" smtClean="0">
              <a:solidFill>
                <a:srgbClr val="002060"/>
              </a:solidFill>
              <a:latin typeface="+mj-ea"/>
              <a:ea typeface="+mj-ea"/>
            </a:endParaRPr>
          </a:p>
          <a:p>
            <a:pPr algn="ctr"/>
            <a:r>
              <a:rPr lang="ja-JP" altLang="en-US" sz="2400" dirty="0" smtClean="0">
                <a:solidFill>
                  <a:srgbClr val="002060"/>
                </a:solidFill>
                <a:latin typeface="+mj-ea"/>
                <a:ea typeface="+mj-ea"/>
              </a:rPr>
              <a:t>きろくしよう。</a:t>
            </a:r>
            <a:endParaRPr kumimoji="1" lang="en-US" altLang="ja-JP" sz="2400" dirty="0" smtClean="0">
              <a:solidFill>
                <a:srgbClr val="002060"/>
              </a:solidFill>
              <a:latin typeface="+mj-ea"/>
              <a:ea typeface="+mj-ea"/>
            </a:endParaRPr>
          </a:p>
        </p:txBody>
      </p:sp>
    </p:spTree>
    <p:extLst>
      <p:ext uri="{BB962C8B-B14F-4D97-AF65-F5344CB8AC3E}">
        <p14:creationId xmlns:p14="http://schemas.microsoft.com/office/powerpoint/2010/main" val="138584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2564904"/>
            <a:ext cx="9144000" cy="2392288"/>
          </a:xfrm>
        </p:spPr>
        <p:txBody>
          <a:bodyPr>
            <a:normAutofit fontScale="90000"/>
          </a:bodyPr>
          <a:lstStyle/>
          <a:p>
            <a:r>
              <a:rPr lang="ja-JP" altLang="en-US" dirty="0" smtClean="0"/>
              <a:t>「市民図書館」の「書庫（しょこ）」を</a:t>
            </a:r>
            <a:r>
              <a:rPr lang="en-US" altLang="ja-JP" dirty="0" smtClean="0"/>
              <a:t/>
            </a:r>
            <a:br>
              <a:rPr lang="en-US" altLang="ja-JP" dirty="0" smtClean="0"/>
            </a:br>
            <a:r>
              <a:rPr lang="ja-JP" altLang="en-US" dirty="0"/>
              <a:t>案内</a:t>
            </a:r>
            <a:r>
              <a:rPr lang="ja-JP" altLang="en-US" dirty="0" smtClean="0"/>
              <a:t>します</a:t>
            </a:r>
            <a:r>
              <a:rPr lang="en-US" altLang="ja-JP" dirty="0" smtClean="0"/>
              <a:t/>
            </a:r>
            <a:br>
              <a:rPr lang="en-US" altLang="ja-JP" dirty="0" smtClean="0"/>
            </a:br>
            <a:r>
              <a:rPr lang="ja-JP" altLang="en-US" dirty="0"/>
              <a:t>　</a:t>
            </a:r>
            <a:r>
              <a:rPr lang="ja-JP" altLang="en-US" dirty="0" smtClean="0"/>
              <a:t>　　　　　　　　</a:t>
            </a:r>
            <a:endParaRPr kumimoji="1" lang="ja-JP" altLang="en-US" dirty="0"/>
          </a:p>
        </p:txBody>
      </p:sp>
      <p:sp>
        <p:nvSpPr>
          <p:cNvPr id="2" name="円形吹き出し 1"/>
          <p:cNvSpPr/>
          <p:nvPr/>
        </p:nvSpPr>
        <p:spPr>
          <a:xfrm>
            <a:off x="4860032" y="1268760"/>
            <a:ext cx="3816424" cy="129614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smtClean="0">
                <a:latin typeface="+mj-ea"/>
                <a:ea typeface="+mj-ea"/>
              </a:rPr>
              <a:t>たくさんの本が</a:t>
            </a:r>
            <a:endParaRPr lang="en-US" altLang="ja-JP" sz="2800" dirty="0" smtClean="0">
              <a:latin typeface="+mj-ea"/>
              <a:ea typeface="+mj-ea"/>
            </a:endParaRPr>
          </a:p>
          <a:p>
            <a:pPr algn="ctr"/>
            <a:r>
              <a:rPr lang="ja-JP" altLang="en-US" sz="2800" dirty="0" smtClean="0">
                <a:latin typeface="+mj-ea"/>
                <a:ea typeface="+mj-ea"/>
              </a:rPr>
              <a:t>しまってあります。</a:t>
            </a:r>
            <a:endParaRPr kumimoji="1" lang="ja-JP" altLang="en-US" sz="2800" dirty="0">
              <a:latin typeface="+mj-ea"/>
              <a:ea typeface="+mj-ea"/>
            </a:endParaRPr>
          </a:p>
        </p:txBody>
      </p:sp>
    </p:spTree>
    <p:extLst>
      <p:ext uri="{BB962C8B-B14F-4D97-AF65-F5344CB8AC3E}">
        <p14:creationId xmlns:p14="http://schemas.microsoft.com/office/powerpoint/2010/main" val="3733802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04664"/>
            <a:ext cx="8964488" cy="1008112"/>
          </a:xfrm>
        </p:spPr>
        <p:txBody>
          <a:bodyPr>
            <a:normAutofit/>
          </a:bodyPr>
          <a:lstStyle/>
          <a:p>
            <a:r>
              <a:rPr lang="ja-JP" altLang="en-US" dirty="0" smtClean="0"/>
              <a:t>「書庫（しょこ）」を案内します</a:t>
            </a:r>
            <a:endParaRPr kumimoji="1" lang="ja-JP" altLang="en-US" dirty="0"/>
          </a:p>
        </p:txBody>
      </p:sp>
      <p:sp>
        <p:nvSpPr>
          <p:cNvPr id="3" name="コンテンツ プレースホルダー 2"/>
          <p:cNvSpPr>
            <a:spLocks noGrp="1"/>
          </p:cNvSpPr>
          <p:nvPr>
            <p:ph idx="1"/>
          </p:nvPr>
        </p:nvSpPr>
        <p:spPr>
          <a:xfrm>
            <a:off x="305272" y="991460"/>
            <a:ext cx="8712968" cy="4532993"/>
          </a:xfrm>
        </p:spPr>
        <p:txBody>
          <a:bodyPr anchor="t">
            <a:normAutofit/>
          </a:bodyPr>
          <a:lstStyle/>
          <a:p>
            <a:pPr marL="0" indent="0">
              <a:buNone/>
            </a:pPr>
            <a:endParaRPr lang="en-US" altLang="ja-JP" sz="3400" b="1" dirty="0" smtClean="0"/>
          </a:p>
          <a:p>
            <a:r>
              <a:rPr lang="ja-JP" altLang="en-US" sz="3400" b="1" dirty="0">
                <a:solidFill>
                  <a:srgbClr val="FF0000"/>
                </a:solidFill>
              </a:rPr>
              <a:t>地下１・２かい</a:t>
            </a:r>
            <a:r>
              <a:rPr lang="ja-JP" altLang="en-US" sz="3400" b="1" dirty="0"/>
              <a:t>には</a:t>
            </a:r>
            <a:r>
              <a:rPr lang="ja-JP" altLang="en-US" sz="3400" b="1" dirty="0" smtClean="0"/>
              <a:t>、図書館</a:t>
            </a:r>
            <a:r>
              <a:rPr lang="ja-JP" altLang="en-US" sz="3400" b="1" dirty="0"/>
              <a:t>の本が</a:t>
            </a:r>
            <a:endParaRPr lang="en-US" altLang="ja-JP" sz="3400" b="1" dirty="0"/>
          </a:p>
          <a:p>
            <a:pPr marL="0" indent="0">
              <a:buNone/>
            </a:pPr>
            <a:r>
              <a:rPr lang="ja-JP" altLang="en-US" sz="3400" b="1" dirty="0"/>
              <a:t>　しまわれています</a:t>
            </a:r>
            <a:r>
              <a:rPr lang="ja-JP" altLang="en-US" sz="3400" b="1" dirty="0" smtClean="0"/>
              <a:t>。</a:t>
            </a:r>
            <a:endParaRPr lang="en-US" altLang="ja-JP" sz="3400" b="1" dirty="0" smtClean="0"/>
          </a:p>
          <a:p>
            <a:pPr marL="0" indent="0">
              <a:buNone/>
            </a:pPr>
            <a:endParaRPr lang="en-US" altLang="ja-JP" sz="3400" b="1" dirty="0"/>
          </a:p>
          <a:p>
            <a:r>
              <a:rPr lang="ja-JP" altLang="en-US" sz="3400" b="1" dirty="0" smtClean="0"/>
              <a:t>「</a:t>
            </a:r>
            <a:r>
              <a:rPr lang="ja-JP" altLang="en-US" sz="3400" b="1" dirty="0"/>
              <a:t>書庫（しょこ）」に</a:t>
            </a:r>
            <a:r>
              <a:rPr lang="ja-JP" altLang="en-US" sz="3400" b="1" dirty="0" smtClean="0"/>
              <a:t>は</a:t>
            </a:r>
            <a:endParaRPr lang="en-US" altLang="ja-JP" sz="3400" b="1" dirty="0" smtClean="0"/>
          </a:p>
          <a:p>
            <a:pPr marL="0" indent="0">
              <a:buNone/>
            </a:pPr>
            <a:r>
              <a:rPr lang="ja-JP" altLang="en-US" sz="4000" b="1" dirty="0" smtClean="0">
                <a:solidFill>
                  <a:srgbClr val="FF0000"/>
                </a:solidFill>
              </a:rPr>
              <a:t>　約</a:t>
            </a:r>
            <a:r>
              <a:rPr lang="ja-JP" altLang="en-US" sz="4000" b="1" dirty="0">
                <a:solidFill>
                  <a:srgbClr val="FF0000"/>
                </a:solidFill>
              </a:rPr>
              <a:t>３０万</a:t>
            </a:r>
            <a:r>
              <a:rPr lang="ja-JP" altLang="en-US" sz="4000" b="1" dirty="0" err="1">
                <a:solidFill>
                  <a:srgbClr val="FF0000"/>
                </a:solidFill>
              </a:rPr>
              <a:t>さつ</a:t>
            </a:r>
            <a:r>
              <a:rPr lang="ja-JP" altLang="en-US" sz="3400" b="1" dirty="0" err="1"/>
              <a:t>の</a:t>
            </a:r>
            <a:r>
              <a:rPr lang="ja-JP" altLang="en-US" sz="3400" b="1" dirty="0" smtClean="0"/>
              <a:t>本</a:t>
            </a:r>
            <a:endParaRPr lang="en-US" altLang="ja-JP" sz="3400" b="1" dirty="0" smtClean="0"/>
          </a:p>
          <a:p>
            <a:pPr marL="0" indent="0">
              <a:buNone/>
            </a:pPr>
            <a:r>
              <a:rPr lang="ja-JP" altLang="en-US" sz="3400" b="1" dirty="0"/>
              <a:t>　</a:t>
            </a:r>
            <a:r>
              <a:rPr lang="ja-JP" altLang="en-US" sz="3400" b="1" dirty="0" smtClean="0"/>
              <a:t>があります</a:t>
            </a:r>
            <a:r>
              <a:rPr lang="ja-JP" altLang="en-US" sz="3400" b="1" dirty="0"/>
              <a:t>。</a:t>
            </a:r>
            <a:endParaRPr lang="en-US" altLang="ja-JP" sz="3400" b="1" dirty="0"/>
          </a:p>
          <a:p>
            <a:endParaRPr lang="en-US" altLang="ja-JP" sz="3400" b="1" dirty="0" smtClean="0">
              <a:solidFill>
                <a:srgbClr val="FF0000"/>
              </a:solidFill>
            </a:endParaRPr>
          </a:p>
          <a:p>
            <a:endParaRPr lang="en-US" altLang="ja-JP" sz="3400" b="1" dirty="0" smtClean="0"/>
          </a:p>
          <a:p>
            <a:pPr marL="0" indent="0">
              <a:buNone/>
            </a:pPr>
            <a:endParaRPr lang="en-US" altLang="ja-JP" sz="3400" b="1" dirty="0"/>
          </a:p>
          <a:p>
            <a:pPr marL="0" indent="0">
              <a:buNone/>
            </a:pPr>
            <a:endParaRPr kumimoji="1" lang="en-US" altLang="ja-JP" dirty="0" smtClean="0"/>
          </a:p>
          <a:p>
            <a:pPr marL="0" indent="0">
              <a:buNone/>
            </a:pPr>
            <a:endParaRPr kumimoji="1" lang="ja-JP" altLang="en-US" dirty="0"/>
          </a:p>
        </p:txBody>
      </p:sp>
      <p:sp>
        <p:nvSpPr>
          <p:cNvPr id="5" name="テキスト ボックス 4"/>
          <p:cNvSpPr txBox="1"/>
          <p:nvPr/>
        </p:nvSpPr>
        <p:spPr>
          <a:xfrm>
            <a:off x="5940152" y="6211669"/>
            <a:ext cx="2736304" cy="646331"/>
          </a:xfrm>
          <a:prstGeom prst="rect">
            <a:avLst/>
          </a:prstGeom>
          <a:noFill/>
        </p:spPr>
        <p:txBody>
          <a:bodyPr wrap="square" rtlCol="0">
            <a:spAutoFit/>
          </a:bodyPr>
          <a:lstStyle/>
          <a:p>
            <a:r>
              <a:rPr lang="ja-JP" altLang="en-US" dirty="0" smtClean="0"/>
              <a:t>地下２かい　書庫（しょこ）</a:t>
            </a:r>
            <a:endParaRPr kumimoji="1" lang="en-US" altLang="ja-JP" dirty="0" smtClean="0"/>
          </a:p>
          <a:p>
            <a:endParaRPr kumimoji="1" lang="ja-JP" altLang="en-US" dirty="0"/>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3968" y="2564903"/>
            <a:ext cx="4248472" cy="3546345"/>
          </a:xfrm>
          <a:prstGeom prst="rect">
            <a:avLst/>
          </a:prstGeom>
        </p:spPr>
      </p:pic>
    </p:spTree>
    <p:extLst>
      <p:ext uri="{BB962C8B-B14F-4D97-AF65-F5344CB8AC3E}">
        <p14:creationId xmlns:p14="http://schemas.microsoft.com/office/powerpoint/2010/main" val="183215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517665"/>
            <a:ext cx="7992888" cy="1008112"/>
          </a:xfrm>
        </p:spPr>
        <p:txBody>
          <a:bodyPr>
            <a:normAutofit/>
          </a:bodyPr>
          <a:lstStyle/>
          <a:p>
            <a:r>
              <a:rPr lang="ja-JP" altLang="en-US" dirty="0" smtClean="0"/>
              <a:t>「書庫（しょこ）」の ヒ ミ ツ①</a:t>
            </a:r>
            <a:endParaRPr kumimoji="1" lang="ja-JP" altLang="en-US" dirty="0"/>
          </a:p>
        </p:txBody>
      </p:sp>
      <p:sp>
        <p:nvSpPr>
          <p:cNvPr id="3" name="コンテンツ プレースホルダー 2"/>
          <p:cNvSpPr>
            <a:spLocks noGrp="1"/>
          </p:cNvSpPr>
          <p:nvPr>
            <p:ph idx="1"/>
          </p:nvPr>
        </p:nvSpPr>
        <p:spPr>
          <a:xfrm>
            <a:off x="155251" y="1337823"/>
            <a:ext cx="8712968" cy="4532993"/>
          </a:xfrm>
        </p:spPr>
        <p:txBody>
          <a:bodyPr anchor="t">
            <a:normAutofit/>
          </a:bodyPr>
          <a:lstStyle/>
          <a:p>
            <a:pPr marL="0" indent="0">
              <a:buNone/>
            </a:pPr>
            <a:endParaRPr lang="en-US" altLang="ja-JP" sz="3400" b="1" dirty="0" smtClean="0"/>
          </a:p>
          <a:p>
            <a:r>
              <a:rPr lang="ja-JP" altLang="en-US" sz="3400" b="1" dirty="0" smtClean="0">
                <a:solidFill>
                  <a:schemeClr val="tx1"/>
                </a:solidFill>
              </a:rPr>
              <a:t>書庫の本だな は、とっても重いですが、</a:t>
            </a:r>
            <a:endParaRPr lang="en-US" altLang="ja-JP" sz="3400" b="1" dirty="0" smtClean="0">
              <a:solidFill>
                <a:schemeClr val="tx1"/>
              </a:solidFill>
            </a:endParaRPr>
          </a:p>
          <a:p>
            <a:pPr marL="0" indent="0">
              <a:buNone/>
            </a:pPr>
            <a:r>
              <a:rPr lang="ja-JP" altLang="en-US" sz="3400" b="1" dirty="0">
                <a:solidFill>
                  <a:schemeClr val="tx1"/>
                </a:solidFill>
              </a:rPr>
              <a:t>　</a:t>
            </a:r>
            <a:r>
              <a:rPr lang="ja-JP" altLang="en-US" sz="3400" b="1" dirty="0" smtClean="0">
                <a:solidFill>
                  <a:srgbClr val="FF0000"/>
                </a:solidFill>
              </a:rPr>
              <a:t>ハンドル</a:t>
            </a:r>
            <a:r>
              <a:rPr lang="ja-JP" altLang="en-US" sz="3400" b="1" dirty="0" smtClean="0">
                <a:solidFill>
                  <a:schemeClr val="tx1"/>
                </a:solidFill>
              </a:rPr>
              <a:t>でかんたんに動かすことができます。</a:t>
            </a:r>
            <a:endParaRPr lang="en-US" altLang="ja-JP" sz="3400" b="1" dirty="0" smtClean="0"/>
          </a:p>
          <a:p>
            <a:endParaRPr lang="en-US" altLang="ja-JP" sz="3400" b="1" dirty="0" smtClean="0"/>
          </a:p>
          <a:p>
            <a:pPr marL="0" indent="0">
              <a:buNone/>
            </a:pPr>
            <a:endParaRPr lang="en-US" altLang="ja-JP" sz="3400" b="1" dirty="0"/>
          </a:p>
          <a:p>
            <a:pPr marL="0" indent="0">
              <a:buNone/>
            </a:pPr>
            <a:endParaRPr kumimoji="1" lang="en-US" altLang="ja-JP" dirty="0" smtClean="0"/>
          </a:p>
          <a:p>
            <a:pPr marL="0" indent="0">
              <a:buNone/>
            </a:pPr>
            <a:endParaRPr kumimoji="1" lang="ja-JP" altLang="en-US" dirty="0"/>
          </a:p>
        </p:txBody>
      </p:sp>
      <p:sp>
        <p:nvSpPr>
          <p:cNvPr id="5" name="テキスト ボックス 4"/>
          <p:cNvSpPr txBox="1"/>
          <p:nvPr/>
        </p:nvSpPr>
        <p:spPr>
          <a:xfrm>
            <a:off x="5220072" y="6229309"/>
            <a:ext cx="3168352" cy="923330"/>
          </a:xfrm>
          <a:prstGeom prst="rect">
            <a:avLst/>
          </a:prstGeom>
          <a:noFill/>
        </p:spPr>
        <p:txBody>
          <a:bodyPr wrap="square" rtlCol="0">
            <a:spAutoFit/>
          </a:bodyPr>
          <a:lstStyle/>
          <a:p>
            <a:r>
              <a:rPr lang="ja-JP" altLang="en-US" dirty="0" smtClean="0"/>
              <a:t>書庫での「図書館たんけん」</a:t>
            </a:r>
            <a:endParaRPr lang="en-US" altLang="ja-JP" dirty="0" smtClean="0"/>
          </a:p>
          <a:p>
            <a:r>
              <a:rPr kumimoji="1" lang="ja-JP" altLang="en-US" dirty="0" smtClean="0"/>
              <a:t>　　　　　　　　　　　　　　のようす</a:t>
            </a:r>
            <a:endParaRPr kumimoji="1" lang="en-US" altLang="ja-JP" dirty="0" smtClean="0"/>
          </a:p>
          <a:p>
            <a:endParaRPr kumimoji="1" lang="ja-JP" altLang="en-US" dirty="0"/>
          </a:p>
        </p:txBody>
      </p:sp>
      <p:pic>
        <p:nvPicPr>
          <p:cNvPr id="7" name="図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7462" y="3235089"/>
            <a:ext cx="1656184" cy="2803821"/>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32040" y="3270064"/>
            <a:ext cx="2952328" cy="2771194"/>
          </a:xfrm>
          <a:prstGeom prst="rect">
            <a:avLst/>
          </a:prstGeom>
        </p:spPr>
      </p:pic>
      <p:sp>
        <p:nvSpPr>
          <p:cNvPr id="10" name="左矢印 9"/>
          <p:cNvSpPr/>
          <p:nvPr/>
        </p:nvSpPr>
        <p:spPr>
          <a:xfrm>
            <a:off x="2543646" y="4204951"/>
            <a:ext cx="1080120"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971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589" y="1027010"/>
            <a:ext cx="9036496" cy="4524315"/>
          </a:xfrm>
          <a:prstGeom prst="rect">
            <a:avLst/>
          </a:prstGeom>
          <a:noFill/>
        </p:spPr>
        <p:txBody>
          <a:bodyPr wrap="square" rtlCol="0">
            <a:spAutoFit/>
          </a:bodyPr>
          <a:lstStyle/>
          <a:p>
            <a:r>
              <a:rPr lang="ja-JP" altLang="en-US" sz="3200" dirty="0">
                <a:latin typeface="+mj-ea"/>
                <a:ea typeface="+mj-ea"/>
                <a:hlinkClick r:id="rId3" action="ppaction://hlinksldjump"/>
              </a:rPr>
              <a:t>①</a:t>
            </a:r>
            <a:r>
              <a:rPr lang="ja-JP" altLang="en-US" sz="3200" dirty="0" smtClean="0">
                <a:latin typeface="+mj-ea"/>
                <a:ea typeface="+mj-ea"/>
                <a:hlinkClick r:id="rId3" action="ppaction://hlinksldjump"/>
              </a:rPr>
              <a:t>「市民図書館」ってどこにあるの？どんな図書館？</a:t>
            </a:r>
            <a:endParaRPr lang="en-US" altLang="ja-JP" sz="3200" dirty="0" smtClean="0">
              <a:latin typeface="+mj-ea"/>
              <a:ea typeface="+mj-ea"/>
            </a:endParaRPr>
          </a:p>
          <a:p>
            <a:endParaRPr kumimoji="1" lang="en-US" altLang="ja-JP" sz="3200" dirty="0" smtClean="0">
              <a:latin typeface="+mj-ea"/>
              <a:ea typeface="+mj-ea"/>
            </a:endParaRPr>
          </a:p>
          <a:p>
            <a:r>
              <a:rPr lang="ja-JP" altLang="en-US" sz="3200" dirty="0">
                <a:latin typeface="+mj-ea"/>
                <a:ea typeface="+mj-ea"/>
                <a:hlinkClick r:id="rId4" action="ppaction://hlinksldjump"/>
              </a:rPr>
              <a:t>②</a:t>
            </a:r>
            <a:r>
              <a:rPr kumimoji="1" lang="ja-JP" altLang="en-US" sz="3200" dirty="0" smtClean="0">
                <a:latin typeface="+mj-ea"/>
                <a:ea typeface="+mj-ea"/>
                <a:hlinkClick r:id="rId4" action="ppaction://hlinksldjump"/>
              </a:rPr>
              <a:t>「</a:t>
            </a:r>
            <a:r>
              <a:rPr kumimoji="1" lang="ja-JP" altLang="en-US" sz="3200" dirty="0" err="1" smtClean="0">
                <a:latin typeface="+mj-ea"/>
                <a:ea typeface="+mj-ea"/>
                <a:hlinkClick r:id="rId4" action="ppaction://hlinksldjump"/>
              </a:rPr>
              <a:t>じ</a:t>
            </a:r>
            <a:r>
              <a:rPr kumimoji="1" lang="ja-JP" altLang="en-US" sz="3200" dirty="0" smtClean="0">
                <a:latin typeface="+mj-ea"/>
                <a:ea typeface="+mj-ea"/>
                <a:hlinkClick r:id="rId4" action="ppaction://hlinksldjump"/>
              </a:rPr>
              <a:t>どう書コーナー」で本をさがそう・本をかりよう！</a:t>
            </a:r>
            <a:endParaRPr kumimoji="1" lang="en-US" altLang="ja-JP" sz="3200" dirty="0" smtClean="0">
              <a:latin typeface="+mj-ea"/>
              <a:ea typeface="+mj-ea"/>
            </a:endParaRPr>
          </a:p>
          <a:p>
            <a:endParaRPr lang="en-US" altLang="ja-JP" sz="3200" dirty="0" smtClean="0">
              <a:latin typeface="+mj-ea"/>
              <a:ea typeface="+mj-ea"/>
            </a:endParaRPr>
          </a:p>
          <a:p>
            <a:r>
              <a:rPr lang="ja-JP" altLang="en-US" sz="3200" dirty="0">
                <a:latin typeface="+mj-ea"/>
                <a:ea typeface="+mj-ea"/>
                <a:hlinkClick r:id="rId5" action="ppaction://hlinksldjump"/>
              </a:rPr>
              <a:t>③</a:t>
            </a:r>
            <a:r>
              <a:rPr lang="ja-JP" altLang="en-US" sz="3200" dirty="0" smtClean="0">
                <a:latin typeface="+mj-ea"/>
                <a:ea typeface="+mj-ea"/>
                <a:hlinkClick r:id="rId5" action="ppaction://hlinksldjump"/>
              </a:rPr>
              <a:t>「書庫（しょこ）」へ行ってみよう！</a:t>
            </a:r>
            <a:endParaRPr lang="en-US" altLang="ja-JP" sz="3200" dirty="0" smtClean="0">
              <a:latin typeface="+mj-ea"/>
              <a:ea typeface="+mj-ea"/>
            </a:endParaRPr>
          </a:p>
          <a:p>
            <a:endParaRPr kumimoji="1" lang="en-US" altLang="ja-JP" sz="3200" dirty="0" smtClean="0">
              <a:latin typeface="+mj-ea"/>
              <a:ea typeface="+mj-ea"/>
            </a:endParaRPr>
          </a:p>
          <a:p>
            <a:r>
              <a:rPr lang="ja-JP" altLang="en-US" sz="3200" dirty="0">
                <a:latin typeface="+mj-ea"/>
                <a:ea typeface="+mj-ea"/>
                <a:hlinkClick r:id="rId6" action="ppaction://hlinksldjump"/>
              </a:rPr>
              <a:t>④</a:t>
            </a:r>
            <a:r>
              <a:rPr kumimoji="1" lang="ja-JP" altLang="en-US" sz="3200" dirty="0" smtClean="0">
                <a:latin typeface="+mj-ea"/>
                <a:ea typeface="+mj-ea"/>
                <a:hlinkClick r:id="rId6" action="ppaction://hlinksldjump"/>
              </a:rPr>
              <a:t>バックヤードはどうなっているの？</a:t>
            </a:r>
            <a:endParaRPr kumimoji="1" lang="en-US" altLang="ja-JP" sz="3200" dirty="0" smtClean="0">
              <a:latin typeface="+mj-ea"/>
              <a:ea typeface="+mj-ea"/>
            </a:endParaRPr>
          </a:p>
          <a:p>
            <a:endParaRPr lang="en-US" altLang="ja-JP" sz="3200" dirty="0" smtClean="0">
              <a:latin typeface="+mj-ea"/>
              <a:ea typeface="+mj-ea"/>
            </a:endParaRPr>
          </a:p>
          <a:p>
            <a:r>
              <a:rPr lang="ja-JP" altLang="en-US" sz="3200" dirty="0" smtClean="0">
                <a:latin typeface="+mj-ea"/>
                <a:ea typeface="+mj-ea"/>
                <a:hlinkClick r:id="rId7" action="ppaction://hlinksldjump"/>
              </a:rPr>
              <a:t>⑤「市民図書館」　いろいろ たんけん</a:t>
            </a:r>
            <a:endParaRPr lang="en-US" altLang="ja-JP" sz="3200" dirty="0" smtClean="0">
              <a:latin typeface="+mj-ea"/>
              <a:ea typeface="+mj-ea"/>
            </a:endParaRPr>
          </a:p>
        </p:txBody>
      </p:sp>
      <p:pic>
        <p:nvPicPr>
          <p:cNvPr id="3" name="図 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524328" y="4033662"/>
            <a:ext cx="1741954" cy="2779714"/>
          </a:xfrm>
          <a:prstGeom prst="rect">
            <a:avLst/>
          </a:prstGeom>
        </p:spPr>
      </p:pic>
      <p:sp>
        <p:nvSpPr>
          <p:cNvPr id="4" name="円形吹き出し 3"/>
          <p:cNvSpPr/>
          <p:nvPr/>
        </p:nvSpPr>
        <p:spPr>
          <a:xfrm>
            <a:off x="6156176" y="3212976"/>
            <a:ext cx="2376264" cy="1008112"/>
          </a:xfrm>
          <a:prstGeom prst="wedgeEllipseCallout">
            <a:avLst>
              <a:gd name="adj1" fmla="val 20398"/>
              <a:gd name="adj2" fmla="val 7108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latin typeface="+mj-ea"/>
                <a:ea typeface="+mj-ea"/>
              </a:rPr>
              <a:t>市民図書館を</a:t>
            </a:r>
            <a:r>
              <a:rPr lang="ja-JP" altLang="en-US" dirty="0" err="1" smtClean="0">
                <a:latin typeface="+mj-ea"/>
                <a:ea typeface="+mj-ea"/>
              </a:rPr>
              <a:t>あんないします</a:t>
            </a:r>
            <a:r>
              <a:rPr lang="ja-JP" altLang="en-US" dirty="0" smtClean="0">
                <a:latin typeface="+mj-ea"/>
                <a:ea typeface="+mj-ea"/>
              </a:rPr>
              <a:t>。</a:t>
            </a:r>
            <a:endParaRPr kumimoji="1" lang="ja-JP" altLang="en-US" dirty="0">
              <a:latin typeface="+mj-ea"/>
              <a:ea typeface="+mj-ea"/>
            </a:endParaRPr>
          </a:p>
        </p:txBody>
      </p:sp>
      <p:sp>
        <p:nvSpPr>
          <p:cNvPr id="5" name="上リボン 4"/>
          <p:cNvSpPr/>
          <p:nvPr/>
        </p:nvSpPr>
        <p:spPr>
          <a:xfrm rot="942121">
            <a:off x="6722179" y="208944"/>
            <a:ext cx="2388226" cy="504307"/>
          </a:xfrm>
          <a:prstGeom prst="ribbon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dirty="0" smtClean="0">
                <a:latin typeface="+mj-ea"/>
                <a:ea typeface="+mj-ea"/>
              </a:rPr>
              <a:t>コンテンツ</a:t>
            </a:r>
            <a:endParaRPr kumimoji="1" lang="ja-JP" altLang="en-US" b="1" dirty="0">
              <a:latin typeface="+mj-ea"/>
              <a:ea typeface="+mj-ea"/>
            </a:endParaRPr>
          </a:p>
        </p:txBody>
      </p:sp>
      <p:sp>
        <p:nvSpPr>
          <p:cNvPr id="6" name="テキスト ボックス 5"/>
          <p:cNvSpPr txBox="1"/>
          <p:nvPr/>
        </p:nvSpPr>
        <p:spPr>
          <a:xfrm>
            <a:off x="827584" y="836712"/>
            <a:ext cx="1974973" cy="646331"/>
          </a:xfrm>
          <a:prstGeom prst="rect">
            <a:avLst/>
          </a:prstGeom>
          <a:noFill/>
        </p:spPr>
        <p:txBody>
          <a:bodyPr wrap="square" rtlCol="0">
            <a:spAutoFit/>
          </a:bodyPr>
          <a:lstStyle/>
          <a:p>
            <a:r>
              <a:rPr lang="ja-JP" altLang="en-US" dirty="0" smtClean="0"/>
              <a:t>しみんとしょか</a:t>
            </a:r>
            <a:r>
              <a:rPr lang="ja-JP" altLang="en-US" dirty="0"/>
              <a:t>ん</a:t>
            </a:r>
            <a:endParaRPr kumimoji="1" lang="en-US" altLang="ja-JP" dirty="0" smtClean="0"/>
          </a:p>
          <a:p>
            <a:endParaRPr kumimoji="1" lang="ja-JP" altLang="en-US" dirty="0"/>
          </a:p>
        </p:txBody>
      </p:sp>
    </p:spTree>
    <p:extLst>
      <p:ext uri="{BB962C8B-B14F-4D97-AF65-F5344CB8AC3E}">
        <p14:creationId xmlns:p14="http://schemas.microsoft.com/office/powerpoint/2010/main" val="2416751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517665"/>
            <a:ext cx="7992888" cy="1008112"/>
          </a:xfrm>
        </p:spPr>
        <p:txBody>
          <a:bodyPr>
            <a:normAutofit/>
          </a:bodyPr>
          <a:lstStyle/>
          <a:p>
            <a:r>
              <a:rPr lang="ja-JP" altLang="en-US" dirty="0" smtClean="0"/>
              <a:t>「書庫（しょこ）」の ヒ ミ ツ②</a:t>
            </a:r>
            <a:endParaRPr kumimoji="1" lang="ja-JP" altLang="en-US" dirty="0"/>
          </a:p>
        </p:txBody>
      </p:sp>
      <p:sp>
        <p:nvSpPr>
          <p:cNvPr id="3" name="コンテンツ プレースホルダー 2"/>
          <p:cNvSpPr>
            <a:spLocks noGrp="1"/>
          </p:cNvSpPr>
          <p:nvPr>
            <p:ph idx="1"/>
          </p:nvPr>
        </p:nvSpPr>
        <p:spPr>
          <a:xfrm>
            <a:off x="155251" y="1337823"/>
            <a:ext cx="8712968" cy="4532993"/>
          </a:xfrm>
        </p:spPr>
        <p:txBody>
          <a:bodyPr anchor="t">
            <a:normAutofit/>
          </a:bodyPr>
          <a:lstStyle/>
          <a:p>
            <a:pPr marL="0" indent="0">
              <a:buNone/>
            </a:pPr>
            <a:endParaRPr lang="en-US" altLang="ja-JP" sz="3400" b="1" dirty="0" smtClean="0"/>
          </a:p>
          <a:p>
            <a:r>
              <a:rPr lang="ja-JP" altLang="en-US" sz="3400" b="1" dirty="0" smtClean="0"/>
              <a:t>書庫には、古い本や きちょうな本が</a:t>
            </a:r>
            <a:endParaRPr lang="en-US" altLang="ja-JP" sz="3400" b="1" dirty="0" smtClean="0"/>
          </a:p>
          <a:p>
            <a:pPr marL="0" indent="0">
              <a:buNone/>
            </a:pPr>
            <a:r>
              <a:rPr lang="ja-JP" altLang="en-US" sz="3400" b="1" dirty="0" smtClean="0"/>
              <a:t>　たくさん しまわれています。</a:t>
            </a:r>
            <a:endParaRPr lang="en-US" altLang="ja-JP" sz="3400" b="1" dirty="0" smtClean="0"/>
          </a:p>
          <a:p>
            <a:pPr marL="0" indent="0">
              <a:buNone/>
            </a:pPr>
            <a:endParaRPr lang="en-US" altLang="ja-JP" sz="3400" b="1" dirty="0"/>
          </a:p>
          <a:p>
            <a:pPr marL="0" indent="0">
              <a:buNone/>
            </a:pPr>
            <a:endParaRPr kumimoji="1" lang="en-US" altLang="ja-JP" dirty="0" smtClean="0"/>
          </a:p>
          <a:p>
            <a:pPr marL="0" indent="0">
              <a:buNone/>
            </a:pPr>
            <a:endParaRPr kumimoji="1" lang="ja-JP" altLang="en-US" dirty="0"/>
          </a:p>
        </p:txBody>
      </p:sp>
      <p:sp>
        <p:nvSpPr>
          <p:cNvPr id="5" name="テキスト ボックス 4"/>
          <p:cNvSpPr txBox="1"/>
          <p:nvPr/>
        </p:nvSpPr>
        <p:spPr>
          <a:xfrm>
            <a:off x="5292080" y="6211669"/>
            <a:ext cx="3744416" cy="646331"/>
          </a:xfrm>
          <a:prstGeom prst="rect">
            <a:avLst/>
          </a:prstGeom>
          <a:noFill/>
        </p:spPr>
        <p:txBody>
          <a:bodyPr wrap="square" rtlCol="0">
            <a:spAutoFit/>
          </a:bodyPr>
          <a:lstStyle/>
          <a:p>
            <a:r>
              <a:rPr lang="ja-JP" altLang="en-US" dirty="0" smtClean="0"/>
              <a:t>図書館バックヤードツアー　より</a:t>
            </a:r>
            <a:endParaRPr kumimoji="1" lang="en-US" altLang="ja-JP" dirty="0" smtClean="0"/>
          </a:p>
          <a:p>
            <a:endParaRPr kumimoji="1" lang="ja-JP" altLang="en-US" dirty="0"/>
          </a:p>
        </p:txBody>
      </p:sp>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75663" y="3140968"/>
            <a:ext cx="3521777" cy="2900275"/>
          </a:xfrm>
          <a:prstGeom prst="rect">
            <a:avLst/>
          </a:prstGeom>
        </p:spPr>
      </p:pic>
      <p:sp>
        <p:nvSpPr>
          <p:cNvPr id="4" name="角丸四角形吹き出し 3"/>
          <p:cNvSpPr/>
          <p:nvPr/>
        </p:nvSpPr>
        <p:spPr>
          <a:xfrm>
            <a:off x="2483768" y="3470280"/>
            <a:ext cx="3336628" cy="1398880"/>
          </a:xfrm>
          <a:prstGeom prst="wedgeRoundRectCallout">
            <a:avLst>
              <a:gd name="adj1" fmla="val 68128"/>
              <a:gd name="adj2" fmla="val 6720"/>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dirty="0" smtClean="0">
                <a:latin typeface="+mj-ea"/>
                <a:ea typeface="+mj-ea"/>
              </a:rPr>
              <a:t>いちばん古い本は、</a:t>
            </a:r>
            <a:endParaRPr lang="en-US" altLang="ja-JP" sz="2000" dirty="0" smtClean="0">
              <a:latin typeface="+mj-ea"/>
              <a:ea typeface="+mj-ea"/>
            </a:endParaRPr>
          </a:p>
          <a:p>
            <a:pPr algn="ctr"/>
            <a:r>
              <a:rPr lang="ja-JP" altLang="en-US" sz="2000" dirty="0">
                <a:latin typeface="+mj-ea"/>
                <a:ea typeface="+mj-ea"/>
              </a:rPr>
              <a:t>江戸</a:t>
            </a:r>
            <a:r>
              <a:rPr lang="ja-JP" altLang="en-US" sz="2000" dirty="0" err="1" smtClean="0">
                <a:latin typeface="+mj-ea"/>
                <a:ea typeface="+mj-ea"/>
              </a:rPr>
              <a:t>じ</a:t>
            </a:r>
            <a:r>
              <a:rPr lang="ja-JP" altLang="en-US" sz="2000" dirty="0" smtClean="0">
                <a:latin typeface="+mj-ea"/>
                <a:ea typeface="+mj-ea"/>
              </a:rPr>
              <a:t>だ</a:t>
            </a:r>
            <a:r>
              <a:rPr lang="ja-JP" altLang="en-US" sz="2000" dirty="0">
                <a:latin typeface="+mj-ea"/>
                <a:ea typeface="+mj-ea"/>
              </a:rPr>
              <a:t>い</a:t>
            </a:r>
            <a:r>
              <a:rPr lang="ja-JP" altLang="en-US" sz="2000" dirty="0" smtClean="0">
                <a:latin typeface="+mj-ea"/>
                <a:ea typeface="+mj-ea"/>
              </a:rPr>
              <a:t>の本ですよ。</a:t>
            </a:r>
            <a:endParaRPr kumimoji="1" lang="ja-JP" altLang="en-US" sz="2000" dirty="0">
              <a:latin typeface="+mj-ea"/>
              <a:ea typeface="+mj-ea"/>
            </a:endParaRPr>
          </a:p>
        </p:txBody>
      </p:sp>
      <p:pic>
        <p:nvPicPr>
          <p:cNvPr id="9" name="図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600" y="4741578"/>
            <a:ext cx="1268357" cy="1214452"/>
          </a:xfrm>
          <a:prstGeom prst="rect">
            <a:avLst/>
          </a:prstGeom>
        </p:spPr>
      </p:pic>
    </p:spTree>
    <p:extLst>
      <p:ext uri="{BB962C8B-B14F-4D97-AF65-F5344CB8AC3E}">
        <p14:creationId xmlns:p14="http://schemas.microsoft.com/office/powerpoint/2010/main" val="339317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517665"/>
            <a:ext cx="7992888" cy="1008112"/>
          </a:xfrm>
        </p:spPr>
        <p:txBody>
          <a:bodyPr>
            <a:normAutofit/>
          </a:bodyPr>
          <a:lstStyle/>
          <a:p>
            <a:r>
              <a:rPr lang="ja-JP" altLang="en-US" dirty="0" smtClean="0"/>
              <a:t>「書庫（しょこ）」の ヒ ミ ツ</a:t>
            </a:r>
            <a:r>
              <a:rPr lang="ja-JP" altLang="en-US" dirty="0"/>
              <a:t>③</a:t>
            </a:r>
            <a:endParaRPr kumimoji="1" lang="ja-JP" altLang="en-US" dirty="0"/>
          </a:p>
        </p:txBody>
      </p:sp>
      <p:sp>
        <p:nvSpPr>
          <p:cNvPr id="3" name="コンテンツ プレースホルダー 2"/>
          <p:cNvSpPr>
            <a:spLocks noGrp="1"/>
          </p:cNvSpPr>
          <p:nvPr>
            <p:ph idx="1"/>
          </p:nvPr>
        </p:nvSpPr>
        <p:spPr>
          <a:xfrm>
            <a:off x="683568" y="1045585"/>
            <a:ext cx="8712968" cy="4532993"/>
          </a:xfrm>
        </p:spPr>
        <p:txBody>
          <a:bodyPr anchor="t">
            <a:normAutofit/>
          </a:bodyPr>
          <a:lstStyle/>
          <a:p>
            <a:pPr marL="0" indent="0">
              <a:buNone/>
            </a:pPr>
            <a:endParaRPr lang="en-US" altLang="ja-JP" sz="3400" b="1" dirty="0" smtClean="0"/>
          </a:p>
          <a:p>
            <a:r>
              <a:rPr lang="ja-JP" altLang="en-US" sz="3400" b="1" dirty="0" smtClean="0"/>
              <a:t>図書館の本にはラベル（「本のじゅうしょ」）が</a:t>
            </a:r>
            <a:endParaRPr lang="en-US" altLang="ja-JP" sz="3400" b="1" dirty="0" smtClean="0"/>
          </a:p>
          <a:p>
            <a:pPr marL="0" indent="0">
              <a:buNone/>
            </a:pPr>
            <a:r>
              <a:rPr lang="ja-JP" altLang="en-US" sz="3400" b="1" dirty="0" smtClean="0"/>
              <a:t>　あるので、簡単に探すことができます。</a:t>
            </a:r>
            <a:endParaRPr lang="en-US" altLang="ja-JP" sz="3400" b="1" dirty="0" smtClean="0"/>
          </a:p>
          <a:p>
            <a:endParaRPr lang="en-US" altLang="ja-JP" sz="3400" b="1" dirty="0"/>
          </a:p>
        </p:txBody>
      </p:sp>
      <p:pic>
        <p:nvPicPr>
          <p:cNvPr id="6" name="図 5" descr="立てられた本">
            <a:hlinkClick r:id="rId3" tooltip="&quot;立てられた本&quo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5508104" y="3717032"/>
            <a:ext cx="2389234" cy="2016224"/>
          </a:xfrm>
          <a:prstGeom prst="rect">
            <a:avLst/>
          </a:prstGeom>
          <a:noFill/>
          <a:ln>
            <a:noFill/>
          </a:ln>
        </p:spPr>
      </p:pic>
      <p:sp>
        <p:nvSpPr>
          <p:cNvPr id="7" name="角丸四角形 6"/>
          <p:cNvSpPr/>
          <p:nvPr/>
        </p:nvSpPr>
        <p:spPr>
          <a:xfrm>
            <a:off x="6136130" y="5149423"/>
            <a:ext cx="308077" cy="151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8" name="角丸四角形 7"/>
          <p:cNvSpPr/>
          <p:nvPr/>
        </p:nvSpPr>
        <p:spPr>
          <a:xfrm>
            <a:off x="3557316" y="4725144"/>
            <a:ext cx="2199323" cy="848559"/>
          </a:xfrm>
          <a:prstGeom prst="roundRect">
            <a:avLst/>
          </a:prstGeom>
          <a:solidFill>
            <a:schemeClr val="bg1"/>
          </a:solidFill>
          <a:ln w="57150"/>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2800" kern="100" dirty="0">
                <a:solidFill>
                  <a:schemeClr val="tx1"/>
                </a:solidFill>
                <a:effectLst/>
                <a:ea typeface="ＭＳ 明朝" panose="02020609040205080304" pitchFamily="17" charset="-128"/>
                <a:cs typeface="Times New Roman" panose="02020603050405020304" pitchFamily="18" charset="0"/>
              </a:rPr>
              <a:t>2</a:t>
            </a:r>
            <a:r>
              <a:rPr lang="en-US" sz="2800" kern="100" dirty="0">
                <a:effectLst/>
                <a:ea typeface="ＭＳ 明朝" panose="02020609040205080304" pitchFamily="17" charset="-128"/>
                <a:cs typeface="Times New Roman" panose="02020603050405020304" pitchFamily="18" charset="0"/>
              </a:rPr>
              <a:t>81 </a:t>
            </a:r>
            <a:r>
              <a:rPr lang="ja-JP" sz="2800" kern="100" dirty="0">
                <a:effectLst/>
                <a:ea typeface="ＭＳ 明朝" panose="02020609040205080304" pitchFamily="17" charset="-128"/>
                <a:cs typeface="Times New Roman" panose="02020603050405020304" pitchFamily="18" charset="0"/>
              </a:rPr>
              <a:t>　イ</a:t>
            </a:r>
            <a:endParaRPr lang="ja-JP" sz="2000" kern="100" dirty="0">
              <a:effectLst/>
              <a:ea typeface="ＭＳ 明朝" panose="02020609040205080304" pitchFamily="17" charset="-128"/>
              <a:cs typeface="Times New Roman" panose="02020603050405020304" pitchFamily="18" charset="0"/>
            </a:endParaRPr>
          </a:p>
        </p:txBody>
      </p:sp>
      <p:sp>
        <p:nvSpPr>
          <p:cNvPr id="9" name="コンテンツ プレースホルダー 2"/>
          <p:cNvSpPr txBox="1">
            <a:spLocks/>
          </p:cNvSpPr>
          <p:nvPr/>
        </p:nvSpPr>
        <p:spPr>
          <a:xfrm>
            <a:off x="694377" y="3140968"/>
            <a:ext cx="2607574" cy="279173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marL="0" indent="0">
              <a:buNone/>
            </a:pPr>
            <a:r>
              <a:rPr lang="ja-JP" altLang="en-US" sz="1400" b="1" dirty="0" smtClean="0">
                <a:solidFill>
                  <a:srgbClr val="0070C0"/>
                </a:solidFill>
              </a:rPr>
              <a:t>本のなかま分け</a:t>
            </a:r>
            <a:endParaRPr lang="en-US" altLang="ja-JP" sz="1400" b="1" dirty="0" smtClean="0">
              <a:solidFill>
                <a:srgbClr val="0070C0"/>
              </a:solidFill>
            </a:endParaRPr>
          </a:p>
          <a:p>
            <a:r>
              <a:rPr lang="ja-JP" altLang="en-US" sz="1400" b="1" dirty="0" smtClean="0">
                <a:solidFill>
                  <a:srgbClr val="0070C0"/>
                </a:solidFill>
              </a:rPr>
              <a:t>０　総記・百科じてんなど</a:t>
            </a:r>
            <a:endParaRPr lang="en-US" altLang="ja-JP" sz="1400" b="1" dirty="0" smtClean="0">
              <a:solidFill>
                <a:srgbClr val="0070C0"/>
              </a:solidFill>
            </a:endParaRPr>
          </a:p>
          <a:p>
            <a:r>
              <a:rPr lang="ja-JP" altLang="en-US" sz="1400" b="1" dirty="0" smtClean="0">
                <a:solidFill>
                  <a:srgbClr val="0070C0"/>
                </a:solidFill>
              </a:rPr>
              <a:t>１</a:t>
            </a:r>
            <a:r>
              <a:rPr lang="ja-JP" altLang="en-US" sz="1400" b="1" dirty="0">
                <a:solidFill>
                  <a:srgbClr val="0070C0"/>
                </a:solidFill>
              </a:rPr>
              <a:t>　</a:t>
            </a:r>
            <a:r>
              <a:rPr lang="ja-JP" altLang="en-US" sz="1400" b="1" dirty="0" smtClean="0">
                <a:solidFill>
                  <a:srgbClr val="0070C0"/>
                </a:solidFill>
              </a:rPr>
              <a:t>道徳・しゅうきょ</a:t>
            </a:r>
            <a:r>
              <a:rPr lang="ja-JP" altLang="en-US" sz="1400" b="1" dirty="0">
                <a:solidFill>
                  <a:srgbClr val="0070C0"/>
                </a:solidFill>
              </a:rPr>
              <a:t>う</a:t>
            </a:r>
            <a:endParaRPr lang="en-US" altLang="ja-JP" sz="1400" b="1" dirty="0" smtClean="0">
              <a:solidFill>
                <a:srgbClr val="0070C0"/>
              </a:solidFill>
            </a:endParaRPr>
          </a:p>
          <a:p>
            <a:r>
              <a:rPr lang="ja-JP" altLang="en-US" sz="1400" b="1" dirty="0" smtClean="0">
                <a:solidFill>
                  <a:srgbClr val="0070C0"/>
                </a:solidFill>
              </a:rPr>
              <a:t>２　れき</a:t>
            </a:r>
            <a:r>
              <a:rPr lang="ja-JP" altLang="en-US" sz="1400" b="1" dirty="0">
                <a:solidFill>
                  <a:srgbClr val="0070C0"/>
                </a:solidFill>
              </a:rPr>
              <a:t>し</a:t>
            </a:r>
            <a:r>
              <a:rPr lang="ja-JP" altLang="en-US" sz="1400" b="1" dirty="0" smtClean="0">
                <a:solidFill>
                  <a:srgbClr val="0070C0"/>
                </a:solidFill>
              </a:rPr>
              <a:t>・地いきのこと</a:t>
            </a:r>
            <a:endParaRPr lang="en-US" altLang="ja-JP" sz="1400" b="1" dirty="0" smtClean="0">
              <a:solidFill>
                <a:srgbClr val="0070C0"/>
              </a:solidFill>
            </a:endParaRPr>
          </a:p>
          <a:p>
            <a:r>
              <a:rPr lang="ja-JP" altLang="en-US" sz="1400" b="1" dirty="0" smtClean="0">
                <a:solidFill>
                  <a:srgbClr val="0070C0"/>
                </a:solidFill>
              </a:rPr>
              <a:t>３　社会のしくみ</a:t>
            </a:r>
            <a:endParaRPr lang="en-US" altLang="ja-JP" sz="1400" b="1" dirty="0" smtClean="0">
              <a:solidFill>
                <a:srgbClr val="0070C0"/>
              </a:solidFill>
            </a:endParaRPr>
          </a:p>
          <a:p>
            <a:r>
              <a:rPr lang="ja-JP" altLang="en-US" sz="1400" b="1" dirty="0" smtClean="0">
                <a:solidFill>
                  <a:srgbClr val="0070C0"/>
                </a:solidFill>
              </a:rPr>
              <a:t>４　自然・天気・生き物</a:t>
            </a:r>
            <a:endParaRPr lang="en-US" altLang="ja-JP" sz="1400" b="1" dirty="0" smtClean="0">
              <a:solidFill>
                <a:srgbClr val="0070C0"/>
              </a:solidFill>
            </a:endParaRPr>
          </a:p>
          <a:p>
            <a:r>
              <a:rPr lang="ja-JP" altLang="en-US" sz="1400" b="1" dirty="0" smtClean="0">
                <a:solidFill>
                  <a:srgbClr val="0070C0"/>
                </a:solidFill>
              </a:rPr>
              <a:t>５　きかい・のり物・かんきょう</a:t>
            </a:r>
            <a:endParaRPr lang="en-US" altLang="ja-JP" sz="1400" b="1" dirty="0" smtClean="0">
              <a:solidFill>
                <a:srgbClr val="0070C0"/>
              </a:solidFill>
            </a:endParaRPr>
          </a:p>
          <a:p>
            <a:r>
              <a:rPr lang="ja-JP" altLang="en-US" sz="1400" b="1" dirty="0" smtClean="0">
                <a:solidFill>
                  <a:srgbClr val="0070C0"/>
                </a:solidFill>
              </a:rPr>
              <a:t>６　いろいろなしご</a:t>
            </a:r>
            <a:r>
              <a:rPr lang="ja-JP" altLang="en-US" sz="1400" b="1" dirty="0">
                <a:solidFill>
                  <a:srgbClr val="0070C0"/>
                </a:solidFill>
              </a:rPr>
              <a:t>と</a:t>
            </a:r>
            <a:endParaRPr lang="en-US" altLang="ja-JP" sz="1400" b="1" dirty="0" smtClean="0">
              <a:solidFill>
                <a:srgbClr val="0070C0"/>
              </a:solidFill>
            </a:endParaRPr>
          </a:p>
          <a:p>
            <a:r>
              <a:rPr lang="ja-JP" altLang="en-US" sz="1400" b="1" dirty="0" smtClean="0">
                <a:solidFill>
                  <a:srgbClr val="0070C0"/>
                </a:solidFill>
              </a:rPr>
              <a:t>７　図工・体育・音楽</a:t>
            </a:r>
            <a:endParaRPr lang="en-US" altLang="ja-JP" sz="1400" b="1" dirty="0" smtClean="0">
              <a:solidFill>
                <a:srgbClr val="0070C0"/>
              </a:solidFill>
            </a:endParaRPr>
          </a:p>
          <a:p>
            <a:r>
              <a:rPr lang="ja-JP" altLang="en-US" sz="1400" b="1" dirty="0" smtClean="0">
                <a:solidFill>
                  <a:srgbClr val="0070C0"/>
                </a:solidFill>
              </a:rPr>
              <a:t>８　言葉</a:t>
            </a:r>
            <a:endParaRPr lang="en-US" altLang="ja-JP" sz="1400" b="1" dirty="0" smtClean="0">
              <a:solidFill>
                <a:srgbClr val="0070C0"/>
              </a:solidFill>
            </a:endParaRPr>
          </a:p>
          <a:p>
            <a:r>
              <a:rPr lang="ja-JP" altLang="en-US" sz="1400" b="1" dirty="0" smtClean="0">
                <a:solidFill>
                  <a:srgbClr val="0070C0"/>
                </a:solidFill>
              </a:rPr>
              <a:t>９　文学</a:t>
            </a:r>
            <a:endParaRPr lang="ja-JP" altLang="en-US" sz="1400" b="1" dirty="0">
              <a:solidFill>
                <a:srgbClr val="0070C0"/>
              </a:solidFill>
            </a:endParaRPr>
          </a:p>
        </p:txBody>
      </p:sp>
    </p:spTree>
    <p:extLst>
      <p:ext uri="{BB962C8B-B14F-4D97-AF65-F5344CB8AC3E}">
        <p14:creationId xmlns:p14="http://schemas.microsoft.com/office/powerpoint/2010/main" val="82628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mph" presetSubtype="0" fill="hold" nodeType="afterEffect">
                                  <p:stCondLst>
                                    <p:cond delay="0"/>
                                  </p:stCondLst>
                                  <p:childTnLst>
                                    <p:animClr clrSpc="hsl" dir="cw">
                                      <p:cBhvr override="childStyle">
                                        <p:cTn id="12" dur="500" fill="hold"/>
                                        <p:tgtEl>
                                          <p:spTgt spid="9">
                                            <p:txEl>
                                              <p:pRg st="3" end="3"/>
                                            </p:txEl>
                                          </p:spTgt>
                                        </p:tgtEl>
                                        <p:attrNameLst>
                                          <p:attrName>style.color</p:attrName>
                                        </p:attrNameLst>
                                      </p:cBhvr>
                                      <p:by>
                                        <p:hsl h="7200000" s="0" l="0"/>
                                      </p:by>
                                    </p:animClr>
                                    <p:animClr clrSpc="hsl" dir="cw">
                                      <p:cBhvr>
                                        <p:cTn id="13" dur="500" fill="hold"/>
                                        <p:tgtEl>
                                          <p:spTgt spid="9">
                                            <p:txEl>
                                              <p:pRg st="3" end="3"/>
                                            </p:txEl>
                                          </p:spTgt>
                                        </p:tgtEl>
                                        <p:attrNameLst>
                                          <p:attrName>fillcolor</p:attrName>
                                        </p:attrNameLst>
                                      </p:cBhvr>
                                      <p:by>
                                        <p:hsl h="7200000" s="0" l="0"/>
                                      </p:by>
                                    </p:animClr>
                                    <p:animClr clrSpc="hsl" dir="cw">
                                      <p:cBhvr>
                                        <p:cTn id="14" dur="500" fill="hold"/>
                                        <p:tgtEl>
                                          <p:spTgt spid="9">
                                            <p:txEl>
                                              <p:pRg st="3" end="3"/>
                                            </p:txEl>
                                          </p:spTgt>
                                        </p:tgtEl>
                                        <p:attrNameLst>
                                          <p:attrName>stroke.color</p:attrName>
                                        </p:attrNameLst>
                                      </p:cBhvr>
                                      <p:by>
                                        <p:hsl h="7200000" s="0" l="0"/>
                                      </p:by>
                                    </p:animClr>
                                    <p:set>
                                      <p:cBhvr>
                                        <p:cTn id="15" dur="500" fill="hold"/>
                                        <p:tgtEl>
                                          <p:spTgt spid="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517665"/>
            <a:ext cx="7992888" cy="1008112"/>
          </a:xfrm>
        </p:spPr>
        <p:txBody>
          <a:bodyPr>
            <a:normAutofit/>
          </a:bodyPr>
          <a:lstStyle/>
          <a:p>
            <a:r>
              <a:rPr lang="ja-JP" altLang="en-US" dirty="0" smtClean="0"/>
              <a:t>「書庫（しょこ）」の ヒ ミ ツ④</a:t>
            </a:r>
            <a:endParaRPr kumimoji="1" lang="ja-JP" altLang="en-US" dirty="0"/>
          </a:p>
        </p:txBody>
      </p:sp>
      <p:sp>
        <p:nvSpPr>
          <p:cNvPr id="3" name="コンテンツ プレースホルダー 2"/>
          <p:cNvSpPr>
            <a:spLocks noGrp="1"/>
          </p:cNvSpPr>
          <p:nvPr>
            <p:ph idx="1"/>
          </p:nvPr>
        </p:nvSpPr>
        <p:spPr>
          <a:xfrm>
            <a:off x="155251" y="1337823"/>
            <a:ext cx="8712968" cy="4532993"/>
          </a:xfrm>
        </p:spPr>
        <p:txBody>
          <a:bodyPr anchor="t">
            <a:normAutofit/>
          </a:bodyPr>
          <a:lstStyle/>
          <a:p>
            <a:pPr marL="0" indent="0">
              <a:buNone/>
            </a:pPr>
            <a:endParaRPr lang="en-US" altLang="ja-JP" sz="3400" b="1" dirty="0"/>
          </a:p>
          <a:p>
            <a:r>
              <a:rPr lang="ja-JP" altLang="en-US" sz="3400" b="1" dirty="0" smtClean="0"/>
              <a:t>書庫の本は、</a:t>
            </a:r>
            <a:endParaRPr lang="en-US" altLang="ja-JP" sz="3400" b="1" dirty="0" smtClean="0"/>
          </a:p>
          <a:p>
            <a:pPr marL="0" indent="0">
              <a:buNone/>
            </a:pPr>
            <a:r>
              <a:rPr lang="ja-JP" altLang="en-US" sz="4000" b="1" dirty="0" smtClean="0">
                <a:solidFill>
                  <a:srgbClr val="FF0000"/>
                </a:solidFill>
              </a:rPr>
              <a:t>　</a:t>
            </a:r>
            <a:r>
              <a:rPr lang="ja-JP" altLang="en-US" sz="3600" b="1" dirty="0" smtClean="0">
                <a:solidFill>
                  <a:srgbClr val="FF0000"/>
                </a:solidFill>
              </a:rPr>
              <a:t>ダムウェーター</a:t>
            </a:r>
            <a:r>
              <a:rPr lang="ja-JP" altLang="en-US" sz="3400" b="1" dirty="0" smtClean="0"/>
              <a:t>という</a:t>
            </a:r>
            <a:endParaRPr lang="en-US" altLang="ja-JP" sz="3400" b="1" dirty="0" smtClean="0"/>
          </a:p>
          <a:p>
            <a:pPr marL="0" indent="0">
              <a:buNone/>
            </a:pPr>
            <a:r>
              <a:rPr lang="ja-JP" altLang="en-US" sz="3400" b="1" dirty="0"/>
              <a:t>　</a:t>
            </a:r>
            <a:r>
              <a:rPr lang="ja-JP" altLang="en-US" sz="3400" b="1" dirty="0" smtClean="0"/>
              <a:t>本のエレベーターで</a:t>
            </a:r>
            <a:endParaRPr lang="en-US" altLang="ja-JP" sz="3400" b="1" dirty="0" smtClean="0"/>
          </a:p>
          <a:p>
            <a:pPr marL="0" indent="0">
              <a:buNone/>
            </a:pPr>
            <a:r>
              <a:rPr lang="ja-JP" altLang="en-US" sz="3400" b="1" dirty="0"/>
              <a:t>　</a:t>
            </a:r>
            <a:r>
              <a:rPr lang="ja-JP" altLang="en-US" sz="3400" b="1" dirty="0" smtClean="0"/>
              <a:t>送ります。</a:t>
            </a:r>
            <a:endParaRPr lang="en-US" altLang="ja-JP" sz="3400" b="1" dirty="0" smtClean="0"/>
          </a:p>
          <a:p>
            <a:pPr marL="0" indent="0">
              <a:buNone/>
            </a:pPr>
            <a:endParaRPr lang="en-US" altLang="ja-JP" sz="3400" b="1" dirty="0"/>
          </a:p>
          <a:p>
            <a:pPr marL="0" indent="0">
              <a:buNone/>
            </a:pPr>
            <a:endParaRPr kumimoji="1" lang="en-US" altLang="ja-JP" dirty="0" smtClean="0"/>
          </a:p>
          <a:p>
            <a:pPr marL="0" indent="0">
              <a:buNone/>
            </a:pPr>
            <a:endParaRPr kumimoji="1" lang="ja-JP" altLang="en-US" dirty="0"/>
          </a:p>
        </p:txBody>
      </p:sp>
      <p:sp>
        <p:nvSpPr>
          <p:cNvPr id="5" name="テキスト ボックス 4"/>
          <p:cNvSpPr txBox="1"/>
          <p:nvPr/>
        </p:nvSpPr>
        <p:spPr>
          <a:xfrm>
            <a:off x="6732240" y="6211700"/>
            <a:ext cx="1800200" cy="646331"/>
          </a:xfrm>
          <a:prstGeom prst="rect">
            <a:avLst/>
          </a:prstGeom>
          <a:noFill/>
        </p:spPr>
        <p:txBody>
          <a:bodyPr wrap="square" rtlCol="0">
            <a:spAutoFit/>
          </a:bodyPr>
          <a:lstStyle/>
          <a:p>
            <a:r>
              <a:rPr lang="ja-JP" altLang="en-US" dirty="0" smtClean="0"/>
              <a:t>ダム</a:t>
            </a:r>
            <a:r>
              <a:rPr lang="ja-JP" altLang="en-US" dirty="0"/>
              <a:t>ウェータ</a:t>
            </a:r>
            <a:r>
              <a:rPr lang="ja-JP" altLang="en-US" dirty="0" smtClean="0"/>
              <a:t>ー</a:t>
            </a:r>
            <a:endParaRPr kumimoji="1" lang="en-US" altLang="ja-JP" dirty="0" smtClean="0"/>
          </a:p>
          <a:p>
            <a:endParaRPr kumimoji="1" lang="ja-JP" altLang="en-US" dirty="0"/>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7741" y="2757363"/>
            <a:ext cx="3990159" cy="3283895"/>
          </a:xfrm>
          <a:prstGeom prst="rect">
            <a:avLst/>
          </a:prstGeom>
        </p:spPr>
      </p:pic>
      <p:sp>
        <p:nvSpPr>
          <p:cNvPr id="7" name="角丸四角形吹き出し 6"/>
          <p:cNvSpPr/>
          <p:nvPr/>
        </p:nvSpPr>
        <p:spPr>
          <a:xfrm>
            <a:off x="1979712" y="4642378"/>
            <a:ext cx="3336628" cy="1398880"/>
          </a:xfrm>
          <a:prstGeom prst="wedgeRoundRectCallout">
            <a:avLst>
              <a:gd name="adj1" fmla="val 67647"/>
              <a:gd name="adj2" fmla="val -10482"/>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ja-JP" altLang="en-US" sz="2000" dirty="0" smtClean="0">
                <a:latin typeface="+mj-ea"/>
                <a:ea typeface="+mj-ea"/>
              </a:rPr>
              <a:t>この中に</a:t>
            </a:r>
            <a:endParaRPr lang="en-US" altLang="ja-JP" sz="2000" dirty="0" smtClean="0">
              <a:latin typeface="+mj-ea"/>
              <a:ea typeface="+mj-ea"/>
            </a:endParaRPr>
          </a:p>
          <a:p>
            <a:r>
              <a:rPr lang="ja-JP" altLang="en-US" sz="2000" dirty="0" smtClean="0">
                <a:latin typeface="+mj-ea"/>
                <a:ea typeface="+mj-ea"/>
              </a:rPr>
              <a:t>本を入れます。</a:t>
            </a:r>
            <a:endParaRPr lang="en-US" altLang="ja-JP" sz="2000" dirty="0" smtClean="0">
              <a:latin typeface="+mj-ea"/>
              <a:ea typeface="+mj-ea"/>
            </a:endParaRPr>
          </a:p>
          <a:p>
            <a:pPr algn="ctr"/>
            <a:endParaRPr kumimoji="1" lang="en-US" altLang="ja-JP" sz="2000" dirty="0">
              <a:latin typeface="+mj-ea"/>
              <a:ea typeface="+mj-ea"/>
            </a:endParaRPr>
          </a:p>
        </p:txBody>
      </p:sp>
      <p:pic>
        <p:nvPicPr>
          <p:cNvPr id="8" name="図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801235" y="4964311"/>
            <a:ext cx="926187" cy="886824"/>
          </a:xfrm>
          <a:prstGeom prst="rect">
            <a:avLst/>
          </a:prstGeom>
        </p:spPr>
      </p:pic>
    </p:spTree>
    <p:extLst>
      <p:ext uri="{BB962C8B-B14F-4D97-AF65-F5344CB8AC3E}">
        <p14:creationId xmlns:p14="http://schemas.microsoft.com/office/powerpoint/2010/main" val="344337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564904"/>
            <a:ext cx="9144000" cy="2392288"/>
          </a:xfrm>
        </p:spPr>
        <p:txBody>
          <a:bodyPr>
            <a:normAutofit fontScale="90000"/>
          </a:bodyPr>
          <a:lstStyle/>
          <a:p>
            <a:r>
              <a:rPr lang="ja-JP" altLang="en-US" dirty="0" smtClean="0"/>
              <a:t>バックヤードはどうなっているの？</a:t>
            </a:r>
            <a:r>
              <a:rPr lang="en-US" altLang="ja-JP" dirty="0" smtClean="0"/>
              <a:t/>
            </a:r>
            <a:br>
              <a:rPr lang="en-US" altLang="ja-JP" dirty="0" smtClean="0"/>
            </a:br>
            <a:r>
              <a:rPr lang="ja-JP" altLang="en-US" dirty="0"/>
              <a:t>　</a:t>
            </a:r>
            <a:r>
              <a:rPr lang="ja-JP" altLang="en-US" dirty="0" smtClean="0"/>
              <a:t>　　　　　　　　</a:t>
            </a:r>
            <a:endParaRPr kumimoji="1" lang="ja-JP" altLang="en-US" dirty="0"/>
          </a:p>
        </p:txBody>
      </p:sp>
      <p:sp>
        <p:nvSpPr>
          <p:cNvPr id="2" name="円形吹き出し 1"/>
          <p:cNvSpPr/>
          <p:nvPr/>
        </p:nvSpPr>
        <p:spPr>
          <a:xfrm>
            <a:off x="3419872" y="1700808"/>
            <a:ext cx="5328592" cy="129614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err="1" smtClean="0">
                <a:latin typeface="+mj-ea"/>
                <a:ea typeface="+mj-ea"/>
              </a:rPr>
              <a:t>しょ</a:t>
            </a:r>
            <a:r>
              <a:rPr lang="ja-JP" altLang="en-US" sz="2800" dirty="0" smtClean="0">
                <a:latin typeface="+mj-ea"/>
                <a:ea typeface="+mj-ea"/>
              </a:rPr>
              <a:t>くいんが はたらく</a:t>
            </a:r>
            <a:endParaRPr lang="en-US" altLang="ja-JP" sz="2800" dirty="0" smtClean="0">
              <a:latin typeface="+mj-ea"/>
              <a:ea typeface="+mj-ea"/>
            </a:endParaRPr>
          </a:p>
          <a:p>
            <a:pPr algn="ctr"/>
            <a:r>
              <a:rPr lang="ja-JP" altLang="en-US" sz="2800" dirty="0" smtClean="0">
                <a:latin typeface="+mj-ea"/>
                <a:ea typeface="+mj-ea"/>
              </a:rPr>
              <a:t>場所をみてみよう。</a:t>
            </a:r>
            <a:endParaRPr kumimoji="1" lang="ja-JP" altLang="en-US" sz="2800" dirty="0">
              <a:latin typeface="+mj-ea"/>
              <a:ea typeface="+mj-ea"/>
            </a:endParaRPr>
          </a:p>
        </p:txBody>
      </p:sp>
    </p:spTree>
    <p:extLst>
      <p:ext uri="{BB962C8B-B14F-4D97-AF65-F5344CB8AC3E}">
        <p14:creationId xmlns:p14="http://schemas.microsoft.com/office/powerpoint/2010/main" val="2436565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17469"/>
            <a:ext cx="9144000" cy="1008112"/>
          </a:xfrm>
        </p:spPr>
        <p:txBody>
          <a:bodyPr>
            <a:normAutofit fontScale="90000"/>
          </a:bodyPr>
          <a:lstStyle/>
          <a:p>
            <a:r>
              <a:rPr lang="ja-JP" altLang="en-US" dirty="0" smtClean="0"/>
              <a:t>バックヤードはどうなっているの？</a:t>
            </a:r>
            <a:r>
              <a:rPr lang="ja-JP" altLang="en-US" sz="4000" dirty="0" smtClean="0"/>
              <a:t>①</a:t>
            </a:r>
            <a:endParaRPr kumimoji="1" lang="ja-JP" altLang="en-US" dirty="0"/>
          </a:p>
        </p:txBody>
      </p:sp>
      <p:sp>
        <p:nvSpPr>
          <p:cNvPr id="3" name="コンテンツ プレースホルダー 2"/>
          <p:cNvSpPr>
            <a:spLocks noGrp="1"/>
          </p:cNvSpPr>
          <p:nvPr>
            <p:ph idx="1"/>
          </p:nvPr>
        </p:nvSpPr>
        <p:spPr>
          <a:xfrm>
            <a:off x="155251" y="1021525"/>
            <a:ext cx="8712968" cy="4532993"/>
          </a:xfrm>
        </p:spPr>
        <p:txBody>
          <a:bodyPr anchor="t">
            <a:normAutofit/>
          </a:bodyPr>
          <a:lstStyle/>
          <a:p>
            <a:pPr marL="0" indent="0">
              <a:buNone/>
            </a:pPr>
            <a:endParaRPr lang="en-US" altLang="ja-JP" sz="3400" b="1" i="1" dirty="0" smtClean="0"/>
          </a:p>
          <a:p>
            <a:r>
              <a:rPr lang="ja-JP" altLang="en-US" sz="3400" b="1" dirty="0" smtClean="0">
                <a:solidFill>
                  <a:schemeClr val="tx1"/>
                </a:solidFill>
              </a:rPr>
              <a:t>これから本</a:t>
            </a:r>
            <a:r>
              <a:rPr lang="ja-JP" altLang="en-US" sz="3400" b="1" dirty="0" err="1" smtClean="0">
                <a:solidFill>
                  <a:schemeClr val="tx1"/>
                </a:solidFill>
              </a:rPr>
              <a:t>だ</a:t>
            </a:r>
            <a:r>
              <a:rPr lang="ja-JP" altLang="en-US" sz="3400" b="1" dirty="0" smtClean="0">
                <a:solidFill>
                  <a:schemeClr val="tx1"/>
                </a:solidFill>
              </a:rPr>
              <a:t>なにならべる本のせいりをしています。</a:t>
            </a:r>
            <a:endParaRPr lang="en-US" altLang="ja-JP" sz="3400" b="1" dirty="0"/>
          </a:p>
          <a:p>
            <a:pPr marL="0" indent="0">
              <a:buNone/>
            </a:pPr>
            <a:endParaRPr kumimoji="1" lang="en-US" altLang="ja-JP" dirty="0" smtClean="0"/>
          </a:p>
          <a:p>
            <a:pPr marL="0" indent="0">
              <a:buNone/>
            </a:pPr>
            <a:endParaRPr kumimoji="1" lang="ja-JP" altLang="en-US" dirty="0"/>
          </a:p>
        </p:txBody>
      </p:sp>
      <p:pic>
        <p:nvPicPr>
          <p:cNvPr id="8" name="図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5776" y="2481519"/>
            <a:ext cx="5616624" cy="3456113"/>
          </a:xfrm>
          <a:prstGeom prst="rect">
            <a:avLst/>
          </a:prstGeom>
        </p:spPr>
      </p:pic>
      <p:sp>
        <p:nvSpPr>
          <p:cNvPr id="4" name="角丸四角形吹き出し 3"/>
          <p:cNvSpPr/>
          <p:nvPr/>
        </p:nvSpPr>
        <p:spPr>
          <a:xfrm>
            <a:off x="611560" y="3288021"/>
            <a:ext cx="2232248" cy="720080"/>
          </a:xfrm>
          <a:prstGeom prst="wedgeRoundRectCallout">
            <a:avLst>
              <a:gd name="adj1" fmla="val 60473"/>
              <a:gd name="adj2" fmla="val 43259"/>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mj-ea"/>
                <a:ea typeface="+mj-ea"/>
              </a:rPr>
              <a:t>「ブックトラック」に本をならべます。</a:t>
            </a:r>
            <a:endParaRPr kumimoji="1" lang="ja-JP" altLang="en-US" dirty="0">
              <a:latin typeface="+mj-ea"/>
              <a:ea typeface="+mj-ea"/>
            </a:endParaRPr>
          </a:p>
        </p:txBody>
      </p:sp>
      <p:sp>
        <p:nvSpPr>
          <p:cNvPr id="7" name="角丸四角形吹き出し 6"/>
          <p:cNvSpPr/>
          <p:nvPr/>
        </p:nvSpPr>
        <p:spPr>
          <a:xfrm>
            <a:off x="2111780" y="5363080"/>
            <a:ext cx="4116404" cy="720080"/>
          </a:xfrm>
          <a:prstGeom prst="wedgeRoundRectCallout">
            <a:avLst>
              <a:gd name="adj1" fmla="val 61483"/>
              <a:gd name="adj2" fmla="val 4779"/>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mj-ea"/>
                <a:ea typeface="+mj-ea"/>
              </a:rPr>
              <a:t>市内</a:t>
            </a:r>
            <a:r>
              <a:rPr kumimoji="1" lang="ja-JP" altLang="en-US" dirty="0" smtClean="0">
                <a:latin typeface="+mj-ea"/>
                <a:ea typeface="+mj-ea"/>
              </a:rPr>
              <a:t>の図書館へ送る本が入っています。</a:t>
            </a:r>
            <a:endParaRPr kumimoji="1" lang="ja-JP" altLang="en-US" dirty="0">
              <a:latin typeface="+mj-ea"/>
              <a:ea typeface="+mj-ea"/>
            </a:endParaRPr>
          </a:p>
        </p:txBody>
      </p:sp>
      <p:pic>
        <p:nvPicPr>
          <p:cNvPr id="10" name="図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634" y="4889897"/>
            <a:ext cx="1456835" cy="1342110"/>
          </a:xfrm>
          <a:prstGeom prst="rect">
            <a:avLst/>
          </a:prstGeom>
        </p:spPr>
      </p:pic>
    </p:spTree>
    <p:extLst>
      <p:ext uri="{BB962C8B-B14F-4D97-AF65-F5344CB8AC3E}">
        <p14:creationId xmlns:p14="http://schemas.microsoft.com/office/powerpoint/2010/main" val="1804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27431"/>
            <a:ext cx="9144000" cy="1008112"/>
          </a:xfrm>
        </p:spPr>
        <p:txBody>
          <a:bodyPr>
            <a:normAutofit fontScale="90000"/>
          </a:bodyPr>
          <a:lstStyle/>
          <a:p>
            <a:r>
              <a:rPr lang="ja-JP" altLang="en-US" dirty="0" smtClean="0"/>
              <a:t>バックヤードはどうなっているの？</a:t>
            </a:r>
            <a:r>
              <a:rPr lang="ja-JP" altLang="en-US" sz="4000" dirty="0" smtClean="0"/>
              <a:t>②</a:t>
            </a:r>
            <a:endParaRPr kumimoji="1" lang="ja-JP" altLang="en-US" dirty="0"/>
          </a:p>
        </p:txBody>
      </p:sp>
      <p:sp>
        <p:nvSpPr>
          <p:cNvPr id="3" name="コンテンツ プレースホルダー 2"/>
          <p:cNvSpPr>
            <a:spLocks noGrp="1"/>
          </p:cNvSpPr>
          <p:nvPr>
            <p:ph idx="1"/>
          </p:nvPr>
        </p:nvSpPr>
        <p:spPr>
          <a:xfrm>
            <a:off x="305533" y="1031487"/>
            <a:ext cx="8712968" cy="4532993"/>
          </a:xfrm>
        </p:spPr>
        <p:txBody>
          <a:bodyPr anchor="t">
            <a:normAutofit/>
          </a:bodyPr>
          <a:lstStyle/>
          <a:p>
            <a:pPr marL="0" indent="0">
              <a:buNone/>
            </a:pPr>
            <a:endParaRPr lang="en-US" altLang="ja-JP" sz="3400" b="1" dirty="0" smtClean="0"/>
          </a:p>
          <a:p>
            <a:r>
              <a:rPr lang="ja-JP" altLang="en-US" sz="3400" b="1" dirty="0" smtClean="0">
                <a:solidFill>
                  <a:schemeClr val="tx1"/>
                </a:solidFill>
              </a:rPr>
              <a:t>みなさんの学校へ かしだす本のじゅん</a:t>
            </a:r>
            <a:r>
              <a:rPr lang="ja-JP" altLang="en-US" sz="3400" b="1" dirty="0">
                <a:solidFill>
                  <a:schemeClr val="tx1"/>
                </a:solidFill>
              </a:rPr>
              <a:t>び</a:t>
            </a:r>
            <a:r>
              <a:rPr lang="ja-JP" altLang="en-US" sz="3400" b="1" dirty="0" smtClean="0">
                <a:solidFill>
                  <a:schemeClr val="tx1"/>
                </a:solidFill>
              </a:rPr>
              <a:t>を</a:t>
            </a:r>
            <a:endParaRPr lang="en-US" altLang="ja-JP" sz="3400" b="1" dirty="0" smtClean="0">
              <a:solidFill>
                <a:schemeClr val="tx1"/>
              </a:solidFill>
            </a:endParaRPr>
          </a:p>
          <a:p>
            <a:pPr marL="0" indent="0">
              <a:buNone/>
            </a:pPr>
            <a:r>
              <a:rPr lang="ja-JP" altLang="en-US" sz="3400" b="1" dirty="0">
                <a:solidFill>
                  <a:schemeClr val="tx1"/>
                </a:solidFill>
              </a:rPr>
              <a:t>　</a:t>
            </a:r>
            <a:r>
              <a:rPr lang="ja-JP" altLang="en-US" sz="3400" b="1" dirty="0" smtClean="0">
                <a:solidFill>
                  <a:schemeClr val="tx1"/>
                </a:solidFill>
              </a:rPr>
              <a:t>しています。</a:t>
            </a:r>
            <a:endParaRPr lang="en-US" altLang="ja-JP" sz="3400" b="1" dirty="0"/>
          </a:p>
          <a:p>
            <a:pPr marL="0" indent="0">
              <a:buNone/>
            </a:pPr>
            <a:endParaRPr kumimoji="1" lang="en-US" altLang="ja-JP" dirty="0" smtClean="0"/>
          </a:p>
          <a:p>
            <a:pPr marL="0" indent="0">
              <a:buNone/>
            </a:pPr>
            <a:endParaRPr kumimoji="1" lang="ja-JP" altLang="en-US" dirty="0"/>
          </a:p>
        </p:txBody>
      </p:sp>
      <p:pic>
        <p:nvPicPr>
          <p:cNvPr id="10" name="図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212" y="3082259"/>
            <a:ext cx="3965805" cy="2974355"/>
          </a:xfrm>
          <a:prstGeom prst="rect">
            <a:avLst/>
          </a:prstGeom>
        </p:spPr>
      </p:pic>
      <p:pic>
        <p:nvPicPr>
          <p:cNvPr id="11" name="図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4068" y="2276872"/>
            <a:ext cx="3940949" cy="3877532"/>
          </a:xfrm>
          <a:prstGeom prst="rect">
            <a:avLst/>
          </a:prstGeom>
        </p:spPr>
      </p:pic>
      <p:pic>
        <p:nvPicPr>
          <p:cNvPr id="9" name="図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0152" y="3720880"/>
            <a:ext cx="2801243" cy="2100932"/>
          </a:xfrm>
          <a:prstGeom prst="rect">
            <a:avLst/>
          </a:prstGeom>
        </p:spPr>
      </p:pic>
      <p:sp>
        <p:nvSpPr>
          <p:cNvPr id="12" name="テキスト ボックス 11"/>
          <p:cNvSpPr txBox="1"/>
          <p:nvPr/>
        </p:nvSpPr>
        <p:spPr>
          <a:xfrm>
            <a:off x="611560" y="6211669"/>
            <a:ext cx="3456384" cy="646331"/>
          </a:xfrm>
          <a:prstGeom prst="rect">
            <a:avLst/>
          </a:prstGeom>
          <a:noFill/>
        </p:spPr>
        <p:txBody>
          <a:bodyPr wrap="square" rtlCol="0">
            <a:spAutoFit/>
          </a:bodyPr>
          <a:lstStyle/>
          <a:p>
            <a:r>
              <a:rPr lang="ja-JP" altLang="en-US" dirty="0" smtClean="0"/>
              <a:t>テーマべつパッケージ「ぼうさい」</a:t>
            </a:r>
            <a:endParaRPr kumimoji="1" lang="en-US" altLang="ja-JP" dirty="0" smtClean="0"/>
          </a:p>
          <a:p>
            <a:endParaRPr kumimoji="1" lang="ja-JP" altLang="en-US" dirty="0"/>
          </a:p>
        </p:txBody>
      </p:sp>
      <p:sp>
        <p:nvSpPr>
          <p:cNvPr id="13" name="角丸四角形吹き出し 12"/>
          <p:cNvSpPr/>
          <p:nvPr/>
        </p:nvSpPr>
        <p:spPr>
          <a:xfrm>
            <a:off x="5297268" y="5832187"/>
            <a:ext cx="3154547" cy="720080"/>
          </a:xfrm>
          <a:prstGeom prst="wedgeRoundRectCallout">
            <a:avLst>
              <a:gd name="adj1" fmla="val -3649"/>
              <a:gd name="adj2" fmla="val -741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「コンテナ」という は</a:t>
            </a:r>
            <a:r>
              <a:rPr kumimoji="1" lang="ja-JP" altLang="en-US" dirty="0" err="1" smtClean="0"/>
              <a:t>こに</a:t>
            </a:r>
            <a:endParaRPr kumimoji="1" lang="en-US" altLang="ja-JP" dirty="0" smtClean="0"/>
          </a:p>
          <a:p>
            <a:pPr algn="ctr"/>
            <a:r>
              <a:rPr kumimoji="1" lang="ja-JP" altLang="en-US" dirty="0" smtClean="0"/>
              <a:t>入れて学校へ送るよ</a:t>
            </a:r>
            <a:r>
              <a:rPr lang="ja-JP" altLang="en-US" dirty="0"/>
              <a:t>。</a:t>
            </a:r>
            <a:endParaRPr kumimoji="1" lang="en-US" altLang="ja-JP" dirty="0" smtClean="0"/>
          </a:p>
        </p:txBody>
      </p:sp>
    </p:spTree>
    <p:extLst>
      <p:ext uri="{BB962C8B-B14F-4D97-AF65-F5344CB8AC3E}">
        <p14:creationId xmlns:p14="http://schemas.microsoft.com/office/powerpoint/2010/main" val="4176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132856"/>
            <a:ext cx="9144000" cy="2392288"/>
          </a:xfrm>
        </p:spPr>
        <p:txBody>
          <a:bodyPr>
            <a:normAutofit fontScale="90000"/>
          </a:bodyPr>
          <a:lstStyle/>
          <a:p>
            <a:r>
              <a:rPr lang="ja-JP" altLang="en-US" dirty="0" smtClean="0"/>
              <a:t>「市民図書館」いろいろたんけん</a:t>
            </a:r>
            <a:r>
              <a:rPr lang="en-US" altLang="ja-JP" dirty="0" smtClean="0"/>
              <a:t/>
            </a:r>
            <a:br>
              <a:rPr lang="en-US" altLang="ja-JP" dirty="0" smtClean="0"/>
            </a:b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2253035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8460"/>
            <a:ext cx="9144000" cy="1139383"/>
          </a:xfrm>
        </p:spPr>
        <p:txBody>
          <a:bodyPr>
            <a:normAutofit fontScale="90000"/>
          </a:bodyPr>
          <a:lstStyle/>
          <a:p>
            <a:r>
              <a:rPr lang="ja-JP" altLang="en-US" dirty="0" smtClean="0"/>
              <a:t>「市民図書館」 いろいろ たんけん</a:t>
            </a:r>
            <a:r>
              <a:rPr lang="ja-JP" altLang="en-US" sz="4400" dirty="0" smtClean="0"/>
              <a:t>①</a:t>
            </a:r>
            <a:endParaRPr kumimoji="1" lang="ja-JP" altLang="en-US" dirty="0"/>
          </a:p>
        </p:txBody>
      </p:sp>
      <p:sp>
        <p:nvSpPr>
          <p:cNvPr id="5" name="テキスト ボックス 4"/>
          <p:cNvSpPr txBox="1"/>
          <p:nvPr/>
        </p:nvSpPr>
        <p:spPr>
          <a:xfrm>
            <a:off x="683568" y="6194228"/>
            <a:ext cx="3240360" cy="646331"/>
          </a:xfrm>
          <a:prstGeom prst="rect">
            <a:avLst/>
          </a:prstGeom>
          <a:noFill/>
        </p:spPr>
        <p:txBody>
          <a:bodyPr wrap="square" rtlCol="0">
            <a:spAutoFit/>
          </a:bodyPr>
          <a:lstStyle/>
          <a:p>
            <a:r>
              <a:rPr lang="ja-JP" altLang="en-US" dirty="0" smtClean="0"/>
              <a:t>３かい「</a:t>
            </a:r>
            <a:r>
              <a:rPr lang="ja-JP" altLang="en-US" dirty="0" err="1" smtClean="0"/>
              <a:t>いっぱんしょ</a:t>
            </a:r>
            <a:r>
              <a:rPr lang="ja-JP" altLang="en-US" dirty="0" smtClean="0"/>
              <a:t>コーナー」</a:t>
            </a:r>
            <a:endParaRPr kumimoji="1" lang="en-US" altLang="ja-JP" dirty="0" smtClean="0"/>
          </a:p>
          <a:p>
            <a:endParaRPr kumimoji="1" lang="ja-JP" altLang="en-US" dirty="0"/>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5576" y="1515733"/>
            <a:ext cx="7632848" cy="2528193"/>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36296" y="3969197"/>
            <a:ext cx="1741954" cy="2779714"/>
          </a:xfrm>
          <a:prstGeom prst="rect">
            <a:avLst/>
          </a:prstGeom>
        </p:spPr>
      </p:pic>
      <p:sp>
        <p:nvSpPr>
          <p:cNvPr id="8" name="円形吹き出し 7"/>
          <p:cNvSpPr/>
          <p:nvPr/>
        </p:nvSpPr>
        <p:spPr>
          <a:xfrm>
            <a:off x="3995937" y="4315523"/>
            <a:ext cx="3312368" cy="1360800"/>
          </a:xfrm>
          <a:prstGeom prst="wedgeEllipseCallout">
            <a:avLst>
              <a:gd name="adj1" fmla="val 60628"/>
              <a:gd name="adj2" fmla="val -312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latin typeface="+mj-ea"/>
                <a:ea typeface="+mj-ea"/>
              </a:rPr>
              <a:t>大人の本は、３かいに</a:t>
            </a:r>
            <a:endParaRPr lang="en-US" altLang="ja-JP" b="1" dirty="0" smtClean="0">
              <a:latin typeface="+mj-ea"/>
              <a:ea typeface="+mj-ea"/>
            </a:endParaRPr>
          </a:p>
          <a:p>
            <a:pPr algn="ctr"/>
            <a:r>
              <a:rPr kumimoji="1" lang="ja-JP" altLang="en-US" b="1" dirty="0" smtClean="0">
                <a:latin typeface="+mj-ea"/>
                <a:ea typeface="+mj-ea"/>
              </a:rPr>
              <a:t>あります</a:t>
            </a:r>
            <a:r>
              <a:rPr kumimoji="1" lang="ja-JP" altLang="en-US" b="1" dirty="0">
                <a:latin typeface="+mj-ea"/>
                <a:ea typeface="+mj-ea"/>
              </a:rPr>
              <a:t>。</a:t>
            </a:r>
          </a:p>
        </p:txBody>
      </p:sp>
      <p:pic>
        <p:nvPicPr>
          <p:cNvPr id="9" name="コンテンツ プレースホルダー 3"/>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755576" y="4224224"/>
            <a:ext cx="2520280" cy="1890589"/>
          </a:xfrm>
        </p:spPr>
      </p:pic>
    </p:spTree>
    <p:extLst>
      <p:ext uri="{BB962C8B-B14F-4D97-AF65-F5344CB8AC3E}">
        <p14:creationId xmlns:p14="http://schemas.microsoft.com/office/powerpoint/2010/main" val="356011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8460"/>
            <a:ext cx="9144000" cy="1139383"/>
          </a:xfrm>
        </p:spPr>
        <p:txBody>
          <a:bodyPr>
            <a:normAutofit fontScale="90000"/>
          </a:bodyPr>
          <a:lstStyle/>
          <a:p>
            <a:r>
              <a:rPr lang="ja-JP" altLang="en-US" dirty="0" smtClean="0"/>
              <a:t>「市民図書館」 いろいろ たんけん</a:t>
            </a:r>
            <a:r>
              <a:rPr lang="ja-JP" altLang="en-US" sz="4900" dirty="0" smtClean="0"/>
              <a:t>②</a:t>
            </a:r>
            <a:endParaRPr kumimoji="1" lang="ja-JP" altLang="en-US" dirty="0"/>
          </a:p>
        </p:txBody>
      </p:sp>
      <p:sp>
        <p:nvSpPr>
          <p:cNvPr id="5" name="テキスト ボックス 4"/>
          <p:cNvSpPr txBox="1"/>
          <p:nvPr/>
        </p:nvSpPr>
        <p:spPr>
          <a:xfrm>
            <a:off x="683568" y="6194228"/>
            <a:ext cx="3240360" cy="646331"/>
          </a:xfrm>
          <a:prstGeom prst="rect">
            <a:avLst/>
          </a:prstGeom>
          <a:noFill/>
        </p:spPr>
        <p:txBody>
          <a:bodyPr wrap="square" rtlCol="0">
            <a:spAutoFit/>
          </a:bodyPr>
          <a:lstStyle/>
          <a:p>
            <a:r>
              <a:rPr lang="ja-JP" altLang="en-US" dirty="0" smtClean="0"/>
              <a:t>３かい「えつらんせき」</a:t>
            </a:r>
            <a:endParaRPr kumimoji="1" lang="en-US" altLang="ja-JP" dirty="0" smtClean="0"/>
          </a:p>
          <a:p>
            <a:endParaRPr kumimoji="1"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36296" y="3969197"/>
            <a:ext cx="1741954" cy="2779714"/>
          </a:xfrm>
          <a:prstGeom prst="rect">
            <a:avLst/>
          </a:prstGeom>
        </p:spPr>
      </p:pic>
      <p:sp>
        <p:nvSpPr>
          <p:cNvPr id="8" name="円形吹き出し 7"/>
          <p:cNvSpPr/>
          <p:nvPr/>
        </p:nvSpPr>
        <p:spPr>
          <a:xfrm>
            <a:off x="4788024" y="4034641"/>
            <a:ext cx="2520280" cy="1702314"/>
          </a:xfrm>
          <a:prstGeom prst="wedgeEllipseCallout">
            <a:avLst>
              <a:gd name="adj1" fmla="val 60628"/>
              <a:gd name="adj2" fmla="val 94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latin typeface="+mj-ea"/>
                <a:ea typeface="+mj-ea"/>
              </a:rPr>
              <a:t>図書館の本を</a:t>
            </a:r>
            <a:endParaRPr lang="en-US" altLang="ja-JP" b="1" dirty="0" smtClean="0">
              <a:latin typeface="+mj-ea"/>
              <a:ea typeface="+mj-ea"/>
            </a:endParaRPr>
          </a:p>
          <a:p>
            <a:pPr algn="ctr"/>
            <a:r>
              <a:rPr lang="ja-JP" altLang="en-US" b="1" dirty="0" smtClean="0">
                <a:latin typeface="+mj-ea"/>
                <a:ea typeface="+mj-ea"/>
              </a:rPr>
              <a:t>よんだり、</a:t>
            </a:r>
            <a:endParaRPr lang="en-US" altLang="ja-JP" b="1" dirty="0" smtClean="0">
              <a:latin typeface="+mj-ea"/>
              <a:ea typeface="+mj-ea"/>
            </a:endParaRPr>
          </a:p>
          <a:p>
            <a:pPr algn="ctr"/>
            <a:r>
              <a:rPr lang="ja-JP" altLang="en-US" b="1" dirty="0" err="1" smtClean="0">
                <a:latin typeface="+mj-ea"/>
                <a:ea typeface="+mj-ea"/>
              </a:rPr>
              <a:t>べん</a:t>
            </a:r>
            <a:r>
              <a:rPr lang="ja-JP" altLang="en-US" b="1" dirty="0" smtClean="0">
                <a:latin typeface="+mj-ea"/>
                <a:ea typeface="+mj-ea"/>
              </a:rPr>
              <a:t>きょうしたりするための せきがあります。</a:t>
            </a:r>
            <a:endParaRPr lang="en-US" altLang="ja-JP" b="1" dirty="0" smtClean="0">
              <a:latin typeface="+mj-ea"/>
              <a:ea typeface="+mj-ea"/>
            </a:endParaRPr>
          </a:p>
        </p:txBody>
      </p:sp>
      <p:pic>
        <p:nvPicPr>
          <p:cNvPr id="9" name="コンテンツ プレースホルダー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716016" y="1522126"/>
            <a:ext cx="3168352" cy="2376740"/>
          </a:xfrm>
        </p:spPr>
      </p:pic>
      <p:pic>
        <p:nvPicPr>
          <p:cNvPr id="10" name="図 9" descr="C:\Users\1969551\Documents\2018　学校連携関係\１年生用パンフ送付\高等学校\31年度版　写真候補\IMG_2645.JPG"/>
          <p:cNvPicPr/>
          <p:nvPr/>
        </p:nvPicPr>
        <p:blipFill>
          <a:blip r:embed="rId5" cstate="print">
            <a:extLst>
              <a:ext uri="{28A0092B-C50C-407E-A947-70E740481C1C}">
                <a14:useLocalDpi xmlns:a14="http://schemas.microsoft.com/office/drawing/2010/main"/>
              </a:ext>
            </a:extLst>
          </a:blip>
          <a:srcRect/>
          <a:stretch>
            <a:fillRect/>
          </a:stretch>
        </p:blipFill>
        <p:spPr bwMode="auto">
          <a:xfrm>
            <a:off x="653480" y="1522126"/>
            <a:ext cx="3582954" cy="457117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412364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809" y="237882"/>
            <a:ext cx="9144000" cy="1139383"/>
          </a:xfrm>
        </p:spPr>
        <p:txBody>
          <a:bodyPr>
            <a:normAutofit fontScale="90000"/>
          </a:bodyPr>
          <a:lstStyle/>
          <a:p>
            <a:r>
              <a:rPr lang="ja-JP" altLang="en-US" dirty="0" smtClean="0"/>
              <a:t>「市民図書館」 いろいろ たんけん</a:t>
            </a:r>
            <a:r>
              <a:rPr lang="ja-JP" altLang="en-US" sz="4900" dirty="0" smtClean="0"/>
              <a:t>③</a:t>
            </a:r>
            <a:endParaRPr kumimoji="1"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40785" y="3930037"/>
            <a:ext cx="1741954" cy="2779714"/>
          </a:xfrm>
          <a:prstGeom prst="rect">
            <a:avLst/>
          </a:prstGeom>
        </p:spPr>
      </p:pic>
      <p:sp>
        <p:nvSpPr>
          <p:cNvPr id="8" name="円形吹き出し 7"/>
          <p:cNvSpPr/>
          <p:nvPr/>
        </p:nvSpPr>
        <p:spPr>
          <a:xfrm>
            <a:off x="4004934" y="4632301"/>
            <a:ext cx="3384375" cy="1489741"/>
          </a:xfrm>
          <a:prstGeom prst="wedgeEllipseCallout">
            <a:avLst>
              <a:gd name="adj1" fmla="val 58580"/>
              <a:gd name="adj2" fmla="val -3381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latin typeface="+mj-ea"/>
                <a:ea typeface="+mj-ea"/>
              </a:rPr>
              <a:t>「おはなし会」など</a:t>
            </a:r>
            <a:endParaRPr lang="en-US" altLang="ja-JP" b="1" dirty="0" smtClean="0">
              <a:latin typeface="+mj-ea"/>
              <a:ea typeface="+mj-ea"/>
            </a:endParaRPr>
          </a:p>
          <a:p>
            <a:pPr algn="ctr"/>
            <a:r>
              <a:rPr lang="ja-JP" altLang="en-US" b="1" dirty="0" smtClean="0">
                <a:latin typeface="+mj-ea"/>
                <a:ea typeface="+mj-ea"/>
              </a:rPr>
              <a:t>さまざまなイベントを</a:t>
            </a:r>
            <a:endParaRPr lang="en-US" altLang="ja-JP" b="1" dirty="0" smtClean="0">
              <a:latin typeface="+mj-ea"/>
              <a:ea typeface="+mj-ea"/>
            </a:endParaRPr>
          </a:p>
          <a:p>
            <a:pPr algn="ctr"/>
            <a:r>
              <a:rPr lang="ja-JP" altLang="en-US" b="1" dirty="0" smtClean="0">
                <a:latin typeface="+mj-ea"/>
                <a:ea typeface="+mj-ea"/>
              </a:rPr>
              <a:t>おこなっています</a:t>
            </a:r>
            <a:r>
              <a:rPr lang="ja-JP" altLang="en-US" b="1" dirty="0">
                <a:latin typeface="+mj-ea"/>
                <a:ea typeface="+mj-ea"/>
              </a:rPr>
              <a:t>。</a:t>
            </a:r>
            <a:endParaRPr lang="en-US" altLang="ja-JP" b="1" dirty="0" smtClean="0">
              <a:latin typeface="+mj-ea"/>
              <a:ea typeface="+mj-ea"/>
            </a:endParaRPr>
          </a:p>
        </p:txBody>
      </p:sp>
      <p:pic>
        <p:nvPicPr>
          <p:cNvPr id="10" name="図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5576" y="1409792"/>
            <a:ext cx="4161547" cy="2264967"/>
          </a:xfrm>
          <a:prstGeom prst="rect">
            <a:avLst/>
          </a:prstGeom>
        </p:spPr>
      </p:pic>
      <p:pic>
        <p:nvPicPr>
          <p:cNvPr id="11" name="図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194" y="4027891"/>
            <a:ext cx="2765876" cy="2074407"/>
          </a:xfrm>
          <a:prstGeom prst="rect">
            <a:avLst/>
          </a:prstGeom>
        </p:spPr>
      </p:pic>
      <p:pic>
        <p:nvPicPr>
          <p:cNvPr id="12" name="図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7350" y="1377265"/>
            <a:ext cx="2205098" cy="2803246"/>
          </a:xfrm>
          <a:prstGeom prst="rect">
            <a:avLst/>
          </a:prstGeom>
        </p:spPr>
      </p:pic>
      <p:sp>
        <p:nvSpPr>
          <p:cNvPr id="14" name="テキスト ボックス 13"/>
          <p:cNvSpPr txBox="1"/>
          <p:nvPr/>
        </p:nvSpPr>
        <p:spPr>
          <a:xfrm>
            <a:off x="626688" y="3673716"/>
            <a:ext cx="4419322" cy="646331"/>
          </a:xfrm>
          <a:prstGeom prst="rect">
            <a:avLst/>
          </a:prstGeom>
          <a:noFill/>
        </p:spPr>
        <p:txBody>
          <a:bodyPr wrap="square" rtlCol="0">
            <a:spAutoFit/>
          </a:bodyPr>
          <a:lstStyle/>
          <a:p>
            <a:r>
              <a:rPr lang="ja-JP" altLang="en-US" dirty="0" smtClean="0"/>
              <a:t>本をかりた人に花を</a:t>
            </a:r>
            <a:r>
              <a:rPr kumimoji="1" lang="ja-JP" altLang="en-US" dirty="0" smtClean="0"/>
              <a:t>さかせてもらっています。</a:t>
            </a:r>
            <a:endParaRPr kumimoji="1" lang="en-US" altLang="ja-JP" dirty="0" smtClean="0"/>
          </a:p>
          <a:p>
            <a:endParaRPr kumimoji="1" lang="ja-JP" altLang="en-US" dirty="0"/>
          </a:p>
        </p:txBody>
      </p:sp>
      <p:sp>
        <p:nvSpPr>
          <p:cNvPr id="15" name="テキスト ボックス 14"/>
          <p:cNvSpPr txBox="1"/>
          <p:nvPr/>
        </p:nvSpPr>
        <p:spPr>
          <a:xfrm>
            <a:off x="657845" y="6118919"/>
            <a:ext cx="3240360" cy="646331"/>
          </a:xfrm>
          <a:prstGeom prst="rect">
            <a:avLst/>
          </a:prstGeom>
          <a:noFill/>
        </p:spPr>
        <p:txBody>
          <a:bodyPr wrap="square" rtlCol="0">
            <a:spAutoFit/>
          </a:bodyPr>
          <a:lstStyle/>
          <a:p>
            <a:r>
              <a:rPr lang="ja-JP" altLang="en-US" dirty="0" smtClean="0"/>
              <a:t>夏休み工作きょうしつ</a:t>
            </a:r>
            <a:endParaRPr kumimoji="1" lang="en-US" altLang="ja-JP" dirty="0" smtClean="0"/>
          </a:p>
          <a:p>
            <a:endParaRPr kumimoji="1" lang="ja-JP" altLang="en-US" dirty="0"/>
          </a:p>
        </p:txBody>
      </p:sp>
      <p:sp>
        <p:nvSpPr>
          <p:cNvPr id="16" name="テキスト ボックス 15"/>
          <p:cNvSpPr txBox="1"/>
          <p:nvPr/>
        </p:nvSpPr>
        <p:spPr>
          <a:xfrm>
            <a:off x="5507350" y="4152582"/>
            <a:ext cx="3240360" cy="646331"/>
          </a:xfrm>
          <a:prstGeom prst="rect">
            <a:avLst/>
          </a:prstGeom>
          <a:noFill/>
        </p:spPr>
        <p:txBody>
          <a:bodyPr wrap="square" rtlCol="0">
            <a:spAutoFit/>
          </a:bodyPr>
          <a:lstStyle/>
          <a:p>
            <a:r>
              <a:rPr lang="ja-JP" altLang="en-US" dirty="0" smtClean="0"/>
              <a:t>とくべつおはなし会</a:t>
            </a:r>
            <a:endParaRPr kumimoji="1" lang="en-US" altLang="ja-JP" dirty="0" smtClean="0"/>
          </a:p>
          <a:p>
            <a:endParaRPr kumimoji="1" lang="ja-JP" altLang="en-US" dirty="0"/>
          </a:p>
        </p:txBody>
      </p:sp>
    </p:spTree>
    <p:extLst>
      <p:ext uri="{BB962C8B-B14F-4D97-AF65-F5344CB8AC3E}">
        <p14:creationId xmlns:p14="http://schemas.microsoft.com/office/powerpoint/2010/main" val="26989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2276872"/>
            <a:ext cx="9144000" cy="2392288"/>
          </a:xfrm>
        </p:spPr>
        <p:txBody>
          <a:bodyPr>
            <a:normAutofit fontScale="90000"/>
          </a:bodyPr>
          <a:lstStyle/>
          <a:p>
            <a:r>
              <a:rPr lang="ja-JP" altLang="en-US" dirty="0" smtClean="0"/>
              <a:t>「市民図書館」ってどこにあるの？</a:t>
            </a:r>
            <a:r>
              <a:rPr lang="en-US" altLang="ja-JP" dirty="0" smtClean="0"/>
              <a:t/>
            </a:r>
            <a:br>
              <a:rPr lang="en-US" altLang="ja-JP" dirty="0" smtClean="0"/>
            </a:br>
            <a:r>
              <a:rPr lang="ja-JP" altLang="en-US" dirty="0" smtClean="0"/>
              <a:t>　　　　　　　　　　　どんな図書館</a:t>
            </a:r>
            <a:r>
              <a:rPr lang="ja-JP" altLang="en-US" dirty="0"/>
              <a:t>？</a:t>
            </a:r>
            <a:r>
              <a:rPr lang="en-US" altLang="ja-JP" dirty="0" smtClean="0"/>
              <a:t/>
            </a:r>
            <a:br>
              <a:rPr lang="en-US" altLang="ja-JP" dirty="0" smtClean="0"/>
            </a:b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2962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41" y="248094"/>
            <a:ext cx="9144000" cy="1139383"/>
          </a:xfrm>
        </p:spPr>
        <p:txBody>
          <a:bodyPr>
            <a:normAutofit fontScale="90000"/>
          </a:bodyPr>
          <a:lstStyle/>
          <a:p>
            <a:r>
              <a:rPr lang="ja-JP" altLang="en-US" dirty="0" smtClean="0"/>
              <a:t>「市民図書館」 いろいろ たんけん</a:t>
            </a:r>
            <a:r>
              <a:rPr lang="ja-JP" altLang="en-US" sz="4400" dirty="0" smtClean="0"/>
              <a:t>④</a:t>
            </a:r>
            <a:endParaRPr kumimoji="1"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29415" y="3980396"/>
            <a:ext cx="1741954" cy="2779714"/>
          </a:xfrm>
          <a:prstGeom prst="rect">
            <a:avLst/>
          </a:prstGeom>
        </p:spPr>
      </p:pic>
      <p:pic>
        <p:nvPicPr>
          <p:cNvPr id="13" name="コンテンツ プレースホルダー 3"/>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5220072" y="1657301"/>
            <a:ext cx="3384376" cy="2316511"/>
          </a:xfrm>
        </p:spPr>
      </p:pic>
      <p:pic>
        <p:nvPicPr>
          <p:cNvPr id="9" name="図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5984" y="1793785"/>
            <a:ext cx="4613637" cy="3868075"/>
          </a:xfrm>
          <a:prstGeom prst="rect">
            <a:avLst/>
          </a:prstGeom>
        </p:spPr>
      </p:pic>
      <p:sp>
        <p:nvSpPr>
          <p:cNvPr id="8" name="円形吹き出し 7"/>
          <p:cNvSpPr/>
          <p:nvPr/>
        </p:nvSpPr>
        <p:spPr>
          <a:xfrm>
            <a:off x="3995936" y="4430854"/>
            <a:ext cx="3384375" cy="1489741"/>
          </a:xfrm>
          <a:prstGeom prst="wedgeEllipseCallout">
            <a:avLst>
              <a:gd name="adj1" fmla="val 55305"/>
              <a:gd name="adj2" fmla="val -235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latin typeface="+mj-ea"/>
                <a:ea typeface="+mj-ea"/>
              </a:rPr>
              <a:t>こうえん会や</a:t>
            </a:r>
            <a:endParaRPr lang="en-US" altLang="ja-JP" b="1" dirty="0" smtClean="0">
              <a:latin typeface="+mj-ea"/>
              <a:ea typeface="+mj-ea"/>
            </a:endParaRPr>
          </a:p>
          <a:p>
            <a:pPr algn="ctr"/>
            <a:r>
              <a:rPr lang="ja-JP" altLang="en-US" b="1" dirty="0" smtClean="0">
                <a:latin typeface="+mj-ea"/>
                <a:ea typeface="+mj-ea"/>
              </a:rPr>
              <a:t>えいが会も</a:t>
            </a:r>
            <a:endParaRPr lang="en-US" altLang="ja-JP" b="1" dirty="0" smtClean="0">
              <a:latin typeface="+mj-ea"/>
              <a:ea typeface="+mj-ea"/>
            </a:endParaRPr>
          </a:p>
          <a:p>
            <a:pPr algn="ctr"/>
            <a:r>
              <a:rPr lang="ja-JP" altLang="en-US" b="1" dirty="0" smtClean="0">
                <a:latin typeface="+mj-ea"/>
                <a:ea typeface="+mj-ea"/>
              </a:rPr>
              <a:t>やっています。</a:t>
            </a:r>
            <a:endParaRPr lang="en-US" altLang="ja-JP" b="1" dirty="0" smtClean="0">
              <a:latin typeface="+mj-ea"/>
              <a:ea typeface="+mj-ea"/>
            </a:endParaRPr>
          </a:p>
        </p:txBody>
      </p:sp>
      <p:sp>
        <p:nvSpPr>
          <p:cNvPr id="14" name="テキスト ボックス 13"/>
          <p:cNvSpPr txBox="1"/>
          <p:nvPr/>
        </p:nvSpPr>
        <p:spPr>
          <a:xfrm>
            <a:off x="335984" y="5661860"/>
            <a:ext cx="3515936" cy="646331"/>
          </a:xfrm>
          <a:prstGeom prst="rect">
            <a:avLst/>
          </a:prstGeom>
          <a:noFill/>
        </p:spPr>
        <p:txBody>
          <a:bodyPr wrap="square" rtlCol="0">
            <a:spAutoFit/>
          </a:bodyPr>
          <a:lstStyle/>
          <a:p>
            <a:r>
              <a:rPr lang="ja-JP" altLang="en-US" dirty="0" smtClean="0"/>
              <a:t>鈴木のりたけ氏 こうえん会　Ｒ１年</a:t>
            </a:r>
            <a:endParaRPr kumimoji="1" lang="en-US" altLang="ja-JP" dirty="0" smtClean="0"/>
          </a:p>
          <a:p>
            <a:endParaRPr kumimoji="1" lang="ja-JP" altLang="en-US" dirty="0"/>
          </a:p>
        </p:txBody>
      </p:sp>
      <p:sp>
        <p:nvSpPr>
          <p:cNvPr id="15" name="テキスト ボックス 14"/>
          <p:cNvSpPr txBox="1"/>
          <p:nvPr/>
        </p:nvSpPr>
        <p:spPr>
          <a:xfrm>
            <a:off x="5220072" y="3976007"/>
            <a:ext cx="3240360" cy="646331"/>
          </a:xfrm>
          <a:prstGeom prst="rect">
            <a:avLst/>
          </a:prstGeom>
          <a:noFill/>
        </p:spPr>
        <p:txBody>
          <a:bodyPr wrap="square" rtlCol="0">
            <a:spAutoFit/>
          </a:bodyPr>
          <a:lstStyle/>
          <a:p>
            <a:r>
              <a:rPr lang="ja-JP" altLang="en-US" dirty="0"/>
              <a:t>夏</a:t>
            </a:r>
            <a:r>
              <a:rPr lang="ja-JP" altLang="en-US" dirty="0" smtClean="0"/>
              <a:t>のわくわくえい</a:t>
            </a:r>
            <a:r>
              <a:rPr lang="ja-JP" altLang="en-US" dirty="0" err="1" smtClean="0"/>
              <a:t>が</a:t>
            </a:r>
            <a:r>
              <a:rPr lang="ja-JP" altLang="en-US" dirty="0" smtClean="0"/>
              <a:t>かん</a:t>
            </a:r>
            <a:endParaRPr kumimoji="1" lang="en-US" altLang="ja-JP" dirty="0" smtClean="0"/>
          </a:p>
          <a:p>
            <a:endParaRPr kumimoji="1" lang="ja-JP" altLang="en-US" dirty="0"/>
          </a:p>
        </p:txBody>
      </p:sp>
    </p:spTree>
    <p:extLst>
      <p:ext uri="{BB962C8B-B14F-4D97-AF65-F5344CB8AC3E}">
        <p14:creationId xmlns:p14="http://schemas.microsoft.com/office/powerpoint/2010/main" val="228601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3524" y="3204112"/>
            <a:ext cx="3121296" cy="2376086"/>
          </a:xfrm>
          <a:prstGeom prst="rect">
            <a:avLst/>
          </a:prstGeom>
        </p:spPr>
      </p:pic>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5482" y="3933056"/>
            <a:ext cx="1604570" cy="2168339"/>
          </a:xfrm>
          <a:prstGeom prst="rect">
            <a:avLst/>
          </a:prstGeom>
        </p:spPr>
      </p:pic>
      <p:pic>
        <p:nvPicPr>
          <p:cNvPr id="6" name="図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6594" y="4011882"/>
            <a:ext cx="1306466" cy="2084786"/>
          </a:xfrm>
          <a:prstGeom prst="rect">
            <a:avLst/>
          </a:prstGeom>
        </p:spPr>
      </p:pic>
      <p:sp>
        <p:nvSpPr>
          <p:cNvPr id="4" name="角丸四角形吹き出し 3"/>
          <p:cNvSpPr/>
          <p:nvPr/>
        </p:nvSpPr>
        <p:spPr>
          <a:xfrm>
            <a:off x="755576" y="1124744"/>
            <a:ext cx="4968552" cy="2448272"/>
          </a:xfrm>
          <a:prstGeom prst="wedgeRoundRectCallout">
            <a:avLst>
              <a:gd name="adj1" fmla="val -175"/>
              <a:gd name="adj2" fmla="val 5904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latin typeface="+mj-ea"/>
                <a:ea typeface="+mj-ea"/>
              </a:rPr>
              <a:t>知りたいなと思うことがあったら</a:t>
            </a:r>
            <a:r>
              <a:rPr lang="ja-JP" altLang="en-US" sz="2800" dirty="0" smtClean="0">
                <a:latin typeface="+mj-ea"/>
                <a:ea typeface="+mj-ea"/>
              </a:rPr>
              <a:t>、じっさいに図書館</a:t>
            </a:r>
            <a:r>
              <a:rPr lang="ja-JP" altLang="en-US" sz="2800" dirty="0">
                <a:latin typeface="+mj-ea"/>
                <a:ea typeface="+mj-ea"/>
              </a:rPr>
              <a:t>に行ってみましょう。そして、図書館の人に話を聞いてみましょう！</a:t>
            </a:r>
          </a:p>
        </p:txBody>
      </p:sp>
      <p:sp>
        <p:nvSpPr>
          <p:cNvPr id="7" name="角丸四角形吹き出し 6"/>
          <p:cNvSpPr/>
          <p:nvPr/>
        </p:nvSpPr>
        <p:spPr>
          <a:xfrm>
            <a:off x="6228184" y="1844824"/>
            <a:ext cx="2726636" cy="127486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図書館に</a:t>
            </a:r>
            <a:r>
              <a:rPr lang="ja-JP" altLang="en-US" dirty="0" smtClean="0"/>
              <a:t>はまだまだ</a:t>
            </a:r>
            <a:endParaRPr lang="en-US" altLang="ja-JP" dirty="0" smtClean="0"/>
          </a:p>
          <a:p>
            <a:r>
              <a:rPr lang="ja-JP" altLang="en-US" dirty="0" smtClean="0"/>
              <a:t>たくさんの くふうがあるよ。</a:t>
            </a:r>
            <a:endParaRPr lang="en-US" altLang="ja-JP" dirty="0"/>
          </a:p>
        </p:txBody>
      </p:sp>
      <p:sp>
        <p:nvSpPr>
          <p:cNvPr id="8" name="サブタイトル 2"/>
          <p:cNvSpPr txBox="1">
            <a:spLocks/>
          </p:cNvSpPr>
          <p:nvPr/>
        </p:nvSpPr>
        <p:spPr>
          <a:xfrm>
            <a:off x="2051239" y="5913838"/>
            <a:ext cx="7345777" cy="9906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marL="0" indent="0">
              <a:buNone/>
            </a:pPr>
            <a:r>
              <a:rPr lang="ja-JP" altLang="en-US" sz="1400" dirty="0" smtClean="0"/>
              <a:t>先生方へ</a:t>
            </a:r>
            <a:endParaRPr lang="en-US" altLang="ja-JP" sz="1400" dirty="0"/>
          </a:p>
          <a:p>
            <a:pPr marL="0" indent="0">
              <a:buNone/>
            </a:pPr>
            <a:r>
              <a:rPr lang="ja-JP" altLang="en-US" sz="1400" dirty="0" smtClean="0"/>
              <a:t>児童の</a:t>
            </a:r>
            <a:r>
              <a:rPr lang="ja-JP" altLang="en-US" sz="1400" dirty="0"/>
              <a:t>皆</a:t>
            </a:r>
            <a:r>
              <a:rPr lang="ja-JP" altLang="en-US" sz="1400" dirty="0" smtClean="0"/>
              <a:t>さん</a:t>
            </a:r>
            <a:r>
              <a:rPr lang="ja-JP" altLang="en-US" sz="1400" dirty="0"/>
              <a:t>の</a:t>
            </a:r>
            <a:r>
              <a:rPr lang="ja-JP" altLang="en-US" sz="1400" dirty="0" smtClean="0"/>
              <a:t>質問事項をＦＡＸで受け付けます。連絡先を明記の上、まとめてお送りください。</a:t>
            </a:r>
            <a:endParaRPr lang="en-US" altLang="ja-JP" sz="1400" dirty="0" smtClean="0"/>
          </a:p>
          <a:p>
            <a:pPr marL="0" indent="0">
              <a:buNone/>
            </a:pPr>
            <a:r>
              <a:rPr lang="en-US" altLang="ja-JP" sz="1400" dirty="0" smtClean="0"/>
              <a:t>                                     FAX</a:t>
            </a:r>
            <a:r>
              <a:rPr lang="ja-JP" altLang="en-US" sz="1400" dirty="0" smtClean="0"/>
              <a:t>　</a:t>
            </a:r>
            <a:r>
              <a:rPr lang="en-US" altLang="ja-JP" sz="1400" dirty="0" smtClean="0"/>
              <a:t>022-213-3524</a:t>
            </a:r>
            <a:r>
              <a:rPr lang="ja-JP" altLang="en-US" sz="1400" dirty="0" smtClean="0"/>
              <a:t>（仙台市民図書館　学校連携事業担当宛）</a:t>
            </a:r>
            <a:endParaRPr lang="ja-JP" altLang="en-US" sz="1400" dirty="0"/>
          </a:p>
        </p:txBody>
      </p:sp>
    </p:spTree>
    <p:extLst>
      <p:ext uri="{BB962C8B-B14F-4D97-AF65-F5344CB8AC3E}">
        <p14:creationId xmlns:p14="http://schemas.microsoft.com/office/powerpoint/2010/main" val="97064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0" y="4572000"/>
            <a:ext cx="7770440" cy="1600200"/>
          </a:xfrm>
        </p:spPr>
        <p:txBody>
          <a:bodyPr>
            <a:normAutofit fontScale="90000"/>
          </a:bodyPr>
          <a:lstStyle/>
          <a:p>
            <a:r>
              <a:rPr lang="en-US" altLang="ja-JP" dirty="0" smtClean="0"/>
              <a:t/>
            </a:r>
            <a:br>
              <a:rPr lang="en-US" altLang="ja-JP" dirty="0" smtClean="0"/>
            </a:br>
            <a:r>
              <a:rPr lang="ja-JP" altLang="en-US" dirty="0" smtClean="0"/>
              <a:t>市民図書館であいましょう。</a:t>
            </a:r>
            <a:endParaRPr kumimoji="1" lang="ja-JP" altLang="en-US" dirty="0"/>
          </a:p>
        </p:txBody>
      </p:sp>
      <p:sp>
        <p:nvSpPr>
          <p:cNvPr id="4" name="上カーブ リボン 3"/>
          <p:cNvSpPr/>
          <p:nvPr/>
        </p:nvSpPr>
        <p:spPr>
          <a:xfrm>
            <a:off x="24085" y="991070"/>
            <a:ext cx="8964488" cy="3096344"/>
          </a:xfrm>
          <a:prstGeom prst="ellipseRibbon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600" b="1" dirty="0"/>
              <a:t>図書館</a:t>
            </a:r>
            <a:r>
              <a:rPr kumimoji="1" lang="ja-JP" altLang="en-US" sz="3600" b="1" dirty="0" smtClean="0"/>
              <a:t>には</a:t>
            </a:r>
            <a:endParaRPr kumimoji="1" lang="en-US" altLang="ja-JP" sz="3600" b="1" dirty="0" smtClean="0"/>
          </a:p>
          <a:p>
            <a:pPr algn="ctr"/>
            <a:r>
              <a:rPr lang="ja-JP" altLang="en-US" sz="3600" b="1" dirty="0" smtClean="0"/>
              <a:t>「わくわくのたね」</a:t>
            </a:r>
            <a:r>
              <a:rPr kumimoji="1" lang="ja-JP" altLang="en-US" sz="3600" b="1" dirty="0" smtClean="0"/>
              <a:t>が</a:t>
            </a:r>
            <a:endParaRPr kumimoji="1" lang="en-US" altLang="ja-JP" sz="3600" b="1" dirty="0" smtClean="0"/>
          </a:p>
          <a:p>
            <a:pPr algn="ctr"/>
            <a:r>
              <a:rPr lang="ja-JP" altLang="en-US" sz="3600" b="1" dirty="0"/>
              <a:t>いっぱい！</a:t>
            </a:r>
            <a:endParaRPr kumimoji="1" lang="ja-JP" altLang="en-US" sz="3600" b="1" dirty="0"/>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2107" y="4087414"/>
            <a:ext cx="1306466" cy="2084786"/>
          </a:xfrm>
          <a:prstGeom prst="rect">
            <a:avLst/>
          </a:prstGeom>
        </p:spPr>
      </p:pic>
    </p:spTree>
    <p:extLst>
      <p:ext uri="{BB962C8B-B14F-4D97-AF65-F5344CB8AC3E}">
        <p14:creationId xmlns:p14="http://schemas.microsoft.com/office/powerpoint/2010/main" val="3041143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827584" y="1844824"/>
            <a:ext cx="6858000" cy="990600"/>
          </a:xfrm>
        </p:spPr>
        <p:txBody>
          <a:bodyPr>
            <a:normAutofit lnSpcReduction="10000"/>
          </a:bodyPr>
          <a:lstStyle/>
          <a:p>
            <a:endParaRPr kumimoji="1" lang="en-US" altLang="ja-JP" dirty="0" smtClean="0">
              <a:solidFill>
                <a:schemeClr val="bg1"/>
              </a:solidFill>
            </a:endParaRPr>
          </a:p>
          <a:p>
            <a:r>
              <a:rPr lang="ja-JP" altLang="en-US" dirty="0">
                <a:solidFill>
                  <a:schemeClr val="bg1"/>
                </a:solidFill>
              </a:rPr>
              <a:t>　</a:t>
            </a:r>
            <a:endParaRPr kumimoji="1" lang="ja-JP" altLang="en-US" b="1" dirty="0">
              <a:solidFill>
                <a:schemeClr val="bg1"/>
              </a:solidFill>
            </a:endParaRPr>
          </a:p>
        </p:txBody>
      </p:sp>
      <p:sp>
        <p:nvSpPr>
          <p:cNvPr id="4" name="サブタイトル 2"/>
          <p:cNvSpPr txBox="1">
            <a:spLocks/>
          </p:cNvSpPr>
          <p:nvPr/>
        </p:nvSpPr>
        <p:spPr>
          <a:xfrm>
            <a:off x="827584" y="5337103"/>
            <a:ext cx="8498169" cy="1512168"/>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r>
              <a:rPr lang="ja-JP" altLang="en-US" sz="2400" dirty="0" smtClean="0">
                <a:solidFill>
                  <a:schemeClr val="tx1"/>
                </a:solidFill>
              </a:rPr>
              <a:t>小学校下</a:t>
            </a:r>
            <a:r>
              <a:rPr lang="ja-JP" altLang="en-US" sz="2400" dirty="0">
                <a:solidFill>
                  <a:schemeClr val="tx1"/>
                </a:solidFill>
              </a:rPr>
              <a:t>学年</a:t>
            </a:r>
            <a:r>
              <a:rPr lang="ja-JP" altLang="en-US" sz="2400" dirty="0" smtClean="0">
                <a:solidFill>
                  <a:schemeClr val="tx1"/>
                </a:solidFill>
              </a:rPr>
              <a:t>向け「仙台市図書館公共図書館利用学習」支援資料</a:t>
            </a:r>
            <a:endParaRPr lang="en-US" altLang="ja-JP" sz="2400" dirty="0" smtClean="0">
              <a:solidFill>
                <a:schemeClr val="tx1"/>
              </a:solidFill>
            </a:endParaRPr>
          </a:p>
          <a:p>
            <a:r>
              <a:rPr lang="ja-JP" altLang="en-US" sz="2400" dirty="0" smtClean="0">
                <a:solidFill>
                  <a:schemeClr val="tx1"/>
                </a:solidFill>
              </a:rPr>
              <a:t>「仙台市民図書館　しょうかい」</a:t>
            </a:r>
            <a:endParaRPr lang="en-US" altLang="ja-JP" sz="2400" dirty="0" smtClean="0">
              <a:solidFill>
                <a:schemeClr val="tx1"/>
              </a:solidFill>
            </a:endParaRPr>
          </a:p>
          <a:p>
            <a:r>
              <a:rPr lang="ja-JP" altLang="en-US" sz="2400" dirty="0" smtClean="0">
                <a:solidFill>
                  <a:schemeClr val="tx1"/>
                </a:solidFill>
              </a:rPr>
              <a:t>　　　　　　　　　　　　　　　　　　仙台市図書館　学校連携事業</a:t>
            </a:r>
            <a:endParaRPr lang="ja-JP" altLang="en-US" sz="2400" dirty="0">
              <a:solidFill>
                <a:schemeClr val="tx1"/>
              </a:solidFill>
            </a:endParaRPr>
          </a:p>
        </p:txBody>
      </p:sp>
    </p:spTree>
    <p:extLst>
      <p:ext uri="{BB962C8B-B14F-4D97-AF65-F5344CB8AC3E}">
        <p14:creationId xmlns:p14="http://schemas.microsoft.com/office/powerpoint/2010/main" val="24309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548680"/>
            <a:ext cx="9036494" cy="1600200"/>
          </a:xfrm>
        </p:spPr>
        <p:txBody>
          <a:bodyPr>
            <a:normAutofit fontScale="90000"/>
          </a:bodyPr>
          <a:lstStyle/>
          <a:p>
            <a:r>
              <a:rPr lang="ja-JP" altLang="en-US" dirty="0" smtClean="0"/>
              <a:t>「市民図書館」ってどこにあるの？</a:t>
            </a:r>
            <a:r>
              <a:rPr lang="en-US" altLang="ja-JP" dirty="0" smtClean="0"/>
              <a:t/>
            </a:r>
            <a:br>
              <a:rPr lang="en-US" altLang="ja-JP" dirty="0" smtClean="0"/>
            </a:br>
            <a:r>
              <a:rPr lang="ja-JP" altLang="en-US" dirty="0"/>
              <a:t>　</a:t>
            </a:r>
            <a:r>
              <a:rPr lang="ja-JP" altLang="en-US" dirty="0" smtClean="0"/>
              <a:t>　　　　　　　　</a:t>
            </a:r>
            <a:endParaRPr kumimoji="1" lang="ja-JP" altLang="en-US" dirty="0"/>
          </a:p>
        </p:txBody>
      </p:sp>
      <p:sp>
        <p:nvSpPr>
          <p:cNvPr id="3" name="コンテンツ プレースホルダー 2"/>
          <p:cNvSpPr>
            <a:spLocks noGrp="1"/>
          </p:cNvSpPr>
          <p:nvPr>
            <p:ph idx="1"/>
          </p:nvPr>
        </p:nvSpPr>
        <p:spPr>
          <a:xfrm>
            <a:off x="4364315" y="1124744"/>
            <a:ext cx="4745423" cy="4571159"/>
          </a:xfrm>
        </p:spPr>
        <p:txBody>
          <a:bodyPr anchor="t">
            <a:normAutofit fontScale="70000" lnSpcReduction="20000"/>
          </a:bodyPr>
          <a:lstStyle/>
          <a:p>
            <a:pPr marL="0" indent="0">
              <a:buNone/>
            </a:pPr>
            <a:endParaRPr lang="en-US" altLang="ja-JP" sz="3200" b="1" dirty="0"/>
          </a:p>
          <a:p>
            <a:endParaRPr lang="en-US" altLang="ja-JP" sz="4000" b="1" dirty="0" smtClean="0">
              <a:solidFill>
                <a:srgbClr val="FF0000"/>
              </a:solidFill>
            </a:endParaRPr>
          </a:p>
          <a:p>
            <a:r>
              <a:rPr lang="ja-JP" altLang="en-US" sz="4000" b="1" dirty="0" smtClean="0">
                <a:solidFill>
                  <a:srgbClr val="FF0000"/>
                </a:solidFill>
              </a:rPr>
              <a:t>仙台市の中心にある</a:t>
            </a:r>
            <a:endParaRPr lang="en-US" altLang="ja-JP" sz="4000" b="1" dirty="0" smtClean="0">
              <a:solidFill>
                <a:srgbClr val="FF0000"/>
              </a:solidFill>
            </a:endParaRPr>
          </a:p>
          <a:p>
            <a:pPr marL="0" indent="0">
              <a:buNone/>
            </a:pPr>
            <a:r>
              <a:rPr lang="ja-JP" altLang="en-US" sz="4000" b="1" dirty="0">
                <a:solidFill>
                  <a:srgbClr val="FF0000"/>
                </a:solidFill>
              </a:rPr>
              <a:t>　</a:t>
            </a:r>
            <a:r>
              <a:rPr lang="ja-JP" altLang="en-US" sz="4000" b="1" dirty="0" smtClean="0">
                <a:solidFill>
                  <a:srgbClr val="FF0000"/>
                </a:solidFill>
              </a:rPr>
              <a:t>「せんだいメディアテーク」</a:t>
            </a:r>
            <a:r>
              <a:rPr lang="ja-JP" altLang="en-US" sz="4000" b="1" dirty="0" smtClean="0"/>
              <a:t>の</a:t>
            </a:r>
            <a:endParaRPr lang="en-US" altLang="ja-JP" sz="4000" b="1" dirty="0"/>
          </a:p>
          <a:p>
            <a:pPr marL="0" indent="0">
              <a:buNone/>
            </a:pPr>
            <a:r>
              <a:rPr lang="ja-JP" altLang="en-US" sz="4000" b="1" dirty="0"/>
              <a:t>　 </a:t>
            </a:r>
            <a:r>
              <a:rPr lang="ja-JP" altLang="en-US" sz="4000" b="1" dirty="0" smtClean="0">
                <a:solidFill>
                  <a:srgbClr val="FF0000"/>
                </a:solidFill>
              </a:rPr>
              <a:t>２</a:t>
            </a:r>
            <a:r>
              <a:rPr lang="ja-JP" altLang="en-US" sz="4000" b="1" dirty="0">
                <a:solidFill>
                  <a:srgbClr val="FF0000"/>
                </a:solidFill>
              </a:rPr>
              <a:t>かい～４かい</a:t>
            </a:r>
            <a:r>
              <a:rPr lang="ja-JP" altLang="en-US" sz="4000" b="1" dirty="0"/>
              <a:t>が </a:t>
            </a:r>
            <a:endParaRPr lang="en-US" altLang="ja-JP" sz="4000" b="1" dirty="0"/>
          </a:p>
          <a:p>
            <a:pPr marL="0" indent="0">
              <a:buNone/>
            </a:pPr>
            <a:r>
              <a:rPr lang="ja-JP" altLang="en-US" sz="4000" b="1" dirty="0"/>
              <a:t>　「市民図書館」です</a:t>
            </a:r>
            <a:r>
              <a:rPr lang="ja-JP" altLang="en-US" sz="4000" b="1" dirty="0" smtClean="0"/>
              <a:t>。</a:t>
            </a:r>
            <a:endParaRPr lang="en-US" altLang="ja-JP" sz="4000" b="1" dirty="0" smtClean="0"/>
          </a:p>
          <a:p>
            <a:pPr marL="0" indent="0">
              <a:buNone/>
            </a:pPr>
            <a:endParaRPr lang="en-US" altLang="ja-JP" sz="4000" b="1" dirty="0"/>
          </a:p>
          <a:p>
            <a:r>
              <a:rPr kumimoji="1" lang="ja-JP" altLang="en-US" sz="4200" b="1" dirty="0" smtClean="0">
                <a:solidFill>
                  <a:srgbClr val="FF0000"/>
                </a:solidFill>
              </a:rPr>
              <a:t>平成１３年</a:t>
            </a:r>
            <a:r>
              <a:rPr kumimoji="1" lang="ja-JP" altLang="en-US" sz="4200" b="1" dirty="0" smtClean="0"/>
              <a:t>に、西</a:t>
            </a:r>
            <a:r>
              <a:rPr lang="ja-JP" altLang="en-US" sz="4200" b="1" dirty="0" smtClean="0"/>
              <a:t>公園か</a:t>
            </a:r>
            <a:r>
              <a:rPr lang="ja-JP" altLang="en-US" sz="4200" b="1" dirty="0"/>
              <a:t>ら</a:t>
            </a:r>
            <a:endParaRPr kumimoji="1" lang="en-US" altLang="ja-JP" sz="4200" b="1" dirty="0" smtClean="0"/>
          </a:p>
          <a:p>
            <a:pPr marL="0" indent="0">
              <a:buNone/>
            </a:pPr>
            <a:r>
              <a:rPr lang="ja-JP" altLang="en-US" sz="4200" b="1" dirty="0"/>
              <a:t>　</a:t>
            </a:r>
            <a:r>
              <a:rPr kumimoji="1" lang="ja-JP" altLang="en-US" sz="4200" b="1" dirty="0" smtClean="0"/>
              <a:t>せんだいメディアテークに　</a:t>
            </a:r>
            <a:endParaRPr kumimoji="1" lang="en-US" altLang="ja-JP" sz="4200" b="1" dirty="0" smtClean="0"/>
          </a:p>
          <a:p>
            <a:pPr marL="0" indent="0">
              <a:buNone/>
            </a:pPr>
            <a:r>
              <a:rPr lang="ja-JP" altLang="en-US" sz="4200" b="1" dirty="0"/>
              <a:t>　</a:t>
            </a:r>
            <a:r>
              <a:rPr lang="ja-JP" altLang="en-US" sz="4200" b="1" dirty="0" smtClean="0"/>
              <a:t> </a:t>
            </a:r>
            <a:r>
              <a:rPr kumimoji="1" lang="ja-JP" altLang="en-US" sz="4200" b="1" dirty="0" smtClean="0"/>
              <a:t>うつりました</a:t>
            </a:r>
            <a:r>
              <a:rPr lang="ja-JP" altLang="en-US" sz="4200" b="1" dirty="0"/>
              <a:t>。</a:t>
            </a:r>
            <a:endParaRPr lang="en-US" altLang="ja-JP" b="1" dirty="0"/>
          </a:p>
          <a:p>
            <a:pPr marL="0" indent="0">
              <a:buNone/>
            </a:pPr>
            <a:endParaRPr kumimoji="1" lang="en-US" altLang="ja-JP" dirty="0" smtClean="0"/>
          </a:p>
        </p:txBody>
      </p:sp>
      <p:pic>
        <p:nvPicPr>
          <p:cNvPr id="4" name="図 3"/>
          <p:cNvPicPr>
            <a:picLocks noChangeAspect="1"/>
          </p:cNvPicPr>
          <p:nvPr/>
        </p:nvPicPr>
        <p:blipFill>
          <a:blip r:embed="rId3"/>
          <a:stretch>
            <a:fillRect/>
          </a:stretch>
        </p:blipFill>
        <p:spPr>
          <a:xfrm>
            <a:off x="259636" y="1628800"/>
            <a:ext cx="4031436" cy="4535259"/>
          </a:xfrm>
          <a:prstGeom prst="rect">
            <a:avLst/>
          </a:prstGeom>
        </p:spPr>
      </p:pic>
      <p:sp>
        <p:nvSpPr>
          <p:cNvPr id="5" name="テキスト ボックス 4"/>
          <p:cNvSpPr txBox="1"/>
          <p:nvPr/>
        </p:nvSpPr>
        <p:spPr>
          <a:xfrm>
            <a:off x="262193" y="6178123"/>
            <a:ext cx="3808308" cy="369332"/>
          </a:xfrm>
          <a:prstGeom prst="rect">
            <a:avLst/>
          </a:prstGeom>
          <a:noFill/>
        </p:spPr>
        <p:txBody>
          <a:bodyPr wrap="square" rtlCol="0">
            <a:spAutoFit/>
          </a:bodyPr>
          <a:lstStyle/>
          <a:p>
            <a:r>
              <a:rPr kumimoji="1" lang="ja-JP" altLang="en-US" dirty="0" smtClean="0"/>
              <a:t>せんだいメディアテーク（定禅寺通り）</a:t>
            </a:r>
            <a:endParaRPr kumimoji="1" lang="ja-JP" altLang="en-US" dirty="0"/>
          </a:p>
        </p:txBody>
      </p:sp>
    </p:spTree>
    <p:extLst>
      <p:ext uri="{BB962C8B-B14F-4D97-AF65-F5344CB8AC3E}">
        <p14:creationId xmlns:p14="http://schemas.microsoft.com/office/powerpoint/2010/main" val="242355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842" y="548680"/>
            <a:ext cx="9036494" cy="1600200"/>
          </a:xfrm>
        </p:spPr>
        <p:txBody>
          <a:bodyPr>
            <a:normAutofit fontScale="90000"/>
          </a:bodyPr>
          <a:lstStyle/>
          <a:p>
            <a:r>
              <a:rPr lang="ja-JP" altLang="en-US" dirty="0" smtClean="0"/>
              <a:t>「市民図書館」ってどんな図書館？</a:t>
            </a:r>
            <a:r>
              <a:rPr lang="en-US" altLang="ja-JP" dirty="0" smtClean="0"/>
              <a:t/>
            </a:r>
            <a:br>
              <a:rPr lang="en-US" altLang="ja-JP" dirty="0" smtClean="0"/>
            </a:br>
            <a:r>
              <a:rPr lang="ja-JP" altLang="en-US" dirty="0" smtClean="0"/>
              <a:t>　　　　　　　　　</a:t>
            </a:r>
            <a:endParaRPr kumimoji="1" lang="ja-JP" altLang="en-US" dirty="0"/>
          </a:p>
        </p:txBody>
      </p:sp>
      <p:sp>
        <p:nvSpPr>
          <p:cNvPr id="6" name="コンテンツ プレースホルダー 2"/>
          <p:cNvSpPr txBox="1">
            <a:spLocks/>
          </p:cNvSpPr>
          <p:nvPr/>
        </p:nvSpPr>
        <p:spPr>
          <a:xfrm>
            <a:off x="755576" y="1591905"/>
            <a:ext cx="7128792" cy="4536504"/>
          </a:xfrm>
          <a:prstGeom prst="rect">
            <a:avLst/>
          </a:prstGeom>
        </p:spPr>
        <p:txBody>
          <a:bodyPr vert="horz" lIns="91440" tIns="45720" rIns="91440" bIns="45720" rtlCol="0" anchor="ctr" anchorCtr="0">
            <a:normAutofit fontScale="85000" lnSpcReduction="20000"/>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marL="0" indent="0">
              <a:buFont typeface="Arial" pitchFamily="34" charset="0"/>
              <a:buNone/>
            </a:pPr>
            <a:endParaRPr lang="en-US" altLang="ja-JP" sz="3400" b="1" dirty="0" smtClean="0"/>
          </a:p>
          <a:p>
            <a:r>
              <a:rPr lang="ja-JP" altLang="en-US" sz="3600" b="1" dirty="0" smtClean="0"/>
              <a:t>やく</a:t>
            </a:r>
            <a:r>
              <a:rPr lang="ja-JP" altLang="en-US" sz="4200" b="1" dirty="0" smtClean="0">
                <a:solidFill>
                  <a:srgbClr val="FF0000"/>
                </a:solidFill>
              </a:rPr>
              <a:t>５０万冊</a:t>
            </a:r>
            <a:r>
              <a:rPr lang="ja-JP" altLang="en-US" sz="3600" b="1" dirty="0" smtClean="0">
                <a:solidFill>
                  <a:srgbClr val="FF0000"/>
                </a:solidFill>
              </a:rPr>
              <a:t>の本</a:t>
            </a:r>
            <a:r>
              <a:rPr lang="ja-JP" altLang="en-US" sz="3600" b="1" dirty="0" smtClean="0"/>
              <a:t>があります。</a:t>
            </a:r>
            <a:endParaRPr lang="en-US" altLang="ja-JP" sz="3600" b="1" dirty="0"/>
          </a:p>
          <a:p>
            <a:pPr marL="0" indent="0">
              <a:buNone/>
            </a:pPr>
            <a:endParaRPr lang="en-US" altLang="ja-JP" sz="3600" b="1" dirty="0"/>
          </a:p>
          <a:p>
            <a:r>
              <a:rPr lang="ja-JP" altLang="en-US" sz="3600" b="1" dirty="0" smtClean="0"/>
              <a:t>大人がおおく来る図書館</a:t>
            </a:r>
            <a:r>
              <a:rPr lang="ja-JP" altLang="en-US" sz="3600" b="1" dirty="0"/>
              <a:t>です。休日は</a:t>
            </a:r>
            <a:r>
              <a:rPr lang="ja-JP" altLang="en-US" sz="3600" b="1" dirty="0" smtClean="0"/>
              <a:t>親子で 来て</a:t>
            </a:r>
            <a:r>
              <a:rPr lang="ja-JP" altLang="en-US" sz="3600" b="1" dirty="0"/>
              <a:t>います</a:t>
            </a:r>
            <a:r>
              <a:rPr lang="ja-JP" altLang="en-US" sz="3600" b="1" dirty="0" smtClean="0"/>
              <a:t>。</a:t>
            </a:r>
            <a:endParaRPr lang="en-US" altLang="ja-JP" sz="3600" b="1" dirty="0" smtClean="0"/>
          </a:p>
          <a:p>
            <a:pPr marL="0" indent="0">
              <a:buNone/>
            </a:pPr>
            <a:r>
              <a:rPr lang="ja-JP" altLang="en-US" sz="2000" b="1" dirty="0" smtClean="0"/>
              <a:t>　　（平日は約</a:t>
            </a:r>
            <a:r>
              <a:rPr lang="en-US" altLang="ja-JP" sz="2000" b="1" dirty="0" smtClean="0"/>
              <a:t>1,800</a:t>
            </a:r>
            <a:r>
              <a:rPr lang="ja-JP" altLang="en-US" sz="2000" b="1" dirty="0" smtClean="0"/>
              <a:t>人、休日は約</a:t>
            </a:r>
            <a:r>
              <a:rPr lang="en-US" altLang="ja-JP" sz="2000" b="1" dirty="0" smtClean="0"/>
              <a:t>2,600</a:t>
            </a:r>
            <a:r>
              <a:rPr lang="ja-JP" altLang="en-US" sz="2000" b="1" dirty="0" smtClean="0"/>
              <a:t>人が来ます。）</a:t>
            </a:r>
            <a:endParaRPr lang="en-US" altLang="ja-JP" sz="2000" b="1" dirty="0" smtClean="0"/>
          </a:p>
          <a:p>
            <a:pPr marL="0" indent="0">
              <a:buNone/>
            </a:pPr>
            <a:endParaRPr lang="en-US" altLang="ja-JP" sz="3600" b="1" dirty="0"/>
          </a:p>
          <a:p>
            <a:r>
              <a:rPr lang="ja-JP" altLang="en-US" sz="3600" b="1" dirty="0" smtClean="0"/>
              <a:t>わたしたちの町のしり</a:t>
            </a:r>
            <a:r>
              <a:rPr lang="ja-JP" altLang="en-US" sz="3600" b="1" dirty="0" err="1" smtClean="0"/>
              <a:t>ょう</a:t>
            </a:r>
            <a:r>
              <a:rPr lang="ja-JP" altLang="en-US" sz="3600" b="1" dirty="0" smtClean="0"/>
              <a:t>（</a:t>
            </a:r>
            <a:r>
              <a:rPr lang="ja-JP" altLang="en-US" sz="3600" b="1" dirty="0" smtClean="0">
                <a:solidFill>
                  <a:schemeClr val="accent1">
                    <a:lumMod val="60000"/>
                    <a:lumOff val="40000"/>
                  </a:schemeClr>
                </a:solidFill>
              </a:rPr>
              <a:t>きょうどしりょう</a:t>
            </a:r>
            <a:r>
              <a:rPr lang="ja-JP" altLang="en-US" sz="3600" b="1" dirty="0" smtClean="0"/>
              <a:t>）がたくさ</a:t>
            </a:r>
            <a:r>
              <a:rPr lang="ja-JP" altLang="en-US" sz="3600" b="1" dirty="0"/>
              <a:t>ん</a:t>
            </a:r>
            <a:r>
              <a:rPr lang="ja-JP" altLang="en-US" sz="3600" b="1" dirty="0" smtClean="0"/>
              <a:t>あります。</a:t>
            </a:r>
            <a:endParaRPr lang="en-US" altLang="ja-JP" sz="3600" b="1" dirty="0" smtClean="0"/>
          </a:p>
          <a:p>
            <a:pPr marL="0" indent="0">
              <a:buNone/>
            </a:pPr>
            <a:r>
              <a:rPr lang="ja-JP" altLang="en-US" sz="3600" b="1" dirty="0"/>
              <a:t>　</a:t>
            </a:r>
            <a:r>
              <a:rPr lang="ja-JP" altLang="en-US" sz="3600" b="1" dirty="0" smtClean="0">
                <a:solidFill>
                  <a:srgbClr val="FF0000"/>
                </a:solidFill>
              </a:rPr>
              <a:t>きちょうな本</a:t>
            </a:r>
            <a:r>
              <a:rPr lang="ja-JP" altLang="en-US" sz="3600" b="1" dirty="0" smtClean="0"/>
              <a:t>もたくさんあります。</a:t>
            </a:r>
            <a:endParaRPr lang="en-US" altLang="ja-JP" sz="2900" dirty="0" smtClean="0"/>
          </a:p>
          <a:p>
            <a:pPr marL="0" indent="0">
              <a:buFont typeface="Arial" pitchFamily="34" charset="0"/>
              <a:buNone/>
            </a:pPr>
            <a:endParaRPr lang="en-US" altLang="ja-JP" dirty="0" smtClean="0"/>
          </a:p>
          <a:p>
            <a:pPr marL="0" indent="0">
              <a:buFont typeface="Arial" pitchFamily="34" charset="0"/>
              <a:buNone/>
            </a:pPr>
            <a:endParaRPr lang="en-US" altLang="ja-JP" dirty="0" smtClean="0"/>
          </a:p>
          <a:p>
            <a:pPr marL="0" indent="0">
              <a:buFont typeface="Arial" pitchFamily="34" charset="0"/>
              <a:buNone/>
            </a:pPr>
            <a:endParaRPr lang="ja-JP" altLang="en-US" dirty="0"/>
          </a:p>
        </p:txBody>
      </p:sp>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07131" y="3860157"/>
            <a:ext cx="1741954" cy="2779714"/>
          </a:xfrm>
          <a:prstGeom prst="rect">
            <a:avLst/>
          </a:prstGeom>
        </p:spPr>
      </p:pic>
      <p:sp>
        <p:nvSpPr>
          <p:cNvPr id="9" name="円形吹き出し 8"/>
          <p:cNvSpPr/>
          <p:nvPr/>
        </p:nvSpPr>
        <p:spPr>
          <a:xfrm>
            <a:off x="5652120" y="3184984"/>
            <a:ext cx="2376264" cy="1008112"/>
          </a:xfrm>
          <a:prstGeom prst="wedgeEllipseCallout">
            <a:avLst>
              <a:gd name="adj1" fmla="val 39638"/>
              <a:gd name="adj2" fmla="val 5597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latin typeface="+mj-ea"/>
                <a:ea typeface="+mj-ea"/>
              </a:rPr>
              <a:t>それでは、中へ入りましょう。</a:t>
            </a:r>
            <a:endParaRPr kumimoji="1" lang="ja-JP" altLang="en-US" dirty="0">
              <a:latin typeface="+mj-ea"/>
              <a:ea typeface="+mj-ea"/>
            </a:endParaRPr>
          </a:p>
        </p:txBody>
      </p:sp>
    </p:spTree>
    <p:extLst>
      <p:ext uri="{BB962C8B-B14F-4D97-AF65-F5344CB8AC3E}">
        <p14:creationId xmlns:p14="http://schemas.microsoft.com/office/powerpoint/2010/main" val="287940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2276872"/>
            <a:ext cx="9144000" cy="2392288"/>
          </a:xfrm>
        </p:spPr>
        <p:txBody>
          <a:bodyPr>
            <a:normAutofit fontScale="90000"/>
          </a:bodyPr>
          <a:lstStyle/>
          <a:p>
            <a:r>
              <a:rPr lang="ja-JP" altLang="en-US" dirty="0" smtClean="0"/>
              <a:t>「市民図書館」の</a:t>
            </a:r>
            <a:r>
              <a:rPr lang="ja-JP" altLang="en-US" dirty="0" err="1" smtClean="0"/>
              <a:t>じ</a:t>
            </a:r>
            <a:r>
              <a:rPr lang="ja-JP" altLang="en-US" dirty="0" smtClean="0"/>
              <a:t>どう書コーナー</a:t>
            </a:r>
            <a:r>
              <a:rPr lang="en-US" altLang="ja-JP" dirty="0" smtClean="0"/>
              <a:t/>
            </a:r>
            <a:br>
              <a:rPr lang="en-US" altLang="ja-JP" dirty="0" smtClean="0"/>
            </a:br>
            <a:r>
              <a:rPr lang="ja-JP" altLang="en-US" dirty="0"/>
              <a:t>　</a:t>
            </a:r>
            <a:r>
              <a:rPr lang="ja-JP" altLang="en-US" dirty="0" smtClean="0"/>
              <a:t>　　　　　　　　</a:t>
            </a:r>
            <a:endParaRPr kumimoji="1" lang="ja-JP" altLang="en-US" dirty="0"/>
          </a:p>
        </p:txBody>
      </p:sp>
      <p:sp>
        <p:nvSpPr>
          <p:cNvPr id="2" name="円形吹き出し 1"/>
          <p:cNvSpPr/>
          <p:nvPr/>
        </p:nvSpPr>
        <p:spPr>
          <a:xfrm>
            <a:off x="4716016" y="1340768"/>
            <a:ext cx="3816424" cy="129614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latin typeface="+mj-ea"/>
                <a:ea typeface="+mj-ea"/>
              </a:rPr>
              <a:t>子どもの本の</a:t>
            </a:r>
            <a:endParaRPr kumimoji="1" lang="en-US" altLang="ja-JP" sz="2800" dirty="0" smtClean="0">
              <a:latin typeface="+mj-ea"/>
              <a:ea typeface="+mj-ea"/>
            </a:endParaRPr>
          </a:p>
          <a:p>
            <a:pPr algn="ctr"/>
            <a:r>
              <a:rPr kumimoji="1" lang="ja-JP" altLang="en-US" sz="2800" dirty="0" smtClean="0">
                <a:latin typeface="+mj-ea"/>
                <a:ea typeface="+mj-ea"/>
              </a:rPr>
              <a:t>コーナーです。</a:t>
            </a:r>
            <a:endParaRPr kumimoji="1" lang="ja-JP" altLang="en-US" sz="2800" dirty="0">
              <a:latin typeface="+mj-ea"/>
              <a:ea typeface="+mj-ea"/>
            </a:endParaRPr>
          </a:p>
        </p:txBody>
      </p:sp>
    </p:spTree>
    <p:extLst>
      <p:ext uri="{BB962C8B-B14F-4D97-AF65-F5344CB8AC3E}">
        <p14:creationId xmlns:p14="http://schemas.microsoft.com/office/powerpoint/2010/main" val="3742615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683" y="625216"/>
            <a:ext cx="8629797" cy="808112"/>
          </a:xfrm>
        </p:spPr>
        <p:txBody>
          <a:bodyPr>
            <a:normAutofit fontScale="90000"/>
          </a:bodyPr>
          <a:lstStyle/>
          <a:p>
            <a:r>
              <a:rPr lang="ja-JP" altLang="en-US" dirty="0" smtClean="0"/>
              <a:t>「市民図書館」　</a:t>
            </a:r>
            <a:r>
              <a:rPr lang="ja-JP" altLang="en-US" dirty="0" err="1" smtClean="0"/>
              <a:t>じ</a:t>
            </a:r>
            <a:r>
              <a:rPr lang="ja-JP" altLang="en-US" dirty="0" smtClean="0"/>
              <a:t>ど</a:t>
            </a:r>
            <a:r>
              <a:rPr lang="ja-JP" altLang="en-US" dirty="0"/>
              <a:t>う</a:t>
            </a:r>
            <a:r>
              <a:rPr lang="ja-JP" altLang="en-US" dirty="0" smtClean="0"/>
              <a:t>書コーナー</a:t>
            </a:r>
            <a:endParaRPr kumimoji="1"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2771" y="1765398"/>
            <a:ext cx="5108025" cy="4209109"/>
          </a:xfrm>
          <a:prstGeom prst="rect">
            <a:avLst/>
          </a:prstGeom>
        </p:spPr>
      </p:pic>
      <p:sp>
        <p:nvSpPr>
          <p:cNvPr id="7" name="テキスト ボックス 6"/>
          <p:cNvSpPr txBox="1"/>
          <p:nvPr/>
        </p:nvSpPr>
        <p:spPr>
          <a:xfrm>
            <a:off x="292771" y="6211669"/>
            <a:ext cx="3991197" cy="646331"/>
          </a:xfrm>
          <a:prstGeom prst="rect">
            <a:avLst/>
          </a:prstGeom>
          <a:noFill/>
        </p:spPr>
        <p:txBody>
          <a:bodyPr wrap="square" rtlCol="0">
            <a:spAutoFit/>
          </a:bodyPr>
          <a:lstStyle/>
          <a:p>
            <a:r>
              <a:rPr lang="ja-JP" altLang="en-US" dirty="0"/>
              <a:t>２</a:t>
            </a:r>
            <a:r>
              <a:rPr lang="ja-JP" altLang="en-US" dirty="0" smtClean="0"/>
              <a:t>かい「</a:t>
            </a:r>
            <a:r>
              <a:rPr lang="ja-JP" altLang="en-US" dirty="0" err="1" smtClean="0"/>
              <a:t>じ</a:t>
            </a:r>
            <a:r>
              <a:rPr lang="ja-JP" altLang="en-US" dirty="0" smtClean="0"/>
              <a:t>どう書コーナー」</a:t>
            </a:r>
            <a:endParaRPr kumimoji="1" lang="en-US" altLang="ja-JP" dirty="0" smtClean="0"/>
          </a:p>
          <a:p>
            <a:endParaRPr kumimoji="1" lang="ja-JP" altLang="en-US" dirty="0"/>
          </a:p>
        </p:txBody>
      </p:sp>
      <p:pic>
        <p:nvPicPr>
          <p:cNvPr id="10" name="図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0112" y="1800391"/>
            <a:ext cx="3168352" cy="2736304"/>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02046" y="3898730"/>
            <a:ext cx="1741954" cy="2779714"/>
          </a:xfrm>
          <a:prstGeom prst="rect">
            <a:avLst/>
          </a:prstGeom>
        </p:spPr>
      </p:pic>
      <p:sp>
        <p:nvSpPr>
          <p:cNvPr id="12" name="円形吹き出し 11"/>
          <p:cNvSpPr/>
          <p:nvPr/>
        </p:nvSpPr>
        <p:spPr>
          <a:xfrm>
            <a:off x="4644008" y="4610442"/>
            <a:ext cx="2764997" cy="1008112"/>
          </a:xfrm>
          <a:prstGeom prst="wedgeEllipseCallout">
            <a:avLst>
              <a:gd name="adj1" fmla="val 60628"/>
              <a:gd name="adj2" fmla="val -312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latin typeface="+mj-ea"/>
                <a:ea typeface="+mj-ea"/>
              </a:rPr>
              <a:t>じどう書コーナーは</a:t>
            </a:r>
            <a:r>
              <a:rPr lang="en-US" altLang="ja-JP" dirty="0" smtClean="0">
                <a:latin typeface="+mj-ea"/>
                <a:ea typeface="+mj-ea"/>
              </a:rPr>
              <a:t>2</a:t>
            </a:r>
            <a:r>
              <a:rPr lang="ja-JP" altLang="en-US" dirty="0" smtClean="0">
                <a:latin typeface="+mj-ea"/>
                <a:ea typeface="+mj-ea"/>
              </a:rPr>
              <a:t>かいにあります。</a:t>
            </a:r>
            <a:endParaRPr kumimoji="1" lang="ja-JP" altLang="en-US" dirty="0">
              <a:latin typeface="+mj-ea"/>
              <a:ea typeface="+mj-ea"/>
            </a:endParaRPr>
          </a:p>
        </p:txBody>
      </p:sp>
    </p:spTree>
    <p:extLst>
      <p:ext uri="{BB962C8B-B14F-4D97-AF65-F5344CB8AC3E}">
        <p14:creationId xmlns:p14="http://schemas.microsoft.com/office/powerpoint/2010/main" val="140256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4078"/>
            <a:ext cx="9144000" cy="1600200"/>
          </a:xfrm>
        </p:spPr>
        <p:txBody>
          <a:bodyPr>
            <a:normAutofit fontScale="90000"/>
          </a:bodyPr>
          <a:lstStyle/>
          <a:p>
            <a:r>
              <a:rPr lang="ja-JP" altLang="en-US" dirty="0" smtClean="0"/>
              <a:t>　　いろんな本があるよ</a:t>
            </a:r>
            <a:r>
              <a:rPr lang="en-US" altLang="ja-JP" dirty="0" smtClean="0"/>
              <a:t/>
            </a:r>
            <a:br>
              <a:rPr lang="en-US" altLang="ja-JP" dirty="0" smtClean="0"/>
            </a:br>
            <a:r>
              <a:rPr lang="ja-JP" altLang="en-US" dirty="0"/>
              <a:t>　</a:t>
            </a:r>
            <a:r>
              <a:rPr lang="ja-JP" altLang="en-US" dirty="0" smtClean="0"/>
              <a:t>　　　</a:t>
            </a:r>
            <a:endParaRPr kumimoji="1" lang="ja-JP" altLang="en-US" dirty="0"/>
          </a:p>
        </p:txBody>
      </p:sp>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04242" y="3080645"/>
            <a:ext cx="2952328" cy="2664296"/>
          </a:xfrm>
          <a:prstGeom prst="rect">
            <a:avLst/>
          </a:prstGeom>
        </p:spPr>
      </p:pic>
      <p:pic>
        <p:nvPicPr>
          <p:cNvPr id="9" name="図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6377" y="3068960"/>
            <a:ext cx="4391432" cy="1788278"/>
          </a:xfrm>
          <a:prstGeom prst="rect">
            <a:avLst/>
          </a:prstGeom>
        </p:spPr>
      </p:pic>
      <p:pic>
        <p:nvPicPr>
          <p:cNvPr id="5" name="図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5576" y="1260672"/>
            <a:ext cx="7488832" cy="1664271"/>
          </a:xfrm>
          <a:prstGeom prst="rect">
            <a:avLst/>
          </a:prstGeom>
        </p:spPr>
      </p:pic>
      <p:sp>
        <p:nvSpPr>
          <p:cNvPr id="12" name="角丸四角形吹き出し 11"/>
          <p:cNvSpPr/>
          <p:nvPr/>
        </p:nvSpPr>
        <p:spPr>
          <a:xfrm>
            <a:off x="755576" y="5001255"/>
            <a:ext cx="4104456" cy="1084370"/>
          </a:xfrm>
          <a:prstGeom prst="wedgeRoundRectCallout">
            <a:avLst>
              <a:gd name="adj1" fmla="val 58215"/>
              <a:gd name="adj2" fmla="val -45170"/>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ja-JP" altLang="en-US" b="1" dirty="0" err="1" smtClean="0"/>
              <a:t>にんきの</a:t>
            </a:r>
            <a:r>
              <a:rPr lang="ja-JP" altLang="en-US" b="1" dirty="0" smtClean="0"/>
              <a:t>本はかしだし中</a:t>
            </a:r>
            <a:r>
              <a:rPr lang="ja-JP" altLang="en-US" b="1" dirty="0" smtClean="0">
                <a:solidFill>
                  <a:schemeClr val="tx1"/>
                </a:solidFill>
              </a:rPr>
              <a:t>のことが</a:t>
            </a:r>
            <a:endParaRPr lang="en-US" altLang="ja-JP" b="1" dirty="0" smtClean="0">
              <a:solidFill>
                <a:schemeClr val="tx1"/>
              </a:solidFill>
            </a:endParaRPr>
          </a:p>
          <a:p>
            <a:pPr algn="ctr"/>
            <a:r>
              <a:rPr lang="ja-JP" altLang="en-US" b="1" dirty="0" smtClean="0">
                <a:solidFill>
                  <a:schemeClr val="tx1"/>
                </a:solidFill>
              </a:rPr>
              <a:t>おおいので、</a:t>
            </a:r>
            <a:r>
              <a:rPr lang="ja-JP" altLang="en-US" b="1" dirty="0" smtClean="0"/>
              <a:t>「よやく」</a:t>
            </a:r>
            <a:r>
              <a:rPr lang="ja-JP" altLang="en-US" b="1" dirty="0" smtClean="0">
                <a:solidFill>
                  <a:schemeClr val="tx1"/>
                </a:solidFill>
              </a:rPr>
              <a:t>をするといいよ</a:t>
            </a:r>
            <a:r>
              <a:rPr kumimoji="1" lang="ja-JP" altLang="en-US" b="1" dirty="0" smtClean="0">
                <a:solidFill>
                  <a:schemeClr val="tx1"/>
                </a:solidFill>
              </a:rPr>
              <a:t>。</a:t>
            </a:r>
            <a:endParaRPr kumimoji="1" lang="ja-JP" altLang="en-US" b="1" dirty="0">
              <a:solidFill>
                <a:schemeClr val="tx1"/>
              </a:solidFill>
            </a:endParaRPr>
          </a:p>
        </p:txBody>
      </p:sp>
    </p:spTree>
    <p:extLst>
      <p:ext uri="{BB962C8B-B14F-4D97-AF65-F5344CB8AC3E}">
        <p14:creationId xmlns:p14="http://schemas.microsoft.com/office/powerpoint/2010/main" val="425884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616" y="548680"/>
            <a:ext cx="6984776" cy="2520280"/>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40019" y="3429000"/>
            <a:ext cx="3360373" cy="2520280"/>
          </a:xfrm>
          <a:prstGeom prst="rect">
            <a:avLst/>
          </a:prstGeom>
        </p:spPr>
      </p:pic>
      <p:sp>
        <p:nvSpPr>
          <p:cNvPr id="9" name="角丸四角形吹き出し 8"/>
          <p:cNvSpPr/>
          <p:nvPr/>
        </p:nvSpPr>
        <p:spPr>
          <a:xfrm>
            <a:off x="683568" y="3645024"/>
            <a:ext cx="3548252" cy="2088232"/>
          </a:xfrm>
          <a:prstGeom prst="wedgeRoundRectCallout">
            <a:avLst>
              <a:gd name="adj1" fmla="val 59708"/>
              <a:gd name="adj2" fmla="val 24019"/>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ja-JP" altLang="en-US" sz="2000" b="1" dirty="0" smtClean="0"/>
              <a:t>入口ちかくのテーブルには、</a:t>
            </a:r>
            <a:endParaRPr lang="en-US" altLang="ja-JP" sz="2000" b="1" dirty="0" smtClean="0"/>
          </a:p>
          <a:p>
            <a:pPr algn="ctr"/>
            <a:r>
              <a:rPr lang="ja-JP" altLang="en-US" sz="2000" b="1" dirty="0" smtClean="0"/>
              <a:t>きせつ</a:t>
            </a:r>
            <a:r>
              <a:rPr kumimoji="1" lang="ja-JP" altLang="en-US" sz="2000" b="1" dirty="0" smtClean="0"/>
              <a:t>や ぎょうじの本を</a:t>
            </a:r>
            <a:endParaRPr kumimoji="1" lang="en-US" altLang="ja-JP" sz="2000" b="1" dirty="0" smtClean="0"/>
          </a:p>
          <a:p>
            <a:pPr algn="ctr"/>
            <a:r>
              <a:rPr lang="ja-JP" altLang="en-US" sz="2000" b="1" dirty="0" smtClean="0"/>
              <a:t>てんじ </a:t>
            </a:r>
            <a:r>
              <a:rPr kumimoji="1" lang="ja-JP" altLang="en-US" sz="2000" b="1" dirty="0" smtClean="0"/>
              <a:t>しています。</a:t>
            </a:r>
            <a:endParaRPr kumimoji="1" lang="ja-JP" altLang="en-US" sz="2000" b="1" dirty="0"/>
          </a:p>
        </p:txBody>
      </p:sp>
    </p:spTree>
    <p:extLst>
      <p:ext uri="{BB962C8B-B14F-4D97-AF65-F5344CB8AC3E}">
        <p14:creationId xmlns:p14="http://schemas.microsoft.com/office/powerpoint/2010/main" val="155279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667</TotalTime>
  <Words>3479</Words>
  <Application>Microsoft Office PowerPoint</Application>
  <PresentationFormat>画面に合わせる (4:3)</PresentationFormat>
  <Paragraphs>405</Paragraphs>
  <Slides>33</Slides>
  <Notes>33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33</vt:i4>
      </vt:variant>
    </vt:vector>
  </HeadingPairs>
  <TitlesOfParts>
    <vt:vector size="42" baseType="lpstr">
      <vt:lpstr>HGP創英角ｺﾞｼｯｸUB</vt:lpstr>
      <vt:lpstr>ＭＳ Ｐ明朝</vt:lpstr>
      <vt:lpstr>ＭＳ 明朝</vt:lpstr>
      <vt:lpstr>游ゴシック</vt:lpstr>
      <vt:lpstr>游ゴシック Light</vt:lpstr>
      <vt:lpstr>Arial</vt:lpstr>
      <vt:lpstr>Impact</vt:lpstr>
      <vt:lpstr>Times New Roman</vt:lpstr>
      <vt:lpstr>NewsPrint</vt:lpstr>
      <vt:lpstr>　仙台市民図書館　　　　 　　　　　　　　　しょうかい</vt:lpstr>
      <vt:lpstr>PowerPoint プレゼンテーション</vt:lpstr>
      <vt:lpstr>「市民図書館」ってどこにあるの？ 　　　　　　　　　　　どんな図書館？ 　　　　　　　　　</vt:lpstr>
      <vt:lpstr>「市民図書館」ってどこにあるの？ 　　　　　　　　　</vt:lpstr>
      <vt:lpstr>「市民図書館」ってどんな図書館？ 　　　　　　　　　</vt:lpstr>
      <vt:lpstr>「市民図書館」のじどう書コーナー 　　　　　　　　　</vt:lpstr>
      <vt:lpstr>「市民図書館」　じどう書コーナー</vt:lpstr>
      <vt:lpstr>　　いろんな本があるよ 　　　　</vt:lpstr>
      <vt:lpstr>PowerPoint プレゼンテーション</vt:lpstr>
      <vt:lpstr>本をさがそう・かりよう 　　　　　　　　　</vt:lpstr>
      <vt:lpstr>　　図書館で　本をさがそう① 　　　　</vt:lpstr>
      <vt:lpstr>　　図書館で　本をさがそう② 　　　　</vt:lpstr>
      <vt:lpstr>PowerPoint プレゼンテーション</vt:lpstr>
      <vt:lpstr>　　図書館で　本をかりるには… 　　　　</vt:lpstr>
      <vt:lpstr>　　図書館で本をかりてみよう 　　　　</vt:lpstr>
      <vt:lpstr>PowerPoint プレゼンテーション</vt:lpstr>
      <vt:lpstr>「市民図書館」の「書庫（しょこ）」を 案内します 　　　　　　　　　</vt:lpstr>
      <vt:lpstr>「書庫（しょこ）」を案内します</vt:lpstr>
      <vt:lpstr>「書庫（しょこ）」の ヒ ミ ツ①</vt:lpstr>
      <vt:lpstr>「書庫（しょこ）」の ヒ ミ ツ②</vt:lpstr>
      <vt:lpstr>「書庫（しょこ）」の ヒ ミ ツ③</vt:lpstr>
      <vt:lpstr>「書庫（しょこ）」の ヒ ミ ツ④</vt:lpstr>
      <vt:lpstr>バックヤードはどうなっているの？ 　　　　　　　　　</vt:lpstr>
      <vt:lpstr>バックヤードはどうなっているの？①</vt:lpstr>
      <vt:lpstr>バックヤードはどうなっているの？②</vt:lpstr>
      <vt:lpstr>「市民図書館」いろいろたんけん 　　　　　　　　　</vt:lpstr>
      <vt:lpstr>「市民図書館」 いろいろ たんけん①</vt:lpstr>
      <vt:lpstr>「市民図書館」 いろいろ たんけん②</vt:lpstr>
      <vt:lpstr>「市民図書館」 いろいろ たんけん③</vt:lpstr>
      <vt:lpstr>「市民図書館」 いろいろ たんけん④</vt:lpstr>
      <vt:lpstr>PowerPoint プレゼンテーション</vt:lpstr>
      <vt:lpstr> 市民図書館であいましょう。</vt:lpstr>
      <vt:lpstr>PowerPoint プレゼンテーション</vt:lpstr>
    </vt:vector>
  </TitlesOfParts>
  <Company>仙台市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しみんとしょかんへようこそ！</dc:title>
  <dc:creator>仙台市</dc:creator>
  <cp:lastModifiedBy>shimin-mail</cp:lastModifiedBy>
  <cp:revision>64</cp:revision>
  <cp:lastPrinted>2020-08-08T08:02:07Z</cp:lastPrinted>
  <dcterms:created xsi:type="dcterms:W3CDTF">2019-06-26T01:37:00Z</dcterms:created>
  <dcterms:modified xsi:type="dcterms:W3CDTF">2020-08-16T01:57:05Z</dcterms:modified>
</cp:coreProperties>
</file>