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handoutMasterIdLst>
    <p:handoutMasterId r:id="rId48"/>
  </p:handoutMasterIdLst>
  <p:sldIdLst>
    <p:sldId id="256" r:id="rId3"/>
    <p:sldId id="276" r:id="rId4"/>
    <p:sldId id="292" r:id="rId5"/>
    <p:sldId id="298" r:id="rId6"/>
    <p:sldId id="312" r:id="rId7"/>
    <p:sldId id="299" r:id="rId8"/>
    <p:sldId id="313" r:id="rId9"/>
    <p:sldId id="325" r:id="rId10"/>
    <p:sldId id="300" r:id="rId11"/>
    <p:sldId id="301" r:id="rId12"/>
    <p:sldId id="307" r:id="rId13"/>
    <p:sldId id="337" r:id="rId14"/>
    <p:sldId id="311" r:id="rId15"/>
    <p:sldId id="302" r:id="rId16"/>
    <p:sldId id="339" r:id="rId17"/>
    <p:sldId id="305" r:id="rId18"/>
    <p:sldId id="304" r:id="rId19"/>
    <p:sldId id="303" r:id="rId20"/>
    <p:sldId id="309" r:id="rId21"/>
    <p:sldId id="308" r:id="rId22"/>
    <p:sldId id="310" r:id="rId23"/>
    <p:sldId id="315" r:id="rId24"/>
    <p:sldId id="316" r:id="rId25"/>
    <p:sldId id="317" r:id="rId26"/>
    <p:sldId id="318" r:id="rId27"/>
    <p:sldId id="320" r:id="rId28"/>
    <p:sldId id="321" r:id="rId29"/>
    <p:sldId id="322" r:id="rId30"/>
    <p:sldId id="289" r:id="rId31"/>
    <p:sldId id="324" r:id="rId32"/>
    <p:sldId id="327" r:id="rId33"/>
    <p:sldId id="340" r:id="rId34"/>
    <p:sldId id="328" r:id="rId35"/>
    <p:sldId id="329" r:id="rId36"/>
    <p:sldId id="330" r:id="rId37"/>
    <p:sldId id="331" r:id="rId38"/>
    <p:sldId id="332" r:id="rId39"/>
    <p:sldId id="333" r:id="rId40"/>
    <p:sldId id="334" r:id="rId41"/>
    <p:sldId id="335" r:id="rId42"/>
    <p:sldId id="323" r:id="rId43"/>
    <p:sldId id="336" r:id="rId44"/>
    <p:sldId id="338" r:id="rId45"/>
    <p:sldId id="290" r:id="rId4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01" autoAdjust="0"/>
  </p:normalViewPr>
  <p:slideViewPr>
    <p:cSldViewPr>
      <p:cViewPr varScale="1">
        <p:scale>
          <a:sx n="56" d="100"/>
          <a:sy n="56" d="100"/>
        </p:scale>
        <p:origin x="172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DBD1A-473E-4013-B340-5DED8DA2B8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4521DC0D-C870-4327-947B-4BE4976A00C6}">
      <dgm:prSet phldrT="[テキスト]" custT="1"/>
      <dgm:spPr/>
      <dgm:t>
        <a:bodyPr/>
        <a:lstStyle/>
        <a:p>
          <a:r>
            <a:rPr kumimoji="1" lang="ja-JP" altLang="en-US" sz="3200" b="1" dirty="0" smtClean="0">
              <a:solidFill>
                <a:srgbClr val="FFFF00"/>
              </a:solidFill>
              <a:latin typeface="+mj-ea"/>
              <a:ea typeface="+mj-ea"/>
            </a:rPr>
            <a:t>ジャンル検索</a:t>
          </a:r>
          <a:endParaRPr kumimoji="1" lang="ja-JP" altLang="en-US" sz="3200" b="1" dirty="0">
            <a:solidFill>
              <a:srgbClr val="FFFF00"/>
            </a:solidFill>
            <a:latin typeface="+mj-ea"/>
            <a:ea typeface="+mj-ea"/>
          </a:endParaRPr>
        </a:p>
      </dgm:t>
    </dgm:pt>
    <dgm:pt modelId="{E1FA763C-6BDF-42D7-AFD9-34EB5EB6915D}" type="parTrans" cxnId="{B5FA77EB-6141-4A57-83B9-38FDD5492E30}">
      <dgm:prSet/>
      <dgm:spPr/>
      <dgm:t>
        <a:bodyPr/>
        <a:lstStyle/>
        <a:p>
          <a:endParaRPr kumimoji="1" lang="ja-JP" altLang="en-US"/>
        </a:p>
      </dgm:t>
    </dgm:pt>
    <dgm:pt modelId="{D1CCAD74-A3F4-4A5F-8CEB-876E9F820220}" type="sibTrans" cxnId="{B5FA77EB-6141-4A57-83B9-38FDD5492E30}">
      <dgm:prSet/>
      <dgm:spPr>
        <a:solidFill>
          <a:srgbClr val="FFFF00">
            <a:alpha val="90000"/>
          </a:srgbClr>
        </a:solidFill>
      </dgm:spPr>
      <dgm:t>
        <a:bodyPr/>
        <a:lstStyle/>
        <a:p>
          <a:endParaRPr kumimoji="1" lang="ja-JP" altLang="en-US"/>
        </a:p>
      </dgm:t>
    </dgm:pt>
    <dgm:pt modelId="{A707ECDD-1A95-41EC-84EA-DD0C62EC4085}">
      <dgm:prSet phldrT="[テキスト]" custT="1"/>
      <dgm:spPr/>
      <dgm:t>
        <a:bodyPr/>
        <a:lstStyle/>
        <a:p>
          <a:r>
            <a:rPr kumimoji="1" lang="ja-JP" altLang="en-US" sz="3200" b="1" dirty="0" smtClean="0">
              <a:solidFill>
                <a:srgbClr val="FFFF00"/>
              </a:solidFill>
              <a:latin typeface="+mj-ea"/>
              <a:ea typeface="+mj-ea"/>
            </a:rPr>
            <a:t>図書</a:t>
          </a:r>
          <a:endParaRPr kumimoji="1" lang="ja-JP" altLang="en-US" sz="3200" b="1" dirty="0">
            <a:solidFill>
              <a:srgbClr val="FFFF00"/>
            </a:solidFill>
            <a:latin typeface="+mj-ea"/>
            <a:ea typeface="+mj-ea"/>
          </a:endParaRPr>
        </a:p>
      </dgm:t>
    </dgm:pt>
    <dgm:pt modelId="{0F212D98-76DE-4286-B9AB-384705F5A167}" type="parTrans" cxnId="{36DF541F-7622-41E2-AC6D-5FC76BB6B658}">
      <dgm:prSet/>
      <dgm:spPr/>
      <dgm:t>
        <a:bodyPr/>
        <a:lstStyle/>
        <a:p>
          <a:endParaRPr kumimoji="1" lang="ja-JP" altLang="en-US"/>
        </a:p>
      </dgm:t>
    </dgm:pt>
    <dgm:pt modelId="{6E981567-5953-4011-A9AE-1831AC515092}" type="sibTrans" cxnId="{36DF541F-7622-41E2-AC6D-5FC76BB6B658}">
      <dgm:prSet/>
      <dgm:spPr>
        <a:solidFill>
          <a:srgbClr val="FFFF00">
            <a:alpha val="90000"/>
          </a:srgbClr>
        </a:solidFill>
      </dgm:spPr>
      <dgm:t>
        <a:bodyPr/>
        <a:lstStyle/>
        <a:p>
          <a:endParaRPr kumimoji="1" lang="ja-JP" altLang="en-US"/>
        </a:p>
      </dgm:t>
    </dgm:pt>
    <dgm:pt modelId="{7659B9FB-7F74-4E4E-AFF4-D4E2E529134A}">
      <dgm:prSet phldrT="[テキスト]" custT="1"/>
      <dgm:spPr/>
      <dgm:t>
        <a:bodyPr/>
        <a:lstStyle/>
        <a:p>
          <a:r>
            <a:rPr kumimoji="1" lang="en-US" altLang="ja-JP" sz="2400" b="1" dirty="0" smtClean="0">
              <a:solidFill>
                <a:srgbClr val="FFFF00"/>
              </a:solidFill>
              <a:latin typeface="+mj-ea"/>
              <a:ea typeface="+mj-ea"/>
            </a:rPr>
            <a:t>3.11</a:t>
          </a:r>
          <a:r>
            <a:rPr kumimoji="1" lang="ja-JP" altLang="en-US" sz="2400" b="1" dirty="0" smtClean="0">
              <a:solidFill>
                <a:srgbClr val="FFFF00"/>
              </a:solidFill>
              <a:latin typeface="+mj-ea"/>
              <a:ea typeface="+mj-ea"/>
            </a:rPr>
            <a:t>震災文庫</a:t>
          </a:r>
          <a:endParaRPr kumimoji="1" lang="en-US" altLang="ja-JP" sz="2400" b="1" dirty="0" smtClean="0">
            <a:solidFill>
              <a:srgbClr val="FFFF00"/>
            </a:solidFill>
            <a:latin typeface="+mj-ea"/>
            <a:ea typeface="+mj-ea"/>
          </a:endParaRPr>
        </a:p>
        <a:p>
          <a:r>
            <a:rPr kumimoji="1" lang="en-US" altLang="ja-JP" sz="2400" b="1" dirty="0" smtClean="0">
              <a:solidFill>
                <a:srgbClr val="FFFF00"/>
              </a:solidFill>
              <a:latin typeface="+mj-ea"/>
              <a:ea typeface="+mj-ea"/>
            </a:rPr>
            <a:t>3.11</a:t>
          </a:r>
          <a:r>
            <a:rPr kumimoji="1" lang="ja-JP" altLang="en-US" sz="2400" b="1" dirty="0" smtClean="0">
              <a:solidFill>
                <a:srgbClr val="FFFF00"/>
              </a:solidFill>
              <a:latin typeface="+mj-ea"/>
              <a:ea typeface="+mj-ea"/>
            </a:rPr>
            <a:t>震災文庫（</a:t>
          </a:r>
          <a:r>
            <a:rPr kumimoji="1" lang="en-US" altLang="ja-JP" sz="2400" b="1" dirty="0" smtClean="0">
              <a:solidFill>
                <a:srgbClr val="FFFF00"/>
              </a:solidFill>
              <a:latin typeface="+mj-ea"/>
              <a:ea typeface="+mj-ea"/>
            </a:rPr>
            <a:t>2020</a:t>
          </a:r>
          <a:r>
            <a:rPr kumimoji="1" lang="ja-JP" altLang="en-US" sz="2400" b="1" dirty="0" smtClean="0">
              <a:solidFill>
                <a:srgbClr val="FFFF00"/>
              </a:solidFill>
              <a:latin typeface="+mj-ea"/>
              <a:ea typeface="+mj-ea"/>
            </a:rPr>
            <a:t>年～）</a:t>
          </a:r>
          <a:r>
            <a:rPr kumimoji="1" lang="ja-JP" altLang="en-US" sz="1900" b="1" dirty="0" smtClean="0"/>
            <a:t>　←新刊</a:t>
          </a:r>
          <a:endParaRPr kumimoji="1" lang="ja-JP" altLang="en-US" sz="1900" b="1" dirty="0"/>
        </a:p>
      </dgm:t>
    </dgm:pt>
    <dgm:pt modelId="{A02407DD-B40C-47DE-85FD-CEC02A6FD0B5}" type="parTrans" cxnId="{52362B90-BC62-4FB5-9665-5F0048F0746D}">
      <dgm:prSet/>
      <dgm:spPr/>
      <dgm:t>
        <a:bodyPr/>
        <a:lstStyle/>
        <a:p>
          <a:endParaRPr kumimoji="1" lang="ja-JP" altLang="en-US"/>
        </a:p>
      </dgm:t>
    </dgm:pt>
    <dgm:pt modelId="{5587B823-79A3-4742-B437-557603B9C586}" type="sibTrans" cxnId="{52362B90-BC62-4FB5-9665-5F0048F0746D}">
      <dgm:prSet/>
      <dgm:spPr/>
      <dgm:t>
        <a:bodyPr/>
        <a:lstStyle/>
        <a:p>
          <a:endParaRPr kumimoji="1" lang="ja-JP" altLang="en-US"/>
        </a:p>
      </dgm:t>
    </dgm:pt>
    <dgm:pt modelId="{0D99C692-224C-4E4A-AC87-432870647B2E}" type="pres">
      <dgm:prSet presAssocID="{66ADBD1A-473E-4013-B340-5DED8DA2B856}" presName="outerComposite" presStyleCnt="0">
        <dgm:presLayoutVars>
          <dgm:chMax val="5"/>
          <dgm:dir/>
          <dgm:resizeHandles val="exact"/>
        </dgm:presLayoutVars>
      </dgm:prSet>
      <dgm:spPr/>
      <dgm:t>
        <a:bodyPr/>
        <a:lstStyle/>
        <a:p>
          <a:endParaRPr kumimoji="1" lang="ja-JP" altLang="en-US"/>
        </a:p>
      </dgm:t>
    </dgm:pt>
    <dgm:pt modelId="{579F5883-D071-47AB-B485-BBFB532F51D3}" type="pres">
      <dgm:prSet presAssocID="{66ADBD1A-473E-4013-B340-5DED8DA2B856}" presName="dummyMaxCanvas" presStyleCnt="0">
        <dgm:presLayoutVars/>
      </dgm:prSet>
      <dgm:spPr/>
    </dgm:pt>
    <dgm:pt modelId="{7F9028AA-4940-42AF-B90E-5540D39FEC24}" type="pres">
      <dgm:prSet presAssocID="{66ADBD1A-473E-4013-B340-5DED8DA2B856}" presName="ThreeNodes_1" presStyleLbl="node1" presStyleIdx="0" presStyleCnt="3" custLinFactNeighborX="-3083" custLinFactNeighborY="6261">
        <dgm:presLayoutVars>
          <dgm:bulletEnabled val="1"/>
        </dgm:presLayoutVars>
      </dgm:prSet>
      <dgm:spPr/>
      <dgm:t>
        <a:bodyPr/>
        <a:lstStyle/>
        <a:p>
          <a:endParaRPr kumimoji="1" lang="ja-JP" altLang="en-US"/>
        </a:p>
      </dgm:t>
    </dgm:pt>
    <dgm:pt modelId="{9DE228C6-7EA0-4274-823C-86B075999B64}" type="pres">
      <dgm:prSet presAssocID="{66ADBD1A-473E-4013-B340-5DED8DA2B856}" presName="ThreeNodes_2" presStyleLbl="node1" presStyleIdx="1" presStyleCnt="3">
        <dgm:presLayoutVars>
          <dgm:bulletEnabled val="1"/>
        </dgm:presLayoutVars>
      </dgm:prSet>
      <dgm:spPr/>
      <dgm:t>
        <a:bodyPr/>
        <a:lstStyle/>
        <a:p>
          <a:endParaRPr kumimoji="1" lang="ja-JP" altLang="en-US"/>
        </a:p>
      </dgm:t>
    </dgm:pt>
    <dgm:pt modelId="{A80ACEA6-AD65-4341-888A-C494B7C026A2}" type="pres">
      <dgm:prSet presAssocID="{66ADBD1A-473E-4013-B340-5DED8DA2B856}" presName="ThreeNodes_3" presStyleLbl="node1" presStyleIdx="2" presStyleCnt="3" custScaleY="119409" custLinFactNeighborX="-53" custLinFactNeighborY="36186">
        <dgm:presLayoutVars>
          <dgm:bulletEnabled val="1"/>
        </dgm:presLayoutVars>
      </dgm:prSet>
      <dgm:spPr/>
      <dgm:t>
        <a:bodyPr/>
        <a:lstStyle/>
        <a:p>
          <a:endParaRPr kumimoji="1" lang="ja-JP" altLang="en-US"/>
        </a:p>
      </dgm:t>
    </dgm:pt>
    <dgm:pt modelId="{A8581422-9155-498D-B825-A41F0FB32454}" type="pres">
      <dgm:prSet presAssocID="{66ADBD1A-473E-4013-B340-5DED8DA2B856}" presName="ThreeConn_1-2" presStyleLbl="fgAccFollowNode1" presStyleIdx="0" presStyleCnt="2">
        <dgm:presLayoutVars>
          <dgm:bulletEnabled val="1"/>
        </dgm:presLayoutVars>
      </dgm:prSet>
      <dgm:spPr/>
      <dgm:t>
        <a:bodyPr/>
        <a:lstStyle/>
        <a:p>
          <a:endParaRPr kumimoji="1" lang="ja-JP" altLang="en-US"/>
        </a:p>
      </dgm:t>
    </dgm:pt>
    <dgm:pt modelId="{BE1B8E73-FEF0-40AF-8B2F-E9FAFE407475}" type="pres">
      <dgm:prSet presAssocID="{66ADBD1A-473E-4013-B340-5DED8DA2B856}" presName="ThreeConn_2-3" presStyleLbl="fgAccFollowNode1" presStyleIdx="1" presStyleCnt="2">
        <dgm:presLayoutVars>
          <dgm:bulletEnabled val="1"/>
        </dgm:presLayoutVars>
      </dgm:prSet>
      <dgm:spPr/>
      <dgm:t>
        <a:bodyPr/>
        <a:lstStyle/>
        <a:p>
          <a:endParaRPr kumimoji="1" lang="ja-JP" altLang="en-US"/>
        </a:p>
      </dgm:t>
    </dgm:pt>
    <dgm:pt modelId="{2C124F37-E0E1-4C92-BE49-00E9B661C1EB}" type="pres">
      <dgm:prSet presAssocID="{66ADBD1A-473E-4013-B340-5DED8DA2B856}" presName="ThreeNodes_1_text" presStyleLbl="node1" presStyleIdx="2" presStyleCnt="3">
        <dgm:presLayoutVars>
          <dgm:bulletEnabled val="1"/>
        </dgm:presLayoutVars>
      </dgm:prSet>
      <dgm:spPr/>
      <dgm:t>
        <a:bodyPr/>
        <a:lstStyle/>
        <a:p>
          <a:endParaRPr kumimoji="1" lang="ja-JP" altLang="en-US"/>
        </a:p>
      </dgm:t>
    </dgm:pt>
    <dgm:pt modelId="{3572BA5B-C30E-4A09-B9DF-FD296735ED36}" type="pres">
      <dgm:prSet presAssocID="{66ADBD1A-473E-4013-B340-5DED8DA2B856}" presName="ThreeNodes_2_text" presStyleLbl="node1" presStyleIdx="2" presStyleCnt="3">
        <dgm:presLayoutVars>
          <dgm:bulletEnabled val="1"/>
        </dgm:presLayoutVars>
      </dgm:prSet>
      <dgm:spPr/>
      <dgm:t>
        <a:bodyPr/>
        <a:lstStyle/>
        <a:p>
          <a:endParaRPr kumimoji="1" lang="ja-JP" altLang="en-US"/>
        </a:p>
      </dgm:t>
    </dgm:pt>
    <dgm:pt modelId="{A6CD2F74-CC34-48ED-B0B8-71E6E04C0EBB}" type="pres">
      <dgm:prSet presAssocID="{66ADBD1A-473E-4013-B340-5DED8DA2B856}" presName="ThreeNodes_3_text" presStyleLbl="node1" presStyleIdx="2" presStyleCnt="3">
        <dgm:presLayoutVars>
          <dgm:bulletEnabled val="1"/>
        </dgm:presLayoutVars>
      </dgm:prSet>
      <dgm:spPr/>
      <dgm:t>
        <a:bodyPr/>
        <a:lstStyle/>
        <a:p>
          <a:endParaRPr kumimoji="1" lang="ja-JP" altLang="en-US"/>
        </a:p>
      </dgm:t>
    </dgm:pt>
  </dgm:ptLst>
  <dgm:cxnLst>
    <dgm:cxn modelId="{9B1452FC-4701-4E38-A53E-21633171C918}" type="presOf" srcId="{4521DC0D-C870-4327-947B-4BE4976A00C6}" destId="{7F9028AA-4940-42AF-B90E-5540D39FEC24}" srcOrd="0" destOrd="0" presId="urn:microsoft.com/office/officeart/2005/8/layout/vProcess5"/>
    <dgm:cxn modelId="{52362B90-BC62-4FB5-9665-5F0048F0746D}" srcId="{66ADBD1A-473E-4013-B340-5DED8DA2B856}" destId="{7659B9FB-7F74-4E4E-AFF4-D4E2E529134A}" srcOrd="2" destOrd="0" parTransId="{A02407DD-B40C-47DE-85FD-CEC02A6FD0B5}" sibTransId="{5587B823-79A3-4742-B437-557603B9C586}"/>
    <dgm:cxn modelId="{C3CCF5FD-D253-4F24-B765-6787B8031F7B}" type="presOf" srcId="{A707ECDD-1A95-41EC-84EA-DD0C62EC4085}" destId="{3572BA5B-C30E-4A09-B9DF-FD296735ED36}" srcOrd="1" destOrd="0" presId="urn:microsoft.com/office/officeart/2005/8/layout/vProcess5"/>
    <dgm:cxn modelId="{9420B7E3-66D5-4BD8-94D0-90F5CDD5C319}" type="presOf" srcId="{7659B9FB-7F74-4E4E-AFF4-D4E2E529134A}" destId="{A80ACEA6-AD65-4341-888A-C494B7C026A2}" srcOrd="0" destOrd="0" presId="urn:microsoft.com/office/officeart/2005/8/layout/vProcess5"/>
    <dgm:cxn modelId="{D756A3A9-1EE7-4A23-BE10-2560E1524D93}" type="presOf" srcId="{66ADBD1A-473E-4013-B340-5DED8DA2B856}" destId="{0D99C692-224C-4E4A-AC87-432870647B2E}" srcOrd="0" destOrd="0" presId="urn:microsoft.com/office/officeart/2005/8/layout/vProcess5"/>
    <dgm:cxn modelId="{8BD00DC2-0574-4E15-9148-F1D8722E7252}" type="presOf" srcId="{6E981567-5953-4011-A9AE-1831AC515092}" destId="{BE1B8E73-FEF0-40AF-8B2F-E9FAFE407475}" srcOrd="0" destOrd="0" presId="urn:microsoft.com/office/officeart/2005/8/layout/vProcess5"/>
    <dgm:cxn modelId="{36DF541F-7622-41E2-AC6D-5FC76BB6B658}" srcId="{66ADBD1A-473E-4013-B340-5DED8DA2B856}" destId="{A707ECDD-1A95-41EC-84EA-DD0C62EC4085}" srcOrd="1" destOrd="0" parTransId="{0F212D98-76DE-4286-B9AB-384705F5A167}" sibTransId="{6E981567-5953-4011-A9AE-1831AC515092}"/>
    <dgm:cxn modelId="{B5FA77EB-6141-4A57-83B9-38FDD5492E30}" srcId="{66ADBD1A-473E-4013-B340-5DED8DA2B856}" destId="{4521DC0D-C870-4327-947B-4BE4976A00C6}" srcOrd="0" destOrd="0" parTransId="{E1FA763C-6BDF-42D7-AFD9-34EB5EB6915D}" sibTransId="{D1CCAD74-A3F4-4A5F-8CEB-876E9F820220}"/>
    <dgm:cxn modelId="{F5B24959-7BDC-4027-A845-E5EDD5368637}" type="presOf" srcId="{D1CCAD74-A3F4-4A5F-8CEB-876E9F820220}" destId="{A8581422-9155-498D-B825-A41F0FB32454}" srcOrd="0" destOrd="0" presId="urn:microsoft.com/office/officeart/2005/8/layout/vProcess5"/>
    <dgm:cxn modelId="{A37F4410-7A13-4D68-9526-FE5FAA46D869}" type="presOf" srcId="{4521DC0D-C870-4327-947B-4BE4976A00C6}" destId="{2C124F37-E0E1-4C92-BE49-00E9B661C1EB}" srcOrd="1" destOrd="0" presId="urn:microsoft.com/office/officeart/2005/8/layout/vProcess5"/>
    <dgm:cxn modelId="{F25D5912-9A17-430E-A91A-C5096C0D11F2}" type="presOf" srcId="{A707ECDD-1A95-41EC-84EA-DD0C62EC4085}" destId="{9DE228C6-7EA0-4274-823C-86B075999B64}" srcOrd="0" destOrd="0" presId="urn:microsoft.com/office/officeart/2005/8/layout/vProcess5"/>
    <dgm:cxn modelId="{B90E870D-16E1-49CD-8D70-D4AF339792B1}" type="presOf" srcId="{7659B9FB-7F74-4E4E-AFF4-D4E2E529134A}" destId="{A6CD2F74-CC34-48ED-B0B8-71E6E04C0EBB}" srcOrd="1" destOrd="0" presId="urn:microsoft.com/office/officeart/2005/8/layout/vProcess5"/>
    <dgm:cxn modelId="{3249E59A-1936-423B-870F-C559FA51B6B1}" type="presParOf" srcId="{0D99C692-224C-4E4A-AC87-432870647B2E}" destId="{579F5883-D071-47AB-B485-BBFB532F51D3}" srcOrd="0" destOrd="0" presId="urn:microsoft.com/office/officeart/2005/8/layout/vProcess5"/>
    <dgm:cxn modelId="{7BC18204-F9CB-4DA2-A45E-25DC528490FD}" type="presParOf" srcId="{0D99C692-224C-4E4A-AC87-432870647B2E}" destId="{7F9028AA-4940-42AF-B90E-5540D39FEC24}" srcOrd="1" destOrd="0" presId="urn:microsoft.com/office/officeart/2005/8/layout/vProcess5"/>
    <dgm:cxn modelId="{DC9635DC-07DF-44C8-AC8F-2E534ED8AF53}" type="presParOf" srcId="{0D99C692-224C-4E4A-AC87-432870647B2E}" destId="{9DE228C6-7EA0-4274-823C-86B075999B64}" srcOrd="2" destOrd="0" presId="urn:microsoft.com/office/officeart/2005/8/layout/vProcess5"/>
    <dgm:cxn modelId="{1B89D9B1-FECE-49C2-9F88-1C21E1B68592}" type="presParOf" srcId="{0D99C692-224C-4E4A-AC87-432870647B2E}" destId="{A80ACEA6-AD65-4341-888A-C494B7C026A2}" srcOrd="3" destOrd="0" presId="urn:microsoft.com/office/officeart/2005/8/layout/vProcess5"/>
    <dgm:cxn modelId="{0A4112EE-3A89-473C-A590-BAD3289A72EB}" type="presParOf" srcId="{0D99C692-224C-4E4A-AC87-432870647B2E}" destId="{A8581422-9155-498D-B825-A41F0FB32454}" srcOrd="4" destOrd="0" presId="urn:microsoft.com/office/officeart/2005/8/layout/vProcess5"/>
    <dgm:cxn modelId="{5E142900-0436-46B1-A77F-1DF0282C0EF6}" type="presParOf" srcId="{0D99C692-224C-4E4A-AC87-432870647B2E}" destId="{BE1B8E73-FEF0-40AF-8B2F-E9FAFE407475}" srcOrd="5" destOrd="0" presId="urn:microsoft.com/office/officeart/2005/8/layout/vProcess5"/>
    <dgm:cxn modelId="{31B8CB5B-6117-40C5-8EA8-FDB2780CEA79}" type="presParOf" srcId="{0D99C692-224C-4E4A-AC87-432870647B2E}" destId="{2C124F37-E0E1-4C92-BE49-00E9B661C1EB}" srcOrd="6" destOrd="0" presId="urn:microsoft.com/office/officeart/2005/8/layout/vProcess5"/>
    <dgm:cxn modelId="{3E5A9C15-E207-4385-AC8F-DE5452E8D26E}" type="presParOf" srcId="{0D99C692-224C-4E4A-AC87-432870647B2E}" destId="{3572BA5B-C30E-4A09-B9DF-FD296735ED36}" srcOrd="7" destOrd="0" presId="urn:microsoft.com/office/officeart/2005/8/layout/vProcess5"/>
    <dgm:cxn modelId="{F8824F3F-F6F3-42DB-A6A1-BC389CA74BEE}" type="presParOf" srcId="{0D99C692-224C-4E4A-AC87-432870647B2E}" destId="{A6CD2F74-CC34-48ED-B0B8-71E6E04C0EB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2CFA2-54EF-4C8F-AD64-17F92805DB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51DDFA8-A211-4CE1-9493-750999531F84}">
      <dgm:prSet phldrT="[テキスト]"/>
      <dgm:spPr/>
      <dgm:t>
        <a:bodyPr/>
        <a:lstStyle/>
        <a:p>
          <a:r>
            <a:rPr kumimoji="1" lang="ja-JP" altLang="en-US" dirty="0" smtClean="0">
              <a:latin typeface="+mj-ea"/>
              <a:ea typeface="+mj-ea"/>
            </a:rPr>
            <a:t>仙台市ホームページ　「くらしの安全・安心」</a:t>
          </a:r>
          <a:endParaRPr kumimoji="1" lang="ja-JP" altLang="en-US" dirty="0">
            <a:latin typeface="+mj-ea"/>
            <a:ea typeface="+mj-ea"/>
          </a:endParaRPr>
        </a:p>
      </dgm:t>
    </dgm:pt>
    <dgm:pt modelId="{CB2078B1-84DB-4F66-A59A-10E1AC6812DB}" type="parTrans" cxnId="{5BA5F684-B87D-4716-9F14-54C482B75935}">
      <dgm:prSet/>
      <dgm:spPr/>
      <dgm:t>
        <a:bodyPr/>
        <a:lstStyle/>
        <a:p>
          <a:endParaRPr kumimoji="1" lang="ja-JP" altLang="en-US"/>
        </a:p>
      </dgm:t>
    </dgm:pt>
    <dgm:pt modelId="{16C674D9-900B-4407-9733-0B3FF9E194ED}" type="sibTrans" cxnId="{5BA5F684-B87D-4716-9F14-54C482B75935}">
      <dgm:prSet/>
      <dgm:spPr/>
      <dgm:t>
        <a:bodyPr/>
        <a:lstStyle/>
        <a:p>
          <a:endParaRPr kumimoji="1" lang="ja-JP" altLang="en-US"/>
        </a:p>
      </dgm:t>
    </dgm:pt>
    <dgm:pt modelId="{FFE53519-2FEC-42A7-B48A-AD94F31F0440}">
      <dgm:prSet phldrT="[テキスト]" custT="1"/>
      <dgm:spPr/>
      <dgm:t>
        <a:bodyPr/>
        <a:lstStyle/>
        <a:p>
          <a:r>
            <a:rPr kumimoji="1" lang="en-US" altLang="ja-JP" sz="2400" dirty="0" smtClean="0"/>
            <a:t>https://www.city.sendai.jp/</a:t>
          </a:r>
          <a:endParaRPr kumimoji="1" lang="ja-JP" altLang="en-US" sz="2400" dirty="0"/>
        </a:p>
      </dgm:t>
    </dgm:pt>
    <dgm:pt modelId="{427EDD5B-0A24-4CC0-A7EF-81BD0CC4BDFC}" type="parTrans" cxnId="{42C66D62-6E52-45E3-9F76-6CD97AED15BD}">
      <dgm:prSet/>
      <dgm:spPr/>
      <dgm:t>
        <a:bodyPr/>
        <a:lstStyle/>
        <a:p>
          <a:endParaRPr kumimoji="1" lang="ja-JP" altLang="en-US"/>
        </a:p>
      </dgm:t>
    </dgm:pt>
    <dgm:pt modelId="{70DCF941-38DE-416E-944F-142D2DC51E86}" type="sibTrans" cxnId="{42C66D62-6E52-45E3-9F76-6CD97AED15BD}">
      <dgm:prSet/>
      <dgm:spPr/>
      <dgm:t>
        <a:bodyPr/>
        <a:lstStyle/>
        <a:p>
          <a:endParaRPr kumimoji="1" lang="ja-JP" altLang="en-US"/>
        </a:p>
      </dgm:t>
    </dgm:pt>
    <dgm:pt modelId="{F865BA80-8544-4E0F-BB1B-9FC341F76574}">
      <dgm:prSet phldrT="[テキスト]"/>
      <dgm:spPr/>
      <dgm:t>
        <a:bodyPr/>
        <a:lstStyle/>
        <a:p>
          <a:r>
            <a:rPr kumimoji="1" lang="ja-JP" altLang="en-US" dirty="0" smtClean="0">
              <a:latin typeface="+mj-ea"/>
              <a:ea typeface="+mj-ea"/>
            </a:rPr>
            <a:t>宮城県ホームページ　「防災・安全」「震災・復興」</a:t>
          </a:r>
          <a:endParaRPr kumimoji="1" lang="ja-JP" altLang="en-US" dirty="0">
            <a:latin typeface="+mj-ea"/>
            <a:ea typeface="+mj-ea"/>
          </a:endParaRPr>
        </a:p>
      </dgm:t>
    </dgm:pt>
    <dgm:pt modelId="{5771BCFD-01C0-4D11-8498-C0DAD5844D73}" type="parTrans" cxnId="{353C7494-F198-4AE5-8BAD-F8DDC3AF9434}">
      <dgm:prSet/>
      <dgm:spPr/>
      <dgm:t>
        <a:bodyPr/>
        <a:lstStyle/>
        <a:p>
          <a:endParaRPr kumimoji="1" lang="ja-JP" altLang="en-US"/>
        </a:p>
      </dgm:t>
    </dgm:pt>
    <dgm:pt modelId="{6F37842A-F6EE-4857-BE56-4DA6F0918FD4}" type="sibTrans" cxnId="{353C7494-F198-4AE5-8BAD-F8DDC3AF9434}">
      <dgm:prSet/>
      <dgm:spPr/>
      <dgm:t>
        <a:bodyPr/>
        <a:lstStyle/>
        <a:p>
          <a:endParaRPr kumimoji="1" lang="ja-JP" altLang="en-US"/>
        </a:p>
      </dgm:t>
    </dgm:pt>
    <dgm:pt modelId="{915F5E05-1AAA-4192-B93D-EBB2C3929D3B}">
      <dgm:prSet phldrT="[テキスト]" custT="1"/>
      <dgm:spPr/>
      <dgm:t>
        <a:bodyPr/>
        <a:lstStyle/>
        <a:p>
          <a:r>
            <a:rPr kumimoji="1" lang="en-US" altLang="ja-JP" sz="2400" dirty="0" smtClean="0"/>
            <a:t>http://www.pref.miyagi.jp/</a:t>
          </a:r>
          <a:endParaRPr kumimoji="1" lang="ja-JP" altLang="en-US" sz="2400" dirty="0"/>
        </a:p>
      </dgm:t>
    </dgm:pt>
    <dgm:pt modelId="{5AB7F0C1-2503-40A6-89C2-CCC3A4692169}" type="parTrans" cxnId="{236A9037-722F-4065-B120-4DE76A9F6B80}">
      <dgm:prSet/>
      <dgm:spPr/>
      <dgm:t>
        <a:bodyPr/>
        <a:lstStyle/>
        <a:p>
          <a:endParaRPr kumimoji="1" lang="ja-JP" altLang="en-US"/>
        </a:p>
      </dgm:t>
    </dgm:pt>
    <dgm:pt modelId="{4EBAB2CB-15DD-4EE8-981F-7F73084C20AD}" type="sibTrans" cxnId="{236A9037-722F-4065-B120-4DE76A9F6B80}">
      <dgm:prSet/>
      <dgm:spPr/>
      <dgm:t>
        <a:bodyPr/>
        <a:lstStyle/>
        <a:p>
          <a:endParaRPr kumimoji="1" lang="ja-JP" altLang="en-US"/>
        </a:p>
      </dgm:t>
    </dgm:pt>
    <dgm:pt modelId="{45F020C7-5E05-4196-B703-24A8F4EAC552}">
      <dgm:prSet phldrT="[テキスト]"/>
      <dgm:spPr/>
      <dgm:t>
        <a:bodyPr/>
        <a:lstStyle/>
        <a:p>
          <a:r>
            <a:rPr kumimoji="1" lang="ja-JP" altLang="en-US" dirty="0" smtClean="0">
              <a:latin typeface="+mj-ea"/>
              <a:ea typeface="+mj-ea"/>
            </a:rPr>
            <a:t>国立国会図書館東日本大震災アーカイブ（ひなぎく）</a:t>
          </a:r>
          <a:endParaRPr kumimoji="1" lang="ja-JP" altLang="en-US" dirty="0">
            <a:latin typeface="+mj-ea"/>
            <a:ea typeface="+mj-ea"/>
          </a:endParaRPr>
        </a:p>
      </dgm:t>
    </dgm:pt>
    <dgm:pt modelId="{B9237B58-5FB2-403C-A07E-C3110D531217}" type="parTrans" cxnId="{76A6719F-DEB6-413F-BBFB-BD15F867F66F}">
      <dgm:prSet/>
      <dgm:spPr/>
      <dgm:t>
        <a:bodyPr/>
        <a:lstStyle/>
        <a:p>
          <a:endParaRPr kumimoji="1" lang="ja-JP" altLang="en-US"/>
        </a:p>
      </dgm:t>
    </dgm:pt>
    <dgm:pt modelId="{57ABDB49-4C66-41D6-A8F6-F61F416F3B4A}" type="sibTrans" cxnId="{76A6719F-DEB6-413F-BBFB-BD15F867F66F}">
      <dgm:prSet/>
      <dgm:spPr/>
      <dgm:t>
        <a:bodyPr/>
        <a:lstStyle/>
        <a:p>
          <a:endParaRPr kumimoji="1" lang="ja-JP" altLang="en-US"/>
        </a:p>
      </dgm:t>
    </dgm:pt>
    <dgm:pt modelId="{553FB9B0-CE88-49F3-A889-86C1CE3A5410}">
      <dgm:prSet phldrT="[テキスト]"/>
      <dgm:spPr/>
      <dgm:t>
        <a:bodyPr/>
        <a:lstStyle/>
        <a:p>
          <a:r>
            <a:rPr kumimoji="1" lang="ja-JP" altLang="en-US" dirty="0" smtClean="0">
              <a:latin typeface="+mj-ea"/>
              <a:ea typeface="+mj-ea"/>
            </a:rPr>
            <a:t>内閣府「防災情報のページ」　</a:t>
          </a:r>
          <a:r>
            <a:rPr kumimoji="1" lang="ja-JP" altLang="en-US" dirty="0" smtClean="0"/>
            <a:t>　　　</a:t>
          </a:r>
          <a:endParaRPr kumimoji="1" lang="ja-JP" altLang="en-US" dirty="0"/>
        </a:p>
      </dgm:t>
    </dgm:pt>
    <dgm:pt modelId="{21720B56-0AE7-40A9-9DCA-31D1FDEB6014}" type="parTrans" cxnId="{97112DB4-7251-4E8E-9598-304EA23D5C80}">
      <dgm:prSet/>
      <dgm:spPr/>
      <dgm:t>
        <a:bodyPr/>
        <a:lstStyle/>
        <a:p>
          <a:endParaRPr kumimoji="1" lang="ja-JP" altLang="en-US"/>
        </a:p>
      </dgm:t>
    </dgm:pt>
    <dgm:pt modelId="{319E69FB-AED2-4C69-B439-DD3C14C70B2B}" type="sibTrans" cxnId="{97112DB4-7251-4E8E-9598-304EA23D5C80}">
      <dgm:prSet/>
      <dgm:spPr/>
      <dgm:t>
        <a:bodyPr/>
        <a:lstStyle/>
        <a:p>
          <a:endParaRPr kumimoji="1" lang="ja-JP" altLang="en-US"/>
        </a:p>
      </dgm:t>
    </dgm:pt>
    <dgm:pt modelId="{2F7528AE-B6F1-4646-B51B-5AC0A90EF323}" type="pres">
      <dgm:prSet presAssocID="{B682CFA2-54EF-4C8F-AD64-17F92805DBEB}" presName="linear" presStyleCnt="0">
        <dgm:presLayoutVars>
          <dgm:animLvl val="lvl"/>
          <dgm:resizeHandles val="exact"/>
        </dgm:presLayoutVars>
      </dgm:prSet>
      <dgm:spPr/>
      <dgm:t>
        <a:bodyPr/>
        <a:lstStyle/>
        <a:p>
          <a:endParaRPr kumimoji="1" lang="ja-JP" altLang="en-US"/>
        </a:p>
      </dgm:t>
    </dgm:pt>
    <dgm:pt modelId="{CE92F8D8-5297-4CFD-A6F0-CECE7A4D5CE1}" type="pres">
      <dgm:prSet presAssocID="{251DDFA8-A211-4CE1-9493-750999531F84}" presName="parentText" presStyleLbl="node1" presStyleIdx="0" presStyleCnt="4">
        <dgm:presLayoutVars>
          <dgm:chMax val="0"/>
          <dgm:bulletEnabled val="1"/>
        </dgm:presLayoutVars>
      </dgm:prSet>
      <dgm:spPr/>
      <dgm:t>
        <a:bodyPr/>
        <a:lstStyle/>
        <a:p>
          <a:endParaRPr kumimoji="1" lang="ja-JP" altLang="en-US"/>
        </a:p>
      </dgm:t>
    </dgm:pt>
    <dgm:pt modelId="{2E776AEB-CF6C-415D-97E5-1615D61DE058}" type="pres">
      <dgm:prSet presAssocID="{251DDFA8-A211-4CE1-9493-750999531F84}" presName="childText" presStyleLbl="revTx" presStyleIdx="0" presStyleCnt="2">
        <dgm:presLayoutVars>
          <dgm:bulletEnabled val="1"/>
        </dgm:presLayoutVars>
      </dgm:prSet>
      <dgm:spPr/>
      <dgm:t>
        <a:bodyPr/>
        <a:lstStyle/>
        <a:p>
          <a:endParaRPr kumimoji="1" lang="ja-JP" altLang="en-US"/>
        </a:p>
      </dgm:t>
    </dgm:pt>
    <dgm:pt modelId="{FE72DAD1-B14C-4E3A-B674-FEB07AB4C671}" type="pres">
      <dgm:prSet presAssocID="{F865BA80-8544-4E0F-BB1B-9FC341F76574}" presName="parentText" presStyleLbl="node1" presStyleIdx="1" presStyleCnt="4">
        <dgm:presLayoutVars>
          <dgm:chMax val="0"/>
          <dgm:bulletEnabled val="1"/>
        </dgm:presLayoutVars>
      </dgm:prSet>
      <dgm:spPr/>
      <dgm:t>
        <a:bodyPr/>
        <a:lstStyle/>
        <a:p>
          <a:endParaRPr kumimoji="1" lang="ja-JP" altLang="en-US"/>
        </a:p>
      </dgm:t>
    </dgm:pt>
    <dgm:pt modelId="{08EA6BF5-A3B6-4686-A660-D4B13B15114A}" type="pres">
      <dgm:prSet presAssocID="{F865BA80-8544-4E0F-BB1B-9FC341F76574}" presName="childText" presStyleLbl="revTx" presStyleIdx="1" presStyleCnt="2">
        <dgm:presLayoutVars>
          <dgm:bulletEnabled val="1"/>
        </dgm:presLayoutVars>
      </dgm:prSet>
      <dgm:spPr/>
      <dgm:t>
        <a:bodyPr/>
        <a:lstStyle/>
        <a:p>
          <a:endParaRPr kumimoji="1" lang="ja-JP" altLang="en-US"/>
        </a:p>
      </dgm:t>
    </dgm:pt>
    <dgm:pt modelId="{428C40C1-6036-438C-AF0C-9BF3B22A00D9}" type="pres">
      <dgm:prSet presAssocID="{45F020C7-5E05-4196-B703-24A8F4EAC552}" presName="parentText" presStyleLbl="node1" presStyleIdx="2" presStyleCnt="4">
        <dgm:presLayoutVars>
          <dgm:chMax val="0"/>
          <dgm:bulletEnabled val="1"/>
        </dgm:presLayoutVars>
      </dgm:prSet>
      <dgm:spPr/>
      <dgm:t>
        <a:bodyPr/>
        <a:lstStyle/>
        <a:p>
          <a:endParaRPr kumimoji="1" lang="ja-JP" altLang="en-US"/>
        </a:p>
      </dgm:t>
    </dgm:pt>
    <dgm:pt modelId="{53780F09-6933-4438-B643-E23F320B5CC1}" type="pres">
      <dgm:prSet presAssocID="{57ABDB49-4C66-41D6-A8F6-F61F416F3B4A}" presName="spacer" presStyleCnt="0"/>
      <dgm:spPr/>
    </dgm:pt>
    <dgm:pt modelId="{A6909049-1268-4FD4-AA82-F5A268EA7133}" type="pres">
      <dgm:prSet presAssocID="{553FB9B0-CE88-49F3-A889-86C1CE3A5410}" presName="parentText" presStyleLbl="node1" presStyleIdx="3" presStyleCnt="4" custLinFactY="40032" custLinFactNeighborY="100000">
        <dgm:presLayoutVars>
          <dgm:chMax val="0"/>
          <dgm:bulletEnabled val="1"/>
        </dgm:presLayoutVars>
      </dgm:prSet>
      <dgm:spPr/>
      <dgm:t>
        <a:bodyPr/>
        <a:lstStyle/>
        <a:p>
          <a:endParaRPr kumimoji="1" lang="ja-JP" altLang="en-US"/>
        </a:p>
      </dgm:t>
    </dgm:pt>
  </dgm:ptLst>
  <dgm:cxnLst>
    <dgm:cxn modelId="{5BA5F684-B87D-4716-9F14-54C482B75935}" srcId="{B682CFA2-54EF-4C8F-AD64-17F92805DBEB}" destId="{251DDFA8-A211-4CE1-9493-750999531F84}" srcOrd="0" destOrd="0" parTransId="{CB2078B1-84DB-4F66-A59A-10E1AC6812DB}" sibTransId="{16C674D9-900B-4407-9733-0B3FF9E194ED}"/>
    <dgm:cxn modelId="{67509427-DE80-4006-943D-9252138BF5AA}" type="presOf" srcId="{FFE53519-2FEC-42A7-B48A-AD94F31F0440}" destId="{2E776AEB-CF6C-415D-97E5-1615D61DE058}" srcOrd="0" destOrd="0" presId="urn:microsoft.com/office/officeart/2005/8/layout/vList2"/>
    <dgm:cxn modelId="{42C66D62-6E52-45E3-9F76-6CD97AED15BD}" srcId="{251DDFA8-A211-4CE1-9493-750999531F84}" destId="{FFE53519-2FEC-42A7-B48A-AD94F31F0440}" srcOrd="0" destOrd="0" parTransId="{427EDD5B-0A24-4CC0-A7EF-81BD0CC4BDFC}" sibTransId="{70DCF941-38DE-416E-944F-142D2DC51E86}"/>
    <dgm:cxn modelId="{46FC40AD-59A7-4E17-B51B-2FEDE272B158}" type="presOf" srcId="{B682CFA2-54EF-4C8F-AD64-17F92805DBEB}" destId="{2F7528AE-B6F1-4646-B51B-5AC0A90EF323}" srcOrd="0" destOrd="0" presId="urn:microsoft.com/office/officeart/2005/8/layout/vList2"/>
    <dgm:cxn modelId="{F8A30AA8-5157-4277-BE4C-97DBEDF45EDD}" type="presOf" srcId="{251DDFA8-A211-4CE1-9493-750999531F84}" destId="{CE92F8D8-5297-4CFD-A6F0-CECE7A4D5CE1}" srcOrd="0" destOrd="0" presId="urn:microsoft.com/office/officeart/2005/8/layout/vList2"/>
    <dgm:cxn modelId="{674B434D-5574-44FB-B887-9E8063BB1637}" type="presOf" srcId="{45F020C7-5E05-4196-B703-24A8F4EAC552}" destId="{428C40C1-6036-438C-AF0C-9BF3B22A00D9}" srcOrd="0" destOrd="0" presId="urn:microsoft.com/office/officeart/2005/8/layout/vList2"/>
    <dgm:cxn modelId="{083B5A1F-2037-4B70-8D8E-67C7DF0A320E}" type="presOf" srcId="{F865BA80-8544-4E0F-BB1B-9FC341F76574}" destId="{FE72DAD1-B14C-4E3A-B674-FEB07AB4C671}" srcOrd="0" destOrd="0" presId="urn:microsoft.com/office/officeart/2005/8/layout/vList2"/>
    <dgm:cxn modelId="{97112DB4-7251-4E8E-9598-304EA23D5C80}" srcId="{B682CFA2-54EF-4C8F-AD64-17F92805DBEB}" destId="{553FB9B0-CE88-49F3-A889-86C1CE3A5410}" srcOrd="3" destOrd="0" parTransId="{21720B56-0AE7-40A9-9DCA-31D1FDEB6014}" sibTransId="{319E69FB-AED2-4C69-B439-DD3C14C70B2B}"/>
    <dgm:cxn modelId="{353C7494-F198-4AE5-8BAD-F8DDC3AF9434}" srcId="{B682CFA2-54EF-4C8F-AD64-17F92805DBEB}" destId="{F865BA80-8544-4E0F-BB1B-9FC341F76574}" srcOrd="1" destOrd="0" parTransId="{5771BCFD-01C0-4D11-8498-C0DAD5844D73}" sibTransId="{6F37842A-F6EE-4857-BE56-4DA6F0918FD4}"/>
    <dgm:cxn modelId="{322C7A48-4D8A-4E36-8587-5D8FEB6D9CD2}" type="presOf" srcId="{553FB9B0-CE88-49F3-A889-86C1CE3A5410}" destId="{A6909049-1268-4FD4-AA82-F5A268EA7133}" srcOrd="0" destOrd="0" presId="urn:microsoft.com/office/officeart/2005/8/layout/vList2"/>
    <dgm:cxn modelId="{76A6719F-DEB6-413F-BBFB-BD15F867F66F}" srcId="{B682CFA2-54EF-4C8F-AD64-17F92805DBEB}" destId="{45F020C7-5E05-4196-B703-24A8F4EAC552}" srcOrd="2" destOrd="0" parTransId="{B9237B58-5FB2-403C-A07E-C3110D531217}" sibTransId="{57ABDB49-4C66-41D6-A8F6-F61F416F3B4A}"/>
    <dgm:cxn modelId="{236A9037-722F-4065-B120-4DE76A9F6B80}" srcId="{F865BA80-8544-4E0F-BB1B-9FC341F76574}" destId="{915F5E05-1AAA-4192-B93D-EBB2C3929D3B}" srcOrd="0" destOrd="0" parTransId="{5AB7F0C1-2503-40A6-89C2-CCC3A4692169}" sibTransId="{4EBAB2CB-15DD-4EE8-981F-7F73084C20AD}"/>
    <dgm:cxn modelId="{4D1F9D9F-49A9-4866-85D8-362DAC000C55}" type="presOf" srcId="{915F5E05-1AAA-4192-B93D-EBB2C3929D3B}" destId="{08EA6BF5-A3B6-4686-A660-D4B13B15114A}" srcOrd="0" destOrd="0" presId="urn:microsoft.com/office/officeart/2005/8/layout/vList2"/>
    <dgm:cxn modelId="{61E01977-F9E1-41EB-B7F8-44CF671ACF5F}" type="presParOf" srcId="{2F7528AE-B6F1-4646-B51B-5AC0A90EF323}" destId="{CE92F8D8-5297-4CFD-A6F0-CECE7A4D5CE1}" srcOrd="0" destOrd="0" presId="urn:microsoft.com/office/officeart/2005/8/layout/vList2"/>
    <dgm:cxn modelId="{09CA527D-C686-4755-A21A-2E7144804BBC}" type="presParOf" srcId="{2F7528AE-B6F1-4646-B51B-5AC0A90EF323}" destId="{2E776AEB-CF6C-415D-97E5-1615D61DE058}" srcOrd="1" destOrd="0" presId="urn:microsoft.com/office/officeart/2005/8/layout/vList2"/>
    <dgm:cxn modelId="{C56E1864-79B6-4B44-9E58-32D43108C43F}" type="presParOf" srcId="{2F7528AE-B6F1-4646-B51B-5AC0A90EF323}" destId="{FE72DAD1-B14C-4E3A-B674-FEB07AB4C671}" srcOrd="2" destOrd="0" presId="urn:microsoft.com/office/officeart/2005/8/layout/vList2"/>
    <dgm:cxn modelId="{A501F42C-2B0F-4BDE-B90E-5DE38427207F}" type="presParOf" srcId="{2F7528AE-B6F1-4646-B51B-5AC0A90EF323}" destId="{08EA6BF5-A3B6-4686-A660-D4B13B15114A}" srcOrd="3" destOrd="0" presId="urn:microsoft.com/office/officeart/2005/8/layout/vList2"/>
    <dgm:cxn modelId="{CF68E0FC-517E-4021-AB92-7251651BEBCD}" type="presParOf" srcId="{2F7528AE-B6F1-4646-B51B-5AC0A90EF323}" destId="{428C40C1-6036-438C-AF0C-9BF3B22A00D9}" srcOrd="4" destOrd="0" presId="urn:microsoft.com/office/officeart/2005/8/layout/vList2"/>
    <dgm:cxn modelId="{A15D77CC-7F32-4DFD-84A7-B1E5213F0F08}" type="presParOf" srcId="{2F7528AE-B6F1-4646-B51B-5AC0A90EF323}" destId="{53780F09-6933-4438-B643-E23F320B5CC1}" srcOrd="5" destOrd="0" presId="urn:microsoft.com/office/officeart/2005/8/layout/vList2"/>
    <dgm:cxn modelId="{0382E134-229E-421F-ADCA-F385808A847A}" type="presParOf" srcId="{2F7528AE-B6F1-4646-B51B-5AC0A90EF323}" destId="{A6909049-1268-4FD4-AA82-F5A268EA71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2CFA2-54EF-4C8F-AD64-17F92805DB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51DDFA8-A211-4CE1-9493-750999531F84}">
      <dgm:prSet phldrT="[テキスト]"/>
      <dgm:spPr/>
      <dgm:t>
        <a:bodyPr/>
        <a:lstStyle/>
        <a:p>
          <a:r>
            <a:rPr kumimoji="1" lang="ja-JP" altLang="en-US" dirty="0" smtClean="0">
              <a:latin typeface="+mj-ea"/>
              <a:ea typeface="+mj-ea"/>
            </a:rPr>
            <a:t>公益社団法人　仙台市防災安全協会</a:t>
          </a:r>
          <a:endParaRPr kumimoji="1" lang="ja-JP" altLang="en-US" dirty="0">
            <a:latin typeface="+mj-ea"/>
            <a:ea typeface="+mj-ea"/>
          </a:endParaRPr>
        </a:p>
      </dgm:t>
    </dgm:pt>
    <dgm:pt modelId="{CB2078B1-84DB-4F66-A59A-10E1AC6812DB}" type="parTrans" cxnId="{5BA5F684-B87D-4716-9F14-54C482B75935}">
      <dgm:prSet/>
      <dgm:spPr/>
      <dgm:t>
        <a:bodyPr/>
        <a:lstStyle/>
        <a:p>
          <a:endParaRPr kumimoji="1" lang="ja-JP" altLang="en-US"/>
        </a:p>
      </dgm:t>
    </dgm:pt>
    <dgm:pt modelId="{16C674D9-900B-4407-9733-0B3FF9E194ED}" type="sibTrans" cxnId="{5BA5F684-B87D-4716-9F14-54C482B75935}">
      <dgm:prSet/>
      <dgm:spPr/>
      <dgm:t>
        <a:bodyPr/>
        <a:lstStyle/>
        <a:p>
          <a:endParaRPr kumimoji="1" lang="ja-JP" altLang="en-US"/>
        </a:p>
      </dgm:t>
    </dgm:pt>
    <dgm:pt modelId="{FFE53519-2FEC-42A7-B48A-AD94F31F0440}">
      <dgm:prSet phldrT="[テキスト]" custT="1"/>
      <dgm:spPr/>
      <dgm:t>
        <a:bodyPr/>
        <a:lstStyle/>
        <a:p>
          <a:r>
            <a:rPr kumimoji="1" lang="en-US" altLang="ja-JP" sz="2400" dirty="0" smtClean="0"/>
            <a:t>http://www.bousai-sendai.or.jp/</a:t>
          </a:r>
          <a:endParaRPr kumimoji="1" lang="ja-JP" altLang="en-US" sz="2400" dirty="0"/>
        </a:p>
      </dgm:t>
    </dgm:pt>
    <dgm:pt modelId="{427EDD5B-0A24-4CC0-A7EF-81BD0CC4BDFC}" type="parTrans" cxnId="{42C66D62-6E52-45E3-9F76-6CD97AED15BD}">
      <dgm:prSet/>
      <dgm:spPr/>
      <dgm:t>
        <a:bodyPr/>
        <a:lstStyle/>
        <a:p>
          <a:endParaRPr kumimoji="1" lang="ja-JP" altLang="en-US"/>
        </a:p>
      </dgm:t>
    </dgm:pt>
    <dgm:pt modelId="{70DCF941-38DE-416E-944F-142D2DC51E86}" type="sibTrans" cxnId="{42C66D62-6E52-45E3-9F76-6CD97AED15BD}">
      <dgm:prSet/>
      <dgm:spPr/>
      <dgm:t>
        <a:bodyPr/>
        <a:lstStyle/>
        <a:p>
          <a:endParaRPr kumimoji="1" lang="ja-JP" altLang="en-US"/>
        </a:p>
      </dgm:t>
    </dgm:pt>
    <dgm:pt modelId="{F865BA80-8544-4E0F-BB1B-9FC341F76574}">
      <dgm:prSet phldrT="[テキスト]"/>
      <dgm:spPr/>
      <dgm:t>
        <a:bodyPr/>
        <a:lstStyle/>
        <a:p>
          <a:r>
            <a:rPr kumimoji="1" lang="ja-JP" altLang="en-US" dirty="0" smtClean="0">
              <a:latin typeface="+mj-ea"/>
              <a:ea typeface="+mj-ea"/>
            </a:rPr>
            <a:t>仙台管区気象台</a:t>
          </a:r>
          <a:endParaRPr kumimoji="1" lang="ja-JP" altLang="en-US" dirty="0">
            <a:latin typeface="+mj-ea"/>
            <a:ea typeface="+mj-ea"/>
          </a:endParaRPr>
        </a:p>
      </dgm:t>
    </dgm:pt>
    <dgm:pt modelId="{5771BCFD-01C0-4D11-8498-C0DAD5844D73}" type="parTrans" cxnId="{353C7494-F198-4AE5-8BAD-F8DDC3AF9434}">
      <dgm:prSet/>
      <dgm:spPr/>
      <dgm:t>
        <a:bodyPr/>
        <a:lstStyle/>
        <a:p>
          <a:endParaRPr kumimoji="1" lang="ja-JP" altLang="en-US"/>
        </a:p>
      </dgm:t>
    </dgm:pt>
    <dgm:pt modelId="{6F37842A-F6EE-4857-BE56-4DA6F0918FD4}" type="sibTrans" cxnId="{353C7494-F198-4AE5-8BAD-F8DDC3AF9434}">
      <dgm:prSet/>
      <dgm:spPr/>
      <dgm:t>
        <a:bodyPr/>
        <a:lstStyle/>
        <a:p>
          <a:endParaRPr kumimoji="1" lang="ja-JP" altLang="en-US"/>
        </a:p>
      </dgm:t>
    </dgm:pt>
    <dgm:pt modelId="{915F5E05-1AAA-4192-B93D-EBB2C3929D3B}">
      <dgm:prSet phldrT="[テキスト]" custT="1"/>
      <dgm:spPr/>
      <dgm:t>
        <a:bodyPr/>
        <a:lstStyle/>
        <a:p>
          <a:r>
            <a:rPr kumimoji="1" lang="en-US" altLang="ja-JP" sz="2400" dirty="0" smtClean="0"/>
            <a:t>http://www.jma-net.go.jp/sendai/</a:t>
          </a:r>
          <a:endParaRPr kumimoji="1" lang="ja-JP" altLang="en-US" sz="2400" dirty="0"/>
        </a:p>
      </dgm:t>
    </dgm:pt>
    <dgm:pt modelId="{5AB7F0C1-2503-40A6-89C2-CCC3A4692169}" type="parTrans" cxnId="{236A9037-722F-4065-B120-4DE76A9F6B80}">
      <dgm:prSet/>
      <dgm:spPr/>
      <dgm:t>
        <a:bodyPr/>
        <a:lstStyle/>
        <a:p>
          <a:endParaRPr kumimoji="1" lang="ja-JP" altLang="en-US"/>
        </a:p>
      </dgm:t>
    </dgm:pt>
    <dgm:pt modelId="{4EBAB2CB-15DD-4EE8-981F-7F73084C20AD}" type="sibTrans" cxnId="{236A9037-722F-4065-B120-4DE76A9F6B80}">
      <dgm:prSet/>
      <dgm:spPr/>
      <dgm:t>
        <a:bodyPr/>
        <a:lstStyle/>
        <a:p>
          <a:endParaRPr kumimoji="1" lang="ja-JP" altLang="en-US"/>
        </a:p>
      </dgm:t>
    </dgm:pt>
    <dgm:pt modelId="{2F7528AE-B6F1-4646-B51B-5AC0A90EF323}" type="pres">
      <dgm:prSet presAssocID="{B682CFA2-54EF-4C8F-AD64-17F92805DBEB}" presName="linear" presStyleCnt="0">
        <dgm:presLayoutVars>
          <dgm:animLvl val="lvl"/>
          <dgm:resizeHandles val="exact"/>
        </dgm:presLayoutVars>
      </dgm:prSet>
      <dgm:spPr/>
      <dgm:t>
        <a:bodyPr/>
        <a:lstStyle/>
        <a:p>
          <a:endParaRPr kumimoji="1" lang="ja-JP" altLang="en-US"/>
        </a:p>
      </dgm:t>
    </dgm:pt>
    <dgm:pt modelId="{CE92F8D8-5297-4CFD-A6F0-CECE7A4D5CE1}" type="pres">
      <dgm:prSet presAssocID="{251DDFA8-A211-4CE1-9493-750999531F84}" presName="parentText" presStyleLbl="node1" presStyleIdx="0" presStyleCnt="2">
        <dgm:presLayoutVars>
          <dgm:chMax val="0"/>
          <dgm:bulletEnabled val="1"/>
        </dgm:presLayoutVars>
      </dgm:prSet>
      <dgm:spPr/>
      <dgm:t>
        <a:bodyPr/>
        <a:lstStyle/>
        <a:p>
          <a:endParaRPr kumimoji="1" lang="ja-JP" altLang="en-US"/>
        </a:p>
      </dgm:t>
    </dgm:pt>
    <dgm:pt modelId="{2E776AEB-CF6C-415D-97E5-1615D61DE058}" type="pres">
      <dgm:prSet presAssocID="{251DDFA8-A211-4CE1-9493-750999531F84}" presName="childText" presStyleLbl="revTx" presStyleIdx="0" presStyleCnt="2">
        <dgm:presLayoutVars>
          <dgm:bulletEnabled val="1"/>
        </dgm:presLayoutVars>
      </dgm:prSet>
      <dgm:spPr/>
      <dgm:t>
        <a:bodyPr/>
        <a:lstStyle/>
        <a:p>
          <a:endParaRPr kumimoji="1" lang="ja-JP" altLang="en-US"/>
        </a:p>
      </dgm:t>
    </dgm:pt>
    <dgm:pt modelId="{FE72DAD1-B14C-4E3A-B674-FEB07AB4C671}" type="pres">
      <dgm:prSet presAssocID="{F865BA80-8544-4E0F-BB1B-9FC341F76574}" presName="parentText" presStyleLbl="node1" presStyleIdx="1" presStyleCnt="2">
        <dgm:presLayoutVars>
          <dgm:chMax val="0"/>
          <dgm:bulletEnabled val="1"/>
        </dgm:presLayoutVars>
      </dgm:prSet>
      <dgm:spPr/>
      <dgm:t>
        <a:bodyPr/>
        <a:lstStyle/>
        <a:p>
          <a:endParaRPr kumimoji="1" lang="ja-JP" altLang="en-US"/>
        </a:p>
      </dgm:t>
    </dgm:pt>
    <dgm:pt modelId="{08EA6BF5-A3B6-4686-A660-D4B13B15114A}" type="pres">
      <dgm:prSet presAssocID="{F865BA80-8544-4E0F-BB1B-9FC341F76574}" presName="childText" presStyleLbl="revTx" presStyleIdx="1" presStyleCnt="2">
        <dgm:presLayoutVars>
          <dgm:bulletEnabled val="1"/>
        </dgm:presLayoutVars>
      </dgm:prSet>
      <dgm:spPr/>
      <dgm:t>
        <a:bodyPr/>
        <a:lstStyle/>
        <a:p>
          <a:endParaRPr kumimoji="1" lang="ja-JP" altLang="en-US"/>
        </a:p>
      </dgm:t>
    </dgm:pt>
  </dgm:ptLst>
  <dgm:cxnLst>
    <dgm:cxn modelId="{5BA5F684-B87D-4716-9F14-54C482B75935}" srcId="{B682CFA2-54EF-4C8F-AD64-17F92805DBEB}" destId="{251DDFA8-A211-4CE1-9493-750999531F84}" srcOrd="0" destOrd="0" parTransId="{CB2078B1-84DB-4F66-A59A-10E1AC6812DB}" sibTransId="{16C674D9-900B-4407-9733-0B3FF9E194ED}"/>
    <dgm:cxn modelId="{353C7494-F198-4AE5-8BAD-F8DDC3AF9434}" srcId="{B682CFA2-54EF-4C8F-AD64-17F92805DBEB}" destId="{F865BA80-8544-4E0F-BB1B-9FC341F76574}" srcOrd="1" destOrd="0" parTransId="{5771BCFD-01C0-4D11-8498-C0DAD5844D73}" sibTransId="{6F37842A-F6EE-4857-BE56-4DA6F0918FD4}"/>
    <dgm:cxn modelId="{46FC40AD-59A7-4E17-B51B-2FEDE272B158}" type="presOf" srcId="{B682CFA2-54EF-4C8F-AD64-17F92805DBEB}" destId="{2F7528AE-B6F1-4646-B51B-5AC0A90EF323}" srcOrd="0" destOrd="0" presId="urn:microsoft.com/office/officeart/2005/8/layout/vList2"/>
    <dgm:cxn modelId="{47E4A49B-4410-4F6D-ABA4-47E7B0B4BA8B}" type="presOf" srcId="{915F5E05-1AAA-4192-B93D-EBB2C3929D3B}" destId="{08EA6BF5-A3B6-4686-A660-D4B13B15114A}" srcOrd="0" destOrd="0" presId="urn:microsoft.com/office/officeart/2005/8/layout/vList2"/>
    <dgm:cxn modelId="{236A9037-722F-4065-B120-4DE76A9F6B80}" srcId="{F865BA80-8544-4E0F-BB1B-9FC341F76574}" destId="{915F5E05-1AAA-4192-B93D-EBB2C3929D3B}" srcOrd="0" destOrd="0" parTransId="{5AB7F0C1-2503-40A6-89C2-CCC3A4692169}" sibTransId="{4EBAB2CB-15DD-4EE8-981F-7F73084C20AD}"/>
    <dgm:cxn modelId="{F8A30AA8-5157-4277-BE4C-97DBEDF45EDD}" type="presOf" srcId="{251DDFA8-A211-4CE1-9493-750999531F84}" destId="{CE92F8D8-5297-4CFD-A6F0-CECE7A4D5CE1}" srcOrd="0" destOrd="0" presId="urn:microsoft.com/office/officeart/2005/8/layout/vList2"/>
    <dgm:cxn modelId="{42C66D62-6E52-45E3-9F76-6CD97AED15BD}" srcId="{251DDFA8-A211-4CE1-9493-750999531F84}" destId="{FFE53519-2FEC-42A7-B48A-AD94F31F0440}" srcOrd="0" destOrd="0" parTransId="{427EDD5B-0A24-4CC0-A7EF-81BD0CC4BDFC}" sibTransId="{70DCF941-38DE-416E-944F-142D2DC51E86}"/>
    <dgm:cxn modelId="{67509427-DE80-4006-943D-9252138BF5AA}" type="presOf" srcId="{FFE53519-2FEC-42A7-B48A-AD94F31F0440}" destId="{2E776AEB-CF6C-415D-97E5-1615D61DE058}" srcOrd="0" destOrd="0" presId="urn:microsoft.com/office/officeart/2005/8/layout/vList2"/>
    <dgm:cxn modelId="{083B5A1F-2037-4B70-8D8E-67C7DF0A320E}" type="presOf" srcId="{F865BA80-8544-4E0F-BB1B-9FC341F76574}" destId="{FE72DAD1-B14C-4E3A-B674-FEB07AB4C671}" srcOrd="0" destOrd="0" presId="urn:microsoft.com/office/officeart/2005/8/layout/vList2"/>
    <dgm:cxn modelId="{61E01977-F9E1-41EB-B7F8-44CF671ACF5F}" type="presParOf" srcId="{2F7528AE-B6F1-4646-B51B-5AC0A90EF323}" destId="{CE92F8D8-5297-4CFD-A6F0-CECE7A4D5CE1}" srcOrd="0" destOrd="0" presId="urn:microsoft.com/office/officeart/2005/8/layout/vList2"/>
    <dgm:cxn modelId="{09CA527D-C686-4755-A21A-2E7144804BBC}" type="presParOf" srcId="{2F7528AE-B6F1-4646-B51B-5AC0A90EF323}" destId="{2E776AEB-CF6C-415D-97E5-1615D61DE058}" srcOrd="1" destOrd="0" presId="urn:microsoft.com/office/officeart/2005/8/layout/vList2"/>
    <dgm:cxn modelId="{C56E1864-79B6-4B44-9E58-32D43108C43F}" type="presParOf" srcId="{2F7528AE-B6F1-4646-B51B-5AC0A90EF323}" destId="{FE72DAD1-B14C-4E3A-B674-FEB07AB4C671}" srcOrd="2" destOrd="0" presId="urn:microsoft.com/office/officeart/2005/8/layout/vList2"/>
    <dgm:cxn modelId="{9D97FDC4-ECD2-48A8-A77F-6DF72D957A4E}" type="presParOf" srcId="{2F7528AE-B6F1-4646-B51B-5AC0A90EF323}" destId="{08EA6BF5-A3B6-4686-A660-D4B13B15114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5E17D-E4E3-4E57-8E02-0301D9DDB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E96C16-2D42-4BE1-B6A5-70BACC987BCB}">
      <dgm:prSet phldrT="[テキスト]"/>
      <dgm:spPr/>
      <dgm:t>
        <a:bodyPr/>
        <a:lstStyle/>
        <a:p>
          <a:pPr algn="ctr"/>
          <a:r>
            <a:rPr kumimoji="1" lang="ja-JP" altLang="en-US" dirty="0" smtClean="0">
              <a:latin typeface="+mj-ea"/>
              <a:ea typeface="+mj-ea"/>
            </a:rPr>
            <a:t>・情報の</a:t>
          </a:r>
          <a:r>
            <a:rPr kumimoji="1" lang="ja-JP" altLang="en-US" dirty="0" smtClean="0">
              <a:solidFill>
                <a:srgbClr val="FFFF00"/>
              </a:solidFill>
              <a:latin typeface="+mj-ea"/>
              <a:ea typeface="+mj-ea"/>
            </a:rPr>
            <a:t>取捨選択</a:t>
          </a:r>
          <a:endParaRPr kumimoji="1" lang="ja-JP" altLang="en-US" dirty="0">
            <a:solidFill>
              <a:srgbClr val="FFFF00"/>
            </a:solidFill>
            <a:latin typeface="+mj-ea"/>
            <a:ea typeface="+mj-ea"/>
          </a:endParaRPr>
        </a:p>
      </dgm:t>
    </dgm:pt>
    <dgm:pt modelId="{3FAFD3C2-EE1B-4D9A-A6BF-C743F630854E}" type="parTrans" cxnId="{633F1FB7-BE28-4320-A597-F24CF70576D9}">
      <dgm:prSet/>
      <dgm:spPr/>
      <dgm:t>
        <a:bodyPr/>
        <a:lstStyle/>
        <a:p>
          <a:pPr algn="ctr"/>
          <a:endParaRPr kumimoji="1" lang="ja-JP" altLang="en-US"/>
        </a:p>
      </dgm:t>
    </dgm:pt>
    <dgm:pt modelId="{5548E856-3855-43B1-A22F-6CC033A74EF2}" type="sibTrans" cxnId="{633F1FB7-BE28-4320-A597-F24CF70576D9}">
      <dgm:prSet/>
      <dgm:spPr/>
      <dgm:t>
        <a:bodyPr/>
        <a:lstStyle/>
        <a:p>
          <a:pPr algn="ctr"/>
          <a:endParaRPr kumimoji="1" lang="ja-JP" altLang="en-US"/>
        </a:p>
      </dgm:t>
    </dgm:pt>
    <dgm:pt modelId="{11C7E943-DBF4-48B5-AEB4-463B0CF5FC24}">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分類</a:t>
          </a:r>
          <a:r>
            <a:rPr kumimoji="1" lang="ja-JP" altLang="en-US" dirty="0" smtClean="0">
              <a:latin typeface="+mj-ea"/>
              <a:ea typeface="+mj-ea"/>
            </a:rPr>
            <a:t>する</a:t>
          </a:r>
          <a:endParaRPr kumimoji="1" lang="ja-JP" altLang="en-US" dirty="0">
            <a:latin typeface="+mj-ea"/>
            <a:ea typeface="+mj-ea"/>
          </a:endParaRPr>
        </a:p>
      </dgm:t>
    </dgm:pt>
    <dgm:pt modelId="{966937AF-4B09-49AD-911B-77D9E69E9538}" type="parTrans" cxnId="{F9709A40-230F-4DEA-952F-04240154B890}">
      <dgm:prSet/>
      <dgm:spPr/>
      <dgm:t>
        <a:bodyPr/>
        <a:lstStyle/>
        <a:p>
          <a:pPr algn="ctr"/>
          <a:endParaRPr kumimoji="1" lang="ja-JP" altLang="en-US"/>
        </a:p>
      </dgm:t>
    </dgm:pt>
    <dgm:pt modelId="{4D8C17DC-5522-4FDE-9F49-03240EB33F6C}" type="sibTrans" cxnId="{F9709A40-230F-4DEA-952F-04240154B890}">
      <dgm:prSet/>
      <dgm:spPr/>
      <dgm:t>
        <a:bodyPr/>
        <a:lstStyle/>
        <a:p>
          <a:pPr algn="ctr"/>
          <a:endParaRPr kumimoji="1" lang="ja-JP" altLang="en-US"/>
        </a:p>
      </dgm:t>
    </dgm:pt>
    <dgm:pt modelId="{780B6E3D-F9B9-4B86-8DCE-AC0A90DBB572}">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関連付ける</a:t>
          </a:r>
          <a:endParaRPr kumimoji="1" lang="ja-JP" altLang="en-US" dirty="0">
            <a:solidFill>
              <a:srgbClr val="FFFF00"/>
            </a:solidFill>
            <a:latin typeface="+mj-ea"/>
            <a:ea typeface="+mj-ea"/>
          </a:endParaRPr>
        </a:p>
      </dgm:t>
    </dgm:pt>
    <dgm:pt modelId="{6AD991B7-A852-40BF-A1BB-8D5FDCB83AE8}" type="parTrans" cxnId="{CB437A1D-FCC6-4ED0-BB3E-88FF27C81495}">
      <dgm:prSet/>
      <dgm:spPr/>
      <dgm:t>
        <a:bodyPr/>
        <a:lstStyle/>
        <a:p>
          <a:pPr algn="ctr"/>
          <a:endParaRPr kumimoji="1" lang="ja-JP" altLang="en-US"/>
        </a:p>
      </dgm:t>
    </dgm:pt>
    <dgm:pt modelId="{7886774B-C7E6-4918-9C1E-50F51B555834}" type="sibTrans" cxnId="{CB437A1D-FCC6-4ED0-BB3E-88FF27C81495}">
      <dgm:prSet/>
      <dgm:spPr/>
      <dgm:t>
        <a:bodyPr/>
        <a:lstStyle/>
        <a:p>
          <a:pPr algn="ctr"/>
          <a:endParaRPr kumimoji="1" lang="ja-JP" altLang="en-US"/>
        </a:p>
      </dgm:t>
    </dgm:pt>
    <dgm:pt modelId="{27376F7D-0C98-40AD-B1C8-036F1F9ED18A}">
      <dgm:prSet phldrT="[テキスト]"/>
      <dgm:spPr/>
      <dgm:t>
        <a:bodyPr/>
        <a:lstStyle/>
        <a:p>
          <a:pPr algn="ctr"/>
          <a:r>
            <a:rPr kumimoji="1" lang="ja-JP" altLang="en-US" dirty="0" smtClean="0">
              <a:latin typeface="+mj-ea"/>
              <a:ea typeface="+mj-ea"/>
            </a:rPr>
            <a:t>・情報を</a:t>
          </a:r>
          <a:r>
            <a:rPr kumimoji="1" lang="ja-JP" altLang="en-US" dirty="0" smtClean="0">
              <a:solidFill>
                <a:srgbClr val="FFFF00"/>
              </a:solidFill>
              <a:latin typeface="+mj-ea"/>
              <a:ea typeface="+mj-ea"/>
            </a:rPr>
            <a:t>比較</a:t>
          </a:r>
          <a:r>
            <a:rPr kumimoji="1" lang="ja-JP" altLang="en-US" dirty="0" smtClean="0">
              <a:latin typeface="+mj-ea"/>
              <a:ea typeface="+mj-ea"/>
            </a:rPr>
            <a:t>する</a:t>
          </a:r>
          <a:endParaRPr kumimoji="1" lang="ja-JP" altLang="en-US" dirty="0">
            <a:latin typeface="+mj-ea"/>
            <a:ea typeface="+mj-ea"/>
          </a:endParaRPr>
        </a:p>
      </dgm:t>
    </dgm:pt>
    <dgm:pt modelId="{D04A2438-0F37-4531-A950-0652474546D0}" type="parTrans" cxnId="{A1A5D8ED-45A9-4537-925F-3FB3153DBEE2}">
      <dgm:prSet/>
      <dgm:spPr/>
      <dgm:t>
        <a:bodyPr/>
        <a:lstStyle/>
        <a:p>
          <a:pPr algn="ctr"/>
          <a:endParaRPr kumimoji="1" lang="ja-JP" altLang="en-US"/>
        </a:p>
      </dgm:t>
    </dgm:pt>
    <dgm:pt modelId="{BD68D387-EBB4-4A3A-AABE-23BA7A6A6406}" type="sibTrans" cxnId="{A1A5D8ED-45A9-4537-925F-3FB3153DBEE2}">
      <dgm:prSet/>
      <dgm:spPr/>
      <dgm:t>
        <a:bodyPr/>
        <a:lstStyle/>
        <a:p>
          <a:pPr algn="ctr"/>
          <a:endParaRPr kumimoji="1" lang="ja-JP" altLang="en-US"/>
        </a:p>
      </dgm:t>
    </dgm:pt>
    <dgm:pt modelId="{E83FA5A7-6803-4C36-8AA5-54E585D5BEF9}" type="pres">
      <dgm:prSet presAssocID="{6185E17D-E4E3-4E57-8E02-0301D9DDBC79}" presName="linear" presStyleCnt="0">
        <dgm:presLayoutVars>
          <dgm:animLvl val="lvl"/>
          <dgm:resizeHandles val="exact"/>
        </dgm:presLayoutVars>
      </dgm:prSet>
      <dgm:spPr/>
      <dgm:t>
        <a:bodyPr/>
        <a:lstStyle/>
        <a:p>
          <a:endParaRPr kumimoji="1" lang="ja-JP" altLang="en-US"/>
        </a:p>
      </dgm:t>
    </dgm:pt>
    <dgm:pt modelId="{B427410A-6FC5-4E98-8506-A3E916197777}" type="pres">
      <dgm:prSet presAssocID="{53E96C16-2D42-4BE1-B6A5-70BACC987BCB}" presName="parentText" presStyleLbl="node1" presStyleIdx="0" presStyleCnt="4">
        <dgm:presLayoutVars>
          <dgm:chMax val="0"/>
          <dgm:bulletEnabled val="1"/>
        </dgm:presLayoutVars>
      </dgm:prSet>
      <dgm:spPr/>
      <dgm:t>
        <a:bodyPr/>
        <a:lstStyle/>
        <a:p>
          <a:endParaRPr kumimoji="1" lang="ja-JP" altLang="en-US"/>
        </a:p>
      </dgm:t>
    </dgm:pt>
    <dgm:pt modelId="{81F5C005-4AA0-484D-A6B8-C05EA43A2A5B}" type="pres">
      <dgm:prSet presAssocID="{5548E856-3855-43B1-A22F-6CC033A74EF2}" presName="spacer" presStyleCnt="0"/>
      <dgm:spPr/>
    </dgm:pt>
    <dgm:pt modelId="{FF95B4E2-C5D3-4F53-BCEB-076D45E7B74C}" type="pres">
      <dgm:prSet presAssocID="{27376F7D-0C98-40AD-B1C8-036F1F9ED18A}" presName="parentText" presStyleLbl="node1" presStyleIdx="1" presStyleCnt="4">
        <dgm:presLayoutVars>
          <dgm:chMax val="0"/>
          <dgm:bulletEnabled val="1"/>
        </dgm:presLayoutVars>
      </dgm:prSet>
      <dgm:spPr/>
      <dgm:t>
        <a:bodyPr/>
        <a:lstStyle/>
        <a:p>
          <a:endParaRPr kumimoji="1" lang="ja-JP" altLang="en-US"/>
        </a:p>
      </dgm:t>
    </dgm:pt>
    <dgm:pt modelId="{A2D50F3B-1E2D-4787-BF63-D1CF11C60917}" type="pres">
      <dgm:prSet presAssocID="{BD68D387-EBB4-4A3A-AABE-23BA7A6A6406}" presName="spacer" presStyleCnt="0"/>
      <dgm:spPr/>
    </dgm:pt>
    <dgm:pt modelId="{442D26A1-92B6-474C-B97A-2BD45F3986BE}" type="pres">
      <dgm:prSet presAssocID="{11C7E943-DBF4-48B5-AEB4-463B0CF5FC24}" presName="parentText" presStyleLbl="node1" presStyleIdx="2" presStyleCnt="4">
        <dgm:presLayoutVars>
          <dgm:chMax val="0"/>
          <dgm:bulletEnabled val="1"/>
        </dgm:presLayoutVars>
      </dgm:prSet>
      <dgm:spPr/>
      <dgm:t>
        <a:bodyPr/>
        <a:lstStyle/>
        <a:p>
          <a:endParaRPr kumimoji="1" lang="ja-JP" altLang="en-US"/>
        </a:p>
      </dgm:t>
    </dgm:pt>
    <dgm:pt modelId="{8434822D-3B71-4CF1-B1A5-385688E9BABA}" type="pres">
      <dgm:prSet presAssocID="{4D8C17DC-5522-4FDE-9F49-03240EB33F6C}" presName="spacer" presStyleCnt="0"/>
      <dgm:spPr/>
    </dgm:pt>
    <dgm:pt modelId="{F8161BCF-C9DA-4971-A9D6-8E6F3B358F1F}" type="pres">
      <dgm:prSet presAssocID="{780B6E3D-F9B9-4B86-8DCE-AC0A90DBB572}" presName="parentText" presStyleLbl="node1" presStyleIdx="3" presStyleCnt="4">
        <dgm:presLayoutVars>
          <dgm:chMax val="0"/>
          <dgm:bulletEnabled val="1"/>
        </dgm:presLayoutVars>
      </dgm:prSet>
      <dgm:spPr/>
      <dgm:t>
        <a:bodyPr/>
        <a:lstStyle/>
        <a:p>
          <a:endParaRPr kumimoji="1" lang="ja-JP" altLang="en-US"/>
        </a:p>
      </dgm:t>
    </dgm:pt>
  </dgm:ptLst>
  <dgm:cxnLst>
    <dgm:cxn modelId="{77873F75-E8BD-4CB0-9E62-E522F751F02E}" type="presOf" srcId="{780B6E3D-F9B9-4B86-8DCE-AC0A90DBB572}" destId="{F8161BCF-C9DA-4971-A9D6-8E6F3B358F1F}" srcOrd="0" destOrd="0" presId="urn:microsoft.com/office/officeart/2005/8/layout/vList2"/>
    <dgm:cxn modelId="{633F1FB7-BE28-4320-A597-F24CF70576D9}" srcId="{6185E17D-E4E3-4E57-8E02-0301D9DDBC79}" destId="{53E96C16-2D42-4BE1-B6A5-70BACC987BCB}" srcOrd="0" destOrd="0" parTransId="{3FAFD3C2-EE1B-4D9A-A6BF-C743F630854E}" sibTransId="{5548E856-3855-43B1-A22F-6CC033A74EF2}"/>
    <dgm:cxn modelId="{A821B528-9E42-44E6-A043-B9D2E9EE3388}" type="presOf" srcId="{6185E17D-E4E3-4E57-8E02-0301D9DDBC79}" destId="{E83FA5A7-6803-4C36-8AA5-54E585D5BEF9}" srcOrd="0" destOrd="0" presId="urn:microsoft.com/office/officeart/2005/8/layout/vList2"/>
    <dgm:cxn modelId="{F9709A40-230F-4DEA-952F-04240154B890}" srcId="{6185E17D-E4E3-4E57-8E02-0301D9DDBC79}" destId="{11C7E943-DBF4-48B5-AEB4-463B0CF5FC24}" srcOrd="2" destOrd="0" parTransId="{966937AF-4B09-49AD-911B-77D9E69E9538}" sibTransId="{4D8C17DC-5522-4FDE-9F49-03240EB33F6C}"/>
    <dgm:cxn modelId="{CB437A1D-FCC6-4ED0-BB3E-88FF27C81495}" srcId="{6185E17D-E4E3-4E57-8E02-0301D9DDBC79}" destId="{780B6E3D-F9B9-4B86-8DCE-AC0A90DBB572}" srcOrd="3" destOrd="0" parTransId="{6AD991B7-A852-40BF-A1BB-8D5FDCB83AE8}" sibTransId="{7886774B-C7E6-4918-9C1E-50F51B555834}"/>
    <dgm:cxn modelId="{AFC37896-960A-4105-9B03-C9CCC575AF64}" type="presOf" srcId="{53E96C16-2D42-4BE1-B6A5-70BACC987BCB}" destId="{B427410A-6FC5-4E98-8506-A3E916197777}" srcOrd="0" destOrd="0" presId="urn:microsoft.com/office/officeart/2005/8/layout/vList2"/>
    <dgm:cxn modelId="{0312F1CE-9C03-42CE-A2C3-29A4989AF63D}" type="presOf" srcId="{27376F7D-0C98-40AD-B1C8-036F1F9ED18A}" destId="{FF95B4E2-C5D3-4F53-BCEB-076D45E7B74C}" srcOrd="0" destOrd="0" presId="urn:microsoft.com/office/officeart/2005/8/layout/vList2"/>
    <dgm:cxn modelId="{6E02E59E-604E-427D-9CCF-BF59D6C0635A}" type="presOf" srcId="{11C7E943-DBF4-48B5-AEB4-463B0CF5FC24}" destId="{442D26A1-92B6-474C-B97A-2BD45F3986BE}" srcOrd="0" destOrd="0" presId="urn:microsoft.com/office/officeart/2005/8/layout/vList2"/>
    <dgm:cxn modelId="{A1A5D8ED-45A9-4537-925F-3FB3153DBEE2}" srcId="{6185E17D-E4E3-4E57-8E02-0301D9DDBC79}" destId="{27376F7D-0C98-40AD-B1C8-036F1F9ED18A}" srcOrd="1" destOrd="0" parTransId="{D04A2438-0F37-4531-A950-0652474546D0}" sibTransId="{BD68D387-EBB4-4A3A-AABE-23BA7A6A6406}"/>
    <dgm:cxn modelId="{B4131B26-A8ED-4210-BFDD-780ADDFBC8B0}" type="presParOf" srcId="{E83FA5A7-6803-4C36-8AA5-54E585D5BEF9}" destId="{B427410A-6FC5-4E98-8506-A3E916197777}" srcOrd="0" destOrd="0" presId="urn:microsoft.com/office/officeart/2005/8/layout/vList2"/>
    <dgm:cxn modelId="{618F7411-A053-4B31-A077-97401C4A2036}" type="presParOf" srcId="{E83FA5A7-6803-4C36-8AA5-54E585D5BEF9}" destId="{81F5C005-4AA0-484D-A6B8-C05EA43A2A5B}" srcOrd="1" destOrd="0" presId="urn:microsoft.com/office/officeart/2005/8/layout/vList2"/>
    <dgm:cxn modelId="{B3DFBA57-817B-4CA6-8D7C-C457D3987C7F}" type="presParOf" srcId="{E83FA5A7-6803-4C36-8AA5-54E585D5BEF9}" destId="{FF95B4E2-C5D3-4F53-BCEB-076D45E7B74C}" srcOrd="2" destOrd="0" presId="urn:microsoft.com/office/officeart/2005/8/layout/vList2"/>
    <dgm:cxn modelId="{8249C255-61C1-4ABC-9B7F-BD7A0AB8AD42}" type="presParOf" srcId="{E83FA5A7-6803-4C36-8AA5-54E585D5BEF9}" destId="{A2D50F3B-1E2D-4787-BF63-D1CF11C60917}" srcOrd="3" destOrd="0" presId="urn:microsoft.com/office/officeart/2005/8/layout/vList2"/>
    <dgm:cxn modelId="{311FD8FD-6023-4590-BA08-AF7926B9577F}" type="presParOf" srcId="{E83FA5A7-6803-4C36-8AA5-54E585D5BEF9}" destId="{442D26A1-92B6-474C-B97A-2BD45F3986BE}" srcOrd="4" destOrd="0" presId="urn:microsoft.com/office/officeart/2005/8/layout/vList2"/>
    <dgm:cxn modelId="{9015AB4C-16BF-46D2-9318-E7777B5FF2EB}" type="presParOf" srcId="{E83FA5A7-6803-4C36-8AA5-54E585D5BEF9}" destId="{8434822D-3B71-4CF1-B1A5-385688E9BABA}" srcOrd="5" destOrd="0" presId="urn:microsoft.com/office/officeart/2005/8/layout/vList2"/>
    <dgm:cxn modelId="{B66D8155-5620-40FB-A3A3-DBC49D565BC8}" type="presParOf" srcId="{E83FA5A7-6803-4C36-8AA5-54E585D5BEF9}" destId="{F8161BCF-C9DA-4971-A9D6-8E6F3B358F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0B09C4-1B0C-42F1-B96A-A45BE19BA1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36B0CD96-D2CE-42B5-B05D-0604E5BD60FB}">
      <dgm:prSet phldrT="[テキスト]"/>
      <dgm:spPr/>
      <dgm:t>
        <a:bodyPr/>
        <a:lstStyle/>
        <a:p>
          <a:r>
            <a:rPr kumimoji="1" lang="ja-JP" altLang="en-US" dirty="0" smtClean="0">
              <a:latin typeface="+mj-ea"/>
              <a:ea typeface="+mj-ea"/>
            </a:rPr>
            <a:t>本などで収集した</a:t>
          </a:r>
          <a:r>
            <a:rPr kumimoji="1" lang="ja-JP" altLang="en-US" dirty="0" smtClean="0">
              <a:solidFill>
                <a:srgbClr val="FFFF00"/>
              </a:solidFill>
              <a:latin typeface="+mj-ea"/>
              <a:ea typeface="+mj-ea"/>
            </a:rPr>
            <a:t>文字情報</a:t>
          </a:r>
          <a:endParaRPr kumimoji="1" lang="ja-JP" altLang="en-US" dirty="0">
            <a:solidFill>
              <a:srgbClr val="FFFF00"/>
            </a:solidFill>
            <a:latin typeface="+mj-ea"/>
            <a:ea typeface="+mj-ea"/>
          </a:endParaRPr>
        </a:p>
      </dgm:t>
    </dgm:pt>
    <dgm:pt modelId="{FECCD523-5190-4856-AC1A-83FA3475B9E2}" type="parTrans" cxnId="{97366C5E-72B0-4F7C-8F55-D16CB4F0FEC5}">
      <dgm:prSet/>
      <dgm:spPr/>
      <dgm:t>
        <a:bodyPr/>
        <a:lstStyle/>
        <a:p>
          <a:endParaRPr kumimoji="1" lang="ja-JP" altLang="en-US"/>
        </a:p>
      </dgm:t>
    </dgm:pt>
    <dgm:pt modelId="{23F099A5-EFC9-406D-86F0-F3C4FC7E6E68}" type="sibTrans" cxnId="{97366C5E-72B0-4F7C-8F55-D16CB4F0FEC5}">
      <dgm:prSet/>
      <dgm:spPr/>
      <dgm:t>
        <a:bodyPr/>
        <a:lstStyle/>
        <a:p>
          <a:endParaRPr kumimoji="1" lang="ja-JP" altLang="en-US"/>
        </a:p>
      </dgm:t>
    </dgm:pt>
    <dgm:pt modelId="{C73375B1-8970-41BE-BBFA-6D1C359A605E}">
      <dgm:prSet phldrT="[テキスト]" custT="1"/>
      <dgm:spPr>
        <a:solidFill>
          <a:srgbClr val="FFFF00">
            <a:alpha val="90000"/>
          </a:srgbClr>
        </a:solidFill>
      </dgm:spPr>
      <dgm:t>
        <a:bodyPr/>
        <a:lstStyle/>
        <a:p>
          <a:r>
            <a:rPr kumimoji="1" lang="ja-JP" altLang="en-US" sz="3200" u="sng" dirty="0" smtClean="0">
              <a:solidFill>
                <a:schemeClr val="tx1"/>
              </a:solidFill>
              <a:latin typeface="+mj-ea"/>
              <a:ea typeface="+mj-ea"/>
            </a:rPr>
            <a:t>項目を立てて</a:t>
          </a:r>
          <a:endParaRPr kumimoji="1" lang="en-US" altLang="ja-JP" sz="3200" u="sng" dirty="0" smtClean="0">
            <a:solidFill>
              <a:schemeClr val="tx1"/>
            </a:solidFill>
            <a:latin typeface="+mj-ea"/>
            <a:ea typeface="+mj-ea"/>
          </a:endParaRPr>
        </a:p>
        <a:p>
          <a:r>
            <a:rPr kumimoji="1" lang="ja-JP" altLang="en-US" sz="3200" dirty="0" smtClean="0">
              <a:latin typeface="+mj-ea"/>
              <a:ea typeface="+mj-ea"/>
            </a:rPr>
            <a:t>分類する</a:t>
          </a:r>
          <a:endParaRPr kumimoji="1" lang="ja-JP" altLang="en-US" sz="3200" dirty="0">
            <a:latin typeface="+mj-ea"/>
            <a:ea typeface="+mj-ea"/>
          </a:endParaRPr>
        </a:p>
      </dgm:t>
    </dgm:pt>
    <dgm:pt modelId="{E1313595-33FB-49E7-ACAC-646E87E79686}" type="parTrans" cxnId="{F5EAC6AB-B4C3-47B0-A621-9A9779B84526}">
      <dgm:prSet/>
      <dgm:spPr/>
      <dgm:t>
        <a:bodyPr/>
        <a:lstStyle/>
        <a:p>
          <a:endParaRPr kumimoji="1" lang="ja-JP" altLang="en-US"/>
        </a:p>
      </dgm:t>
    </dgm:pt>
    <dgm:pt modelId="{D655E3FA-84B3-4D35-8A87-CFE88AEACF0D}" type="sibTrans" cxnId="{F5EAC6AB-B4C3-47B0-A621-9A9779B84526}">
      <dgm:prSet/>
      <dgm:spPr/>
      <dgm:t>
        <a:bodyPr/>
        <a:lstStyle/>
        <a:p>
          <a:endParaRPr kumimoji="1" lang="ja-JP" altLang="en-US"/>
        </a:p>
      </dgm:t>
    </dgm:pt>
    <dgm:pt modelId="{D327E591-5917-4235-95FD-57A12EAB9BED}">
      <dgm:prSet phldrT="[テキスト]"/>
      <dgm:spPr/>
      <dgm:t>
        <a:bodyPr/>
        <a:lstStyle/>
        <a:p>
          <a:r>
            <a:rPr kumimoji="1" lang="ja-JP" altLang="en-US" dirty="0" smtClean="0">
              <a:latin typeface="+mj-ea"/>
              <a:ea typeface="+mj-ea"/>
            </a:rPr>
            <a:t>統計資料など</a:t>
          </a:r>
          <a:endParaRPr kumimoji="1" lang="en-US" altLang="ja-JP" dirty="0" smtClean="0">
            <a:latin typeface="+mj-ea"/>
            <a:ea typeface="+mj-ea"/>
          </a:endParaRPr>
        </a:p>
        <a:p>
          <a:r>
            <a:rPr kumimoji="1" lang="ja-JP" altLang="en-US" dirty="0" smtClean="0">
              <a:solidFill>
                <a:srgbClr val="FFFF00"/>
              </a:solidFill>
              <a:latin typeface="+mj-ea"/>
              <a:ea typeface="+mj-ea"/>
            </a:rPr>
            <a:t>数値化</a:t>
          </a:r>
          <a:r>
            <a:rPr kumimoji="1" lang="ja-JP" altLang="en-US" dirty="0" smtClean="0">
              <a:latin typeface="+mj-ea"/>
              <a:ea typeface="+mj-ea"/>
            </a:rPr>
            <a:t>された情報</a:t>
          </a:r>
          <a:endParaRPr kumimoji="1" lang="ja-JP" altLang="en-US" dirty="0">
            <a:latin typeface="+mj-ea"/>
            <a:ea typeface="+mj-ea"/>
          </a:endParaRPr>
        </a:p>
      </dgm:t>
    </dgm:pt>
    <dgm:pt modelId="{DB7BA5D1-C260-483B-8ACA-934472DB49F5}" type="parTrans" cxnId="{69F36DAE-2DD0-49D4-AB7A-30BDE9649C24}">
      <dgm:prSet/>
      <dgm:spPr/>
      <dgm:t>
        <a:bodyPr/>
        <a:lstStyle/>
        <a:p>
          <a:endParaRPr kumimoji="1" lang="ja-JP" altLang="en-US"/>
        </a:p>
      </dgm:t>
    </dgm:pt>
    <dgm:pt modelId="{24F5739E-2DDB-4A86-8487-2F9304FC2E12}" type="sibTrans" cxnId="{69F36DAE-2DD0-49D4-AB7A-30BDE9649C24}">
      <dgm:prSet/>
      <dgm:spPr/>
      <dgm:t>
        <a:bodyPr/>
        <a:lstStyle/>
        <a:p>
          <a:endParaRPr kumimoji="1" lang="ja-JP" altLang="en-US"/>
        </a:p>
      </dgm:t>
    </dgm:pt>
    <dgm:pt modelId="{FE560B99-AFA7-434E-8783-2EB45D658D83}">
      <dgm:prSet phldrT="[テキスト]" custT="1"/>
      <dgm:spPr>
        <a:solidFill>
          <a:srgbClr val="FFFF00">
            <a:alpha val="90000"/>
          </a:srgbClr>
        </a:solidFill>
      </dgm:spPr>
      <dgm:t>
        <a:bodyPr/>
        <a:lstStyle/>
        <a:p>
          <a:r>
            <a:rPr kumimoji="1" lang="ja-JP" altLang="en-US" sz="3200" dirty="0" smtClean="0">
              <a:solidFill>
                <a:schemeClr val="tx1"/>
              </a:solidFill>
              <a:latin typeface="+mj-ea"/>
              <a:ea typeface="+mj-ea"/>
            </a:rPr>
            <a:t>表やグラフ</a:t>
          </a:r>
          <a:endParaRPr kumimoji="1" lang="ja-JP" altLang="en-US" sz="3200" dirty="0">
            <a:solidFill>
              <a:schemeClr val="tx1"/>
            </a:solidFill>
            <a:latin typeface="+mj-ea"/>
            <a:ea typeface="+mj-ea"/>
          </a:endParaRPr>
        </a:p>
      </dgm:t>
    </dgm:pt>
    <dgm:pt modelId="{D214FF2B-7347-458C-A0E7-E6F8C51F86EC}" type="parTrans" cxnId="{58367A71-C0D1-4427-8D20-E47604B0C6F8}">
      <dgm:prSet/>
      <dgm:spPr/>
      <dgm:t>
        <a:bodyPr/>
        <a:lstStyle/>
        <a:p>
          <a:endParaRPr kumimoji="1" lang="ja-JP" altLang="en-US"/>
        </a:p>
      </dgm:t>
    </dgm:pt>
    <dgm:pt modelId="{E05A80C7-A069-47D4-A225-800DABA0BCFE}" type="sibTrans" cxnId="{58367A71-C0D1-4427-8D20-E47604B0C6F8}">
      <dgm:prSet/>
      <dgm:spPr/>
      <dgm:t>
        <a:bodyPr/>
        <a:lstStyle/>
        <a:p>
          <a:endParaRPr kumimoji="1" lang="ja-JP" altLang="en-US"/>
        </a:p>
      </dgm:t>
    </dgm:pt>
    <dgm:pt modelId="{86200EFE-9715-4714-B5EB-6331D3DB73BA}">
      <dgm:prSet phldrT="[テキスト]"/>
      <dgm:spPr/>
      <dgm:t>
        <a:bodyPr/>
        <a:lstStyle/>
        <a:p>
          <a:r>
            <a:rPr kumimoji="1" lang="ja-JP" altLang="en-US" dirty="0" smtClean="0">
              <a:latin typeface="+mj-ea"/>
              <a:ea typeface="+mj-ea"/>
            </a:rPr>
            <a:t>その他</a:t>
          </a:r>
          <a:endParaRPr kumimoji="1" lang="ja-JP" altLang="en-US" dirty="0">
            <a:latin typeface="+mj-ea"/>
            <a:ea typeface="+mj-ea"/>
          </a:endParaRPr>
        </a:p>
      </dgm:t>
    </dgm:pt>
    <dgm:pt modelId="{027F3797-8326-4C51-A678-8922FB092A2B}" type="parTrans" cxnId="{C1F8C00C-635C-4836-95DD-47791907FBB8}">
      <dgm:prSet/>
      <dgm:spPr/>
      <dgm:t>
        <a:bodyPr/>
        <a:lstStyle/>
        <a:p>
          <a:endParaRPr kumimoji="1" lang="ja-JP" altLang="en-US"/>
        </a:p>
      </dgm:t>
    </dgm:pt>
    <dgm:pt modelId="{02B821C0-BF63-4731-9E6E-D062CF75801A}" type="sibTrans" cxnId="{C1F8C00C-635C-4836-95DD-47791907FBB8}">
      <dgm:prSet/>
      <dgm:spPr/>
      <dgm:t>
        <a:bodyPr/>
        <a:lstStyle/>
        <a:p>
          <a:endParaRPr kumimoji="1" lang="ja-JP" altLang="en-US"/>
        </a:p>
      </dgm:t>
    </dgm:pt>
    <dgm:pt modelId="{8FA74223-01AA-409A-AB37-D27541FE741D}">
      <dgm:prSet phldrT="[テキスト]" custT="1"/>
      <dgm:spPr>
        <a:solidFill>
          <a:srgbClr val="FFFF00">
            <a:alpha val="90000"/>
          </a:srgbClr>
        </a:solidFill>
      </dgm:spPr>
      <dgm:t>
        <a:bodyPr/>
        <a:lstStyle/>
        <a:p>
          <a:r>
            <a:rPr kumimoji="1" lang="ja-JP" altLang="en-US" sz="3200" dirty="0" smtClean="0">
              <a:solidFill>
                <a:schemeClr val="tx1"/>
              </a:solidFill>
              <a:latin typeface="+mj-ea"/>
              <a:ea typeface="+mj-ea"/>
            </a:rPr>
            <a:t>イラスト</a:t>
          </a:r>
          <a:endParaRPr kumimoji="1" lang="en-US" altLang="ja-JP" sz="3200" dirty="0" smtClean="0">
            <a:solidFill>
              <a:schemeClr val="tx1"/>
            </a:solidFill>
            <a:latin typeface="+mj-ea"/>
            <a:ea typeface="+mj-ea"/>
          </a:endParaRPr>
        </a:p>
        <a:p>
          <a:r>
            <a:rPr kumimoji="1" lang="ja-JP" altLang="en-US" sz="3200" dirty="0" smtClean="0">
              <a:solidFill>
                <a:schemeClr val="tx1"/>
              </a:solidFill>
              <a:latin typeface="+mj-ea"/>
              <a:ea typeface="+mj-ea"/>
            </a:rPr>
            <a:t>マップ化など</a:t>
          </a:r>
          <a:endParaRPr kumimoji="1" lang="ja-JP" altLang="en-US" sz="3200" dirty="0">
            <a:solidFill>
              <a:schemeClr val="tx1"/>
            </a:solidFill>
            <a:latin typeface="+mj-ea"/>
            <a:ea typeface="+mj-ea"/>
          </a:endParaRPr>
        </a:p>
      </dgm:t>
    </dgm:pt>
    <dgm:pt modelId="{C2B0D963-7010-4E93-BD1D-8A03171847CB}" type="parTrans" cxnId="{04F7DB14-FB85-43D3-9805-505CD133F05E}">
      <dgm:prSet/>
      <dgm:spPr/>
      <dgm:t>
        <a:bodyPr/>
        <a:lstStyle/>
        <a:p>
          <a:endParaRPr kumimoji="1" lang="ja-JP" altLang="en-US"/>
        </a:p>
      </dgm:t>
    </dgm:pt>
    <dgm:pt modelId="{3E548E43-CA2C-406A-9D95-A5F61DD6519D}" type="sibTrans" cxnId="{04F7DB14-FB85-43D3-9805-505CD133F05E}">
      <dgm:prSet/>
      <dgm:spPr/>
      <dgm:t>
        <a:bodyPr/>
        <a:lstStyle/>
        <a:p>
          <a:endParaRPr kumimoji="1" lang="ja-JP" altLang="en-US"/>
        </a:p>
      </dgm:t>
    </dgm:pt>
    <dgm:pt modelId="{B95924C9-70E6-41A5-9AC4-33DF20657925}" type="pres">
      <dgm:prSet presAssocID="{950B09C4-1B0C-42F1-B96A-A45BE19BA1DA}" presName="Name0" presStyleCnt="0">
        <dgm:presLayoutVars>
          <dgm:chPref val="3"/>
          <dgm:dir/>
          <dgm:animLvl val="lvl"/>
          <dgm:resizeHandles/>
        </dgm:presLayoutVars>
      </dgm:prSet>
      <dgm:spPr/>
      <dgm:t>
        <a:bodyPr/>
        <a:lstStyle/>
        <a:p>
          <a:endParaRPr kumimoji="1" lang="ja-JP" altLang="en-US"/>
        </a:p>
      </dgm:t>
    </dgm:pt>
    <dgm:pt modelId="{9655374B-96F3-44DE-8A0E-2FE488700B5B}" type="pres">
      <dgm:prSet presAssocID="{36B0CD96-D2CE-42B5-B05D-0604E5BD60FB}" presName="horFlow" presStyleCnt="0"/>
      <dgm:spPr/>
    </dgm:pt>
    <dgm:pt modelId="{35DF014D-AB20-4BFD-B0D1-CA0DD60092ED}" type="pres">
      <dgm:prSet presAssocID="{36B0CD96-D2CE-42B5-B05D-0604E5BD60FB}" presName="bigChev" presStyleLbl="node1" presStyleIdx="0" presStyleCnt="3" custScaleX="151023"/>
      <dgm:spPr/>
      <dgm:t>
        <a:bodyPr/>
        <a:lstStyle/>
        <a:p>
          <a:endParaRPr kumimoji="1" lang="ja-JP" altLang="en-US"/>
        </a:p>
      </dgm:t>
    </dgm:pt>
    <dgm:pt modelId="{832AF897-6BE6-4D39-9F69-D94C3072C4EE}" type="pres">
      <dgm:prSet presAssocID="{E1313595-33FB-49E7-ACAC-646E87E79686}" presName="parTrans" presStyleCnt="0"/>
      <dgm:spPr/>
    </dgm:pt>
    <dgm:pt modelId="{7C10BD67-5753-404E-836E-D69187937FAE}" type="pres">
      <dgm:prSet presAssocID="{C73375B1-8970-41BE-BBFA-6D1C359A605E}" presName="node" presStyleLbl="alignAccFollowNode1" presStyleIdx="0" presStyleCnt="3" custScaleX="150456" custScaleY="132794">
        <dgm:presLayoutVars>
          <dgm:bulletEnabled val="1"/>
        </dgm:presLayoutVars>
      </dgm:prSet>
      <dgm:spPr/>
      <dgm:t>
        <a:bodyPr/>
        <a:lstStyle/>
        <a:p>
          <a:endParaRPr kumimoji="1" lang="ja-JP" altLang="en-US"/>
        </a:p>
      </dgm:t>
    </dgm:pt>
    <dgm:pt modelId="{A1898D64-CCBF-4E78-88A3-32785229E915}" type="pres">
      <dgm:prSet presAssocID="{36B0CD96-D2CE-42B5-B05D-0604E5BD60FB}" presName="vSp" presStyleCnt="0"/>
      <dgm:spPr/>
    </dgm:pt>
    <dgm:pt modelId="{CCDC7210-674F-4289-AD16-C040BFAFEA45}" type="pres">
      <dgm:prSet presAssocID="{D327E591-5917-4235-95FD-57A12EAB9BED}" presName="horFlow" presStyleCnt="0"/>
      <dgm:spPr/>
    </dgm:pt>
    <dgm:pt modelId="{54963FA8-4BEB-46A5-9767-6DDF05B43612}" type="pres">
      <dgm:prSet presAssocID="{D327E591-5917-4235-95FD-57A12EAB9BED}" presName="bigChev" presStyleLbl="node1" presStyleIdx="1" presStyleCnt="3" custScaleX="151185"/>
      <dgm:spPr/>
      <dgm:t>
        <a:bodyPr/>
        <a:lstStyle/>
        <a:p>
          <a:endParaRPr kumimoji="1" lang="ja-JP" altLang="en-US"/>
        </a:p>
      </dgm:t>
    </dgm:pt>
    <dgm:pt modelId="{5FD0A61D-3F83-4672-943D-E99F5B3D2750}" type="pres">
      <dgm:prSet presAssocID="{D214FF2B-7347-458C-A0E7-E6F8C51F86EC}" presName="parTrans" presStyleCnt="0"/>
      <dgm:spPr/>
    </dgm:pt>
    <dgm:pt modelId="{157F34C0-5360-4C07-986E-84CC9FA0EC2F}" type="pres">
      <dgm:prSet presAssocID="{FE560B99-AFA7-434E-8783-2EB45D658D83}" presName="node" presStyleLbl="alignAccFollowNode1" presStyleIdx="1" presStyleCnt="3" custScaleX="150260" custScaleY="124724">
        <dgm:presLayoutVars>
          <dgm:bulletEnabled val="1"/>
        </dgm:presLayoutVars>
      </dgm:prSet>
      <dgm:spPr/>
      <dgm:t>
        <a:bodyPr/>
        <a:lstStyle/>
        <a:p>
          <a:endParaRPr kumimoji="1" lang="ja-JP" altLang="en-US"/>
        </a:p>
      </dgm:t>
    </dgm:pt>
    <dgm:pt modelId="{C69D527E-D1E4-4431-897C-5BB6F3242D06}" type="pres">
      <dgm:prSet presAssocID="{D327E591-5917-4235-95FD-57A12EAB9BED}" presName="vSp" presStyleCnt="0"/>
      <dgm:spPr/>
    </dgm:pt>
    <dgm:pt modelId="{8ED621B6-2524-4F2E-AA86-0F10D8AB6BA7}" type="pres">
      <dgm:prSet presAssocID="{86200EFE-9715-4714-B5EB-6331D3DB73BA}" presName="horFlow" presStyleCnt="0"/>
      <dgm:spPr/>
    </dgm:pt>
    <dgm:pt modelId="{33B2B23C-0CE9-40D7-94DD-F588B0ECE4E4}" type="pres">
      <dgm:prSet presAssocID="{86200EFE-9715-4714-B5EB-6331D3DB73BA}" presName="bigChev" presStyleLbl="node1" presStyleIdx="2" presStyleCnt="3" custScaleX="141716"/>
      <dgm:spPr/>
      <dgm:t>
        <a:bodyPr/>
        <a:lstStyle/>
        <a:p>
          <a:endParaRPr kumimoji="1" lang="ja-JP" altLang="en-US"/>
        </a:p>
      </dgm:t>
    </dgm:pt>
    <dgm:pt modelId="{11A0F8C7-C42F-4053-A335-F296486AE59C}" type="pres">
      <dgm:prSet presAssocID="{C2B0D963-7010-4E93-BD1D-8A03171847CB}" presName="parTrans" presStyleCnt="0"/>
      <dgm:spPr/>
    </dgm:pt>
    <dgm:pt modelId="{5C80DF64-3083-48E3-958A-FDC1A93EC798}" type="pres">
      <dgm:prSet presAssocID="{8FA74223-01AA-409A-AB37-D27541FE741D}" presName="node" presStyleLbl="alignAccFollowNode1" presStyleIdx="2" presStyleCnt="3" custScaleX="162084" custScaleY="122635">
        <dgm:presLayoutVars>
          <dgm:bulletEnabled val="1"/>
        </dgm:presLayoutVars>
      </dgm:prSet>
      <dgm:spPr/>
      <dgm:t>
        <a:bodyPr/>
        <a:lstStyle/>
        <a:p>
          <a:endParaRPr kumimoji="1" lang="ja-JP" altLang="en-US"/>
        </a:p>
      </dgm:t>
    </dgm:pt>
  </dgm:ptLst>
  <dgm:cxnLst>
    <dgm:cxn modelId="{69F36DAE-2DD0-49D4-AB7A-30BDE9649C24}" srcId="{950B09C4-1B0C-42F1-B96A-A45BE19BA1DA}" destId="{D327E591-5917-4235-95FD-57A12EAB9BED}" srcOrd="1" destOrd="0" parTransId="{DB7BA5D1-C260-483B-8ACA-934472DB49F5}" sibTransId="{24F5739E-2DDB-4A86-8487-2F9304FC2E12}"/>
    <dgm:cxn modelId="{97366C5E-72B0-4F7C-8F55-D16CB4F0FEC5}" srcId="{950B09C4-1B0C-42F1-B96A-A45BE19BA1DA}" destId="{36B0CD96-D2CE-42B5-B05D-0604E5BD60FB}" srcOrd="0" destOrd="0" parTransId="{FECCD523-5190-4856-AC1A-83FA3475B9E2}" sibTransId="{23F099A5-EFC9-406D-86F0-F3C4FC7E6E68}"/>
    <dgm:cxn modelId="{3964B076-DBCB-47A2-BF49-4ADE7271447E}" type="presOf" srcId="{36B0CD96-D2CE-42B5-B05D-0604E5BD60FB}" destId="{35DF014D-AB20-4BFD-B0D1-CA0DD60092ED}" srcOrd="0" destOrd="0" presId="urn:microsoft.com/office/officeart/2005/8/layout/lProcess3"/>
    <dgm:cxn modelId="{EF26A01B-247C-4AE0-8747-E57D94348BB4}" type="presOf" srcId="{D327E591-5917-4235-95FD-57A12EAB9BED}" destId="{54963FA8-4BEB-46A5-9767-6DDF05B43612}" srcOrd="0" destOrd="0" presId="urn:microsoft.com/office/officeart/2005/8/layout/lProcess3"/>
    <dgm:cxn modelId="{0404E2B2-6E7D-4CBD-AB4B-C66F13F0406C}" type="presOf" srcId="{950B09C4-1B0C-42F1-B96A-A45BE19BA1DA}" destId="{B95924C9-70E6-41A5-9AC4-33DF20657925}" srcOrd="0" destOrd="0" presId="urn:microsoft.com/office/officeart/2005/8/layout/lProcess3"/>
    <dgm:cxn modelId="{D08900E3-5A34-46E9-B77C-CD9EF81E8FB7}" type="presOf" srcId="{FE560B99-AFA7-434E-8783-2EB45D658D83}" destId="{157F34C0-5360-4C07-986E-84CC9FA0EC2F}" srcOrd="0" destOrd="0" presId="urn:microsoft.com/office/officeart/2005/8/layout/lProcess3"/>
    <dgm:cxn modelId="{4953DF9E-A004-4E17-858E-362E2BBCC8E8}" type="presOf" srcId="{C73375B1-8970-41BE-BBFA-6D1C359A605E}" destId="{7C10BD67-5753-404E-836E-D69187937FAE}" srcOrd="0" destOrd="0" presId="urn:microsoft.com/office/officeart/2005/8/layout/lProcess3"/>
    <dgm:cxn modelId="{C1F8C00C-635C-4836-95DD-47791907FBB8}" srcId="{950B09C4-1B0C-42F1-B96A-A45BE19BA1DA}" destId="{86200EFE-9715-4714-B5EB-6331D3DB73BA}" srcOrd="2" destOrd="0" parTransId="{027F3797-8326-4C51-A678-8922FB092A2B}" sibTransId="{02B821C0-BF63-4731-9E6E-D062CF75801A}"/>
    <dgm:cxn modelId="{04F7DB14-FB85-43D3-9805-505CD133F05E}" srcId="{86200EFE-9715-4714-B5EB-6331D3DB73BA}" destId="{8FA74223-01AA-409A-AB37-D27541FE741D}" srcOrd="0" destOrd="0" parTransId="{C2B0D963-7010-4E93-BD1D-8A03171847CB}" sibTransId="{3E548E43-CA2C-406A-9D95-A5F61DD6519D}"/>
    <dgm:cxn modelId="{58367A71-C0D1-4427-8D20-E47604B0C6F8}" srcId="{D327E591-5917-4235-95FD-57A12EAB9BED}" destId="{FE560B99-AFA7-434E-8783-2EB45D658D83}" srcOrd="0" destOrd="0" parTransId="{D214FF2B-7347-458C-A0E7-E6F8C51F86EC}" sibTransId="{E05A80C7-A069-47D4-A225-800DABA0BCFE}"/>
    <dgm:cxn modelId="{6523DAC0-57F2-4A30-B951-65932A587259}" type="presOf" srcId="{8FA74223-01AA-409A-AB37-D27541FE741D}" destId="{5C80DF64-3083-48E3-958A-FDC1A93EC798}" srcOrd="0" destOrd="0" presId="urn:microsoft.com/office/officeart/2005/8/layout/lProcess3"/>
    <dgm:cxn modelId="{AE585D91-A12B-4D21-B8F1-93BC4E1868D7}" type="presOf" srcId="{86200EFE-9715-4714-B5EB-6331D3DB73BA}" destId="{33B2B23C-0CE9-40D7-94DD-F588B0ECE4E4}" srcOrd="0" destOrd="0" presId="urn:microsoft.com/office/officeart/2005/8/layout/lProcess3"/>
    <dgm:cxn modelId="{F5EAC6AB-B4C3-47B0-A621-9A9779B84526}" srcId="{36B0CD96-D2CE-42B5-B05D-0604E5BD60FB}" destId="{C73375B1-8970-41BE-BBFA-6D1C359A605E}" srcOrd="0" destOrd="0" parTransId="{E1313595-33FB-49E7-ACAC-646E87E79686}" sibTransId="{D655E3FA-84B3-4D35-8A87-CFE88AEACF0D}"/>
    <dgm:cxn modelId="{8BAC2537-8F98-44FC-B127-017B6808F02B}" type="presParOf" srcId="{B95924C9-70E6-41A5-9AC4-33DF20657925}" destId="{9655374B-96F3-44DE-8A0E-2FE488700B5B}" srcOrd="0" destOrd="0" presId="urn:microsoft.com/office/officeart/2005/8/layout/lProcess3"/>
    <dgm:cxn modelId="{49D3D5F9-6BA6-4438-9C66-0A7CD50675E0}" type="presParOf" srcId="{9655374B-96F3-44DE-8A0E-2FE488700B5B}" destId="{35DF014D-AB20-4BFD-B0D1-CA0DD60092ED}" srcOrd="0" destOrd="0" presId="urn:microsoft.com/office/officeart/2005/8/layout/lProcess3"/>
    <dgm:cxn modelId="{0B249A74-11A2-4310-A4F5-0E49DA61526A}" type="presParOf" srcId="{9655374B-96F3-44DE-8A0E-2FE488700B5B}" destId="{832AF897-6BE6-4D39-9F69-D94C3072C4EE}" srcOrd="1" destOrd="0" presId="urn:microsoft.com/office/officeart/2005/8/layout/lProcess3"/>
    <dgm:cxn modelId="{E55A96E3-49FA-40EF-86E1-EB85D4FFB514}" type="presParOf" srcId="{9655374B-96F3-44DE-8A0E-2FE488700B5B}" destId="{7C10BD67-5753-404E-836E-D69187937FAE}" srcOrd="2" destOrd="0" presId="urn:microsoft.com/office/officeart/2005/8/layout/lProcess3"/>
    <dgm:cxn modelId="{C3164D53-83C9-4A75-982D-56E3870E12AC}" type="presParOf" srcId="{B95924C9-70E6-41A5-9AC4-33DF20657925}" destId="{A1898D64-CCBF-4E78-88A3-32785229E915}" srcOrd="1" destOrd="0" presId="urn:microsoft.com/office/officeart/2005/8/layout/lProcess3"/>
    <dgm:cxn modelId="{1858E5EF-FF23-4435-94C1-470510C5B08C}" type="presParOf" srcId="{B95924C9-70E6-41A5-9AC4-33DF20657925}" destId="{CCDC7210-674F-4289-AD16-C040BFAFEA45}" srcOrd="2" destOrd="0" presId="urn:microsoft.com/office/officeart/2005/8/layout/lProcess3"/>
    <dgm:cxn modelId="{6979F834-246D-4E9F-9EB0-230B7422A27B}" type="presParOf" srcId="{CCDC7210-674F-4289-AD16-C040BFAFEA45}" destId="{54963FA8-4BEB-46A5-9767-6DDF05B43612}" srcOrd="0" destOrd="0" presId="urn:microsoft.com/office/officeart/2005/8/layout/lProcess3"/>
    <dgm:cxn modelId="{D51496E5-ABA7-4A51-AD3B-DEE64CD90F56}" type="presParOf" srcId="{CCDC7210-674F-4289-AD16-C040BFAFEA45}" destId="{5FD0A61D-3F83-4672-943D-E99F5B3D2750}" srcOrd="1" destOrd="0" presId="urn:microsoft.com/office/officeart/2005/8/layout/lProcess3"/>
    <dgm:cxn modelId="{C3B50182-F732-42FB-BF91-04BBD8AE2BEB}" type="presParOf" srcId="{CCDC7210-674F-4289-AD16-C040BFAFEA45}" destId="{157F34C0-5360-4C07-986E-84CC9FA0EC2F}" srcOrd="2" destOrd="0" presId="urn:microsoft.com/office/officeart/2005/8/layout/lProcess3"/>
    <dgm:cxn modelId="{12BFA508-EFCC-412F-BED0-B68BE6D1FCEE}" type="presParOf" srcId="{B95924C9-70E6-41A5-9AC4-33DF20657925}" destId="{C69D527E-D1E4-4431-897C-5BB6F3242D06}" srcOrd="3" destOrd="0" presId="urn:microsoft.com/office/officeart/2005/8/layout/lProcess3"/>
    <dgm:cxn modelId="{993D47DE-767F-4BAB-AC63-702D70BE06A3}" type="presParOf" srcId="{B95924C9-70E6-41A5-9AC4-33DF20657925}" destId="{8ED621B6-2524-4F2E-AA86-0F10D8AB6BA7}" srcOrd="4" destOrd="0" presId="urn:microsoft.com/office/officeart/2005/8/layout/lProcess3"/>
    <dgm:cxn modelId="{FA1C5701-6A93-4E6F-8F7D-412A49870F2A}" type="presParOf" srcId="{8ED621B6-2524-4F2E-AA86-0F10D8AB6BA7}" destId="{33B2B23C-0CE9-40D7-94DD-F588B0ECE4E4}" srcOrd="0" destOrd="0" presId="urn:microsoft.com/office/officeart/2005/8/layout/lProcess3"/>
    <dgm:cxn modelId="{E577593C-794A-4646-AD28-D07FDBD069FE}" type="presParOf" srcId="{8ED621B6-2524-4F2E-AA86-0F10D8AB6BA7}" destId="{11A0F8C7-C42F-4053-A335-F296486AE59C}" srcOrd="1" destOrd="0" presId="urn:microsoft.com/office/officeart/2005/8/layout/lProcess3"/>
    <dgm:cxn modelId="{30DC2985-64F9-4421-8612-493601043FFD}" type="presParOf" srcId="{8ED621B6-2524-4F2E-AA86-0F10D8AB6BA7}" destId="{5C80DF64-3083-48E3-958A-FDC1A93EC79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3ADF2-63DB-44C9-A4F5-E611A5232690}" type="doc">
      <dgm:prSet loTypeId="urn:microsoft.com/office/officeart/2005/8/layout/venn1" loCatId="relationship" qsTypeId="urn:microsoft.com/office/officeart/2005/8/quickstyle/simple1" qsCatId="simple" csTypeId="urn:microsoft.com/office/officeart/2005/8/colors/accent1_2" csCatId="accent1" phldr="1"/>
      <dgm:spPr/>
    </dgm:pt>
    <dgm:pt modelId="{99CC1308-7A6B-4B52-B3E0-6D05A5902479}">
      <dgm:prSet phldrT="[テキスト]" custT="1"/>
      <dgm:spPr>
        <a:ln w="3175"/>
      </dgm:spPr>
      <dgm:t>
        <a:bodyPr/>
        <a:lstStyle/>
        <a:p>
          <a:r>
            <a:rPr kumimoji="1" lang="ja-JP" altLang="en-US" sz="4100" dirty="0"/>
            <a:t>　</a:t>
          </a:r>
          <a:r>
            <a:rPr kumimoji="1" lang="ja-JP" altLang="en-US" sz="1400" dirty="0" smtClean="0"/>
            <a:t>簡単</a:t>
          </a:r>
          <a:endParaRPr kumimoji="1" lang="ja-JP" altLang="en-US" sz="1400" dirty="0"/>
        </a:p>
      </dgm:t>
    </dgm:pt>
    <dgm:pt modelId="{E3C9FF77-1468-4342-B00E-1B48D2EC602E}" type="parTrans" cxnId="{C4CCEB57-8D54-42B3-B18B-0575E5ECC898}">
      <dgm:prSet/>
      <dgm:spPr/>
      <dgm:t>
        <a:bodyPr/>
        <a:lstStyle/>
        <a:p>
          <a:endParaRPr kumimoji="1" lang="ja-JP" altLang="en-US"/>
        </a:p>
      </dgm:t>
    </dgm:pt>
    <dgm:pt modelId="{D06412C2-05AA-46EA-8EB1-159F554E16D6}" type="sibTrans" cxnId="{C4CCEB57-8D54-42B3-B18B-0575E5ECC898}">
      <dgm:prSet/>
      <dgm:spPr/>
      <dgm:t>
        <a:bodyPr/>
        <a:lstStyle/>
        <a:p>
          <a:endParaRPr kumimoji="1" lang="ja-JP" altLang="en-US"/>
        </a:p>
      </dgm:t>
    </dgm:pt>
    <dgm:pt modelId="{5BED1CE0-5D28-4184-B58A-476AC1FE5EC6}">
      <dgm:prSet phldrT="[テキスト]" custT="1"/>
      <dgm:spPr>
        <a:ln w="6350"/>
      </dgm:spPr>
      <dgm:t>
        <a:bodyPr/>
        <a:lstStyle/>
        <a:p>
          <a:r>
            <a:rPr kumimoji="1" lang="ja-JP" altLang="en-US" sz="1400" dirty="0" smtClean="0"/>
            <a:t>安全</a:t>
          </a:r>
          <a:r>
            <a:rPr kumimoji="1" lang="ja-JP" altLang="en-US" sz="4100" dirty="0"/>
            <a:t>　</a:t>
          </a:r>
        </a:p>
      </dgm:t>
    </dgm:pt>
    <dgm:pt modelId="{2C48AEFA-C8A6-4760-9A93-9CDD2FB07C45}" type="parTrans" cxnId="{6E4E2F17-96EE-4D73-BF34-8E0BCBA35789}">
      <dgm:prSet/>
      <dgm:spPr/>
      <dgm:t>
        <a:bodyPr/>
        <a:lstStyle/>
        <a:p>
          <a:endParaRPr kumimoji="1" lang="ja-JP" altLang="en-US"/>
        </a:p>
      </dgm:t>
    </dgm:pt>
    <dgm:pt modelId="{EF2EDDE5-047A-4797-A63D-2258BA040AD8}" type="sibTrans" cxnId="{6E4E2F17-96EE-4D73-BF34-8E0BCBA35789}">
      <dgm:prSet/>
      <dgm:spPr/>
      <dgm:t>
        <a:bodyPr/>
        <a:lstStyle/>
        <a:p>
          <a:endParaRPr kumimoji="1" lang="ja-JP" altLang="en-US"/>
        </a:p>
      </dgm:t>
    </dgm:pt>
    <dgm:pt modelId="{2070883B-62F7-40ED-BE98-DE1647262D63}" type="pres">
      <dgm:prSet presAssocID="{39E3ADF2-63DB-44C9-A4F5-E611A5232690}" presName="compositeShape" presStyleCnt="0">
        <dgm:presLayoutVars>
          <dgm:chMax val="7"/>
          <dgm:dir/>
          <dgm:resizeHandles val="exact"/>
        </dgm:presLayoutVars>
      </dgm:prSet>
      <dgm:spPr/>
    </dgm:pt>
    <dgm:pt modelId="{5754A7AE-88B4-4C52-943A-C6BA622958AA}" type="pres">
      <dgm:prSet presAssocID="{99CC1308-7A6B-4B52-B3E0-6D05A5902479}" presName="circ1" presStyleLbl="vennNode1" presStyleIdx="0" presStyleCnt="2" custLinFactNeighborX="-2080" custLinFactNeighborY="-554"/>
      <dgm:spPr/>
      <dgm:t>
        <a:bodyPr/>
        <a:lstStyle/>
        <a:p>
          <a:endParaRPr kumimoji="1" lang="ja-JP" altLang="en-US"/>
        </a:p>
      </dgm:t>
    </dgm:pt>
    <dgm:pt modelId="{EA6702FE-A16B-41EE-BFE9-607B89DA2847}" type="pres">
      <dgm:prSet presAssocID="{99CC1308-7A6B-4B52-B3E0-6D05A5902479}" presName="circ1Tx" presStyleLbl="revTx" presStyleIdx="0" presStyleCnt="0">
        <dgm:presLayoutVars>
          <dgm:chMax val="0"/>
          <dgm:chPref val="0"/>
          <dgm:bulletEnabled val="1"/>
        </dgm:presLayoutVars>
      </dgm:prSet>
      <dgm:spPr/>
      <dgm:t>
        <a:bodyPr/>
        <a:lstStyle/>
        <a:p>
          <a:endParaRPr kumimoji="1" lang="ja-JP" altLang="en-US"/>
        </a:p>
      </dgm:t>
    </dgm:pt>
    <dgm:pt modelId="{2CF45678-7577-4E82-B259-89B59022728C}" type="pres">
      <dgm:prSet presAssocID="{5BED1CE0-5D28-4184-B58A-476AC1FE5EC6}" presName="circ2" presStyleLbl="vennNode1" presStyleIdx="1" presStyleCnt="2" custLinFactNeighborX="-5805" custLinFactNeighborY="-1937"/>
      <dgm:spPr/>
      <dgm:t>
        <a:bodyPr/>
        <a:lstStyle/>
        <a:p>
          <a:endParaRPr kumimoji="1" lang="ja-JP" altLang="en-US"/>
        </a:p>
      </dgm:t>
    </dgm:pt>
    <dgm:pt modelId="{C673FA37-5A00-471F-911C-83931562FF11}" type="pres">
      <dgm:prSet presAssocID="{5BED1CE0-5D28-4184-B58A-476AC1FE5EC6}" presName="circ2Tx" presStyleLbl="revTx" presStyleIdx="0" presStyleCnt="0">
        <dgm:presLayoutVars>
          <dgm:chMax val="0"/>
          <dgm:chPref val="0"/>
          <dgm:bulletEnabled val="1"/>
        </dgm:presLayoutVars>
      </dgm:prSet>
      <dgm:spPr/>
      <dgm:t>
        <a:bodyPr/>
        <a:lstStyle/>
        <a:p>
          <a:endParaRPr kumimoji="1" lang="ja-JP" altLang="en-US"/>
        </a:p>
      </dgm:t>
    </dgm:pt>
  </dgm:ptLst>
  <dgm:cxnLst>
    <dgm:cxn modelId="{13A8C727-E1B5-412E-8BA2-0CB6544D67C3}" type="presOf" srcId="{5BED1CE0-5D28-4184-B58A-476AC1FE5EC6}" destId="{C673FA37-5A00-471F-911C-83931562FF11}" srcOrd="1" destOrd="0" presId="urn:microsoft.com/office/officeart/2005/8/layout/venn1"/>
    <dgm:cxn modelId="{C4CCEB57-8D54-42B3-B18B-0575E5ECC898}" srcId="{39E3ADF2-63DB-44C9-A4F5-E611A5232690}" destId="{99CC1308-7A6B-4B52-B3E0-6D05A5902479}" srcOrd="0" destOrd="0" parTransId="{E3C9FF77-1468-4342-B00E-1B48D2EC602E}" sibTransId="{D06412C2-05AA-46EA-8EB1-159F554E16D6}"/>
    <dgm:cxn modelId="{6E4E2F17-96EE-4D73-BF34-8E0BCBA35789}" srcId="{39E3ADF2-63DB-44C9-A4F5-E611A5232690}" destId="{5BED1CE0-5D28-4184-B58A-476AC1FE5EC6}" srcOrd="1" destOrd="0" parTransId="{2C48AEFA-C8A6-4760-9A93-9CDD2FB07C45}" sibTransId="{EF2EDDE5-047A-4797-A63D-2258BA040AD8}"/>
    <dgm:cxn modelId="{901884AA-05A2-48E9-8F67-5E208852237F}" type="presOf" srcId="{39E3ADF2-63DB-44C9-A4F5-E611A5232690}" destId="{2070883B-62F7-40ED-BE98-DE1647262D63}" srcOrd="0" destOrd="0" presId="urn:microsoft.com/office/officeart/2005/8/layout/venn1"/>
    <dgm:cxn modelId="{4A991D29-553B-4A55-8546-E125FE0D2F49}" type="presOf" srcId="{99CC1308-7A6B-4B52-B3E0-6D05A5902479}" destId="{EA6702FE-A16B-41EE-BFE9-607B89DA2847}" srcOrd="1" destOrd="0" presId="urn:microsoft.com/office/officeart/2005/8/layout/venn1"/>
    <dgm:cxn modelId="{F9510B83-5274-45E6-BF6D-0E1D846A4FA2}" type="presOf" srcId="{99CC1308-7A6B-4B52-B3E0-6D05A5902479}" destId="{5754A7AE-88B4-4C52-943A-C6BA622958AA}" srcOrd="0" destOrd="0" presId="urn:microsoft.com/office/officeart/2005/8/layout/venn1"/>
    <dgm:cxn modelId="{52BBD053-C571-4842-B01E-0E08CFE1B34A}" type="presOf" srcId="{5BED1CE0-5D28-4184-B58A-476AC1FE5EC6}" destId="{2CF45678-7577-4E82-B259-89B59022728C}" srcOrd="0" destOrd="0" presId="urn:microsoft.com/office/officeart/2005/8/layout/venn1"/>
    <dgm:cxn modelId="{99F1892C-9445-4611-BD80-3325D8BE37C9}" type="presParOf" srcId="{2070883B-62F7-40ED-BE98-DE1647262D63}" destId="{5754A7AE-88B4-4C52-943A-C6BA622958AA}" srcOrd="0" destOrd="0" presId="urn:microsoft.com/office/officeart/2005/8/layout/venn1"/>
    <dgm:cxn modelId="{137376A0-EA42-475C-A391-6242D9E07A3B}" type="presParOf" srcId="{2070883B-62F7-40ED-BE98-DE1647262D63}" destId="{EA6702FE-A16B-41EE-BFE9-607B89DA2847}" srcOrd="1" destOrd="0" presId="urn:microsoft.com/office/officeart/2005/8/layout/venn1"/>
    <dgm:cxn modelId="{36DF40B1-841B-4F3B-932B-062B40D3ED5B}" type="presParOf" srcId="{2070883B-62F7-40ED-BE98-DE1647262D63}" destId="{2CF45678-7577-4E82-B259-89B59022728C}" srcOrd="2" destOrd="0" presId="urn:microsoft.com/office/officeart/2005/8/layout/venn1"/>
    <dgm:cxn modelId="{FC122508-EE13-4ADD-A9DD-72199A6CFD71}" type="presParOf" srcId="{2070883B-62F7-40ED-BE98-DE1647262D63}" destId="{C673FA37-5A00-471F-911C-83931562FF1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28AA-4940-42AF-B90E-5540D39FEC24}">
      <dsp:nvSpPr>
        <dsp:cNvPr id="0" name=""/>
        <dsp:cNvSpPr/>
      </dsp:nvSpPr>
      <dsp:spPr>
        <a:xfrm>
          <a:off x="0" y="13951"/>
          <a:ext cx="5937059" cy="99031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b="1" kern="1200" dirty="0" smtClean="0">
              <a:solidFill>
                <a:srgbClr val="FFFF00"/>
              </a:solidFill>
              <a:latin typeface="+mj-ea"/>
              <a:ea typeface="+mj-ea"/>
            </a:rPr>
            <a:t>ジャンル検索</a:t>
          </a:r>
          <a:endParaRPr kumimoji="1" lang="ja-JP" altLang="en-US" sz="3200" b="1" kern="1200" dirty="0">
            <a:solidFill>
              <a:srgbClr val="FFFF00"/>
            </a:solidFill>
            <a:latin typeface="+mj-ea"/>
            <a:ea typeface="+mj-ea"/>
          </a:endParaRPr>
        </a:p>
      </dsp:txBody>
      <dsp:txXfrm>
        <a:off x="29005" y="42956"/>
        <a:ext cx="4868429" cy="932308"/>
      </dsp:txXfrm>
    </dsp:sp>
    <dsp:sp modelId="{9DE228C6-7EA0-4274-823C-86B075999B64}">
      <dsp:nvSpPr>
        <dsp:cNvPr id="0" name=""/>
        <dsp:cNvSpPr/>
      </dsp:nvSpPr>
      <dsp:spPr>
        <a:xfrm>
          <a:off x="523858" y="1107318"/>
          <a:ext cx="5937059" cy="99031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b="1" kern="1200" dirty="0" smtClean="0">
              <a:solidFill>
                <a:srgbClr val="FFFF00"/>
              </a:solidFill>
              <a:latin typeface="+mj-ea"/>
              <a:ea typeface="+mj-ea"/>
            </a:rPr>
            <a:t>図書</a:t>
          </a:r>
          <a:endParaRPr kumimoji="1" lang="ja-JP" altLang="en-US" sz="3200" b="1" kern="1200" dirty="0">
            <a:solidFill>
              <a:srgbClr val="FFFF00"/>
            </a:solidFill>
            <a:latin typeface="+mj-ea"/>
            <a:ea typeface="+mj-ea"/>
          </a:endParaRPr>
        </a:p>
      </dsp:txBody>
      <dsp:txXfrm>
        <a:off x="552863" y="1136323"/>
        <a:ext cx="4711484" cy="932308"/>
      </dsp:txXfrm>
    </dsp:sp>
    <dsp:sp modelId="{A80ACEA6-AD65-4341-888A-C494B7C026A2}">
      <dsp:nvSpPr>
        <dsp:cNvPr id="0" name=""/>
        <dsp:cNvSpPr/>
      </dsp:nvSpPr>
      <dsp:spPr>
        <a:xfrm>
          <a:off x="1044569" y="2166585"/>
          <a:ext cx="5937059" cy="1182529"/>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en-US" altLang="ja-JP" sz="2400" b="1" kern="1200" dirty="0" smtClean="0">
              <a:solidFill>
                <a:srgbClr val="FFFF00"/>
              </a:solidFill>
              <a:latin typeface="+mj-ea"/>
              <a:ea typeface="+mj-ea"/>
            </a:rPr>
            <a:t>3.11</a:t>
          </a:r>
          <a:r>
            <a:rPr kumimoji="1" lang="ja-JP" altLang="en-US" sz="2400" b="1" kern="1200" dirty="0" smtClean="0">
              <a:solidFill>
                <a:srgbClr val="FFFF00"/>
              </a:solidFill>
              <a:latin typeface="+mj-ea"/>
              <a:ea typeface="+mj-ea"/>
            </a:rPr>
            <a:t>震災文庫</a:t>
          </a:r>
          <a:endParaRPr kumimoji="1" lang="en-US" altLang="ja-JP" sz="2400" b="1" kern="1200" dirty="0" smtClean="0">
            <a:solidFill>
              <a:srgbClr val="FFFF00"/>
            </a:solidFill>
            <a:latin typeface="+mj-ea"/>
            <a:ea typeface="+mj-ea"/>
          </a:endParaRPr>
        </a:p>
        <a:p>
          <a:pPr lvl="0" algn="l" defTabSz="1066800">
            <a:lnSpc>
              <a:spcPct val="90000"/>
            </a:lnSpc>
            <a:spcBef>
              <a:spcPct val="0"/>
            </a:spcBef>
            <a:spcAft>
              <a:spcPct val="35000"/>
            </a:spcAft>
          </a:pPr>
          <a:r>
            <a:rPr kumimoji="1" lang="en-US" altLang="ja-JP" sz="2400" b="1" kern="1200" dirty="0" smtClean="0">
              <a:solidFill>
                <a:srgbClr val="FFFF00"/>
              </a:solidFill>
              <a:latin typeface="+mj-ea"/>
              <a:ea typeface="+mj-ea"/>
            </a:rPr>
            <a:t>3.11</a:t>
          </a:r>
          <a:r>
            <a:rPr kumimoji="1" lang="ja-JP" altLang="en-US" sz="2400" b="1" kern="1200" dirty="0" smtClean="0">
              <a:solidFill>
                <a:srgbClr val="FFFF00"/>
              </a:solidFill>
              <a:latin typeface="+mj-ea"/>
              <a:ea typeface="+mj-ea"/>
            </a:rPr>
            <a:t>震災文庫（</a:t>
          </a:r>
          <a:r>
            <a:rPr kumimoji="1" lang="en-US" altLang="ja-JP" sz="2400" b="1" kern="1200" dirty="0" smtClean="0">
              <a:solidFill>
                <a:srgbClr val="FFFF00"/>
              </a:solidFill>
              <a:latin typeface="+mj-ea"/>
              <a:ea typeface="+mj-ea"/>
            </a:rPr>
            <a:t>2020</a:t>
          </a:r>
          <a:r>
            <a:rPr kumimoji="1" lang="ja-JP" altLang="en-US" sz="2400" b="1" kern="1200" dirty="0" smtClean="0">
              <a:solidFill>
                <a:srgbClr val="FFFF00"/>
              </a:solidFill>
              <a:latin typeface="+mj-ea"/>
              <a:ea typeface="+mj-ea"/>
            </a:rPr>
            <a:t>年～）</a:t>
          </a:r>
          <a:r>
            <a:rPr kumimoji="1" lang="ja-JP" altLang="en-US" sz="1900" b="1" kern="1200" dirty="0" smtClean="0"/>
            <a:t>　←新刊</a:t>
          </a:r>
          <a:endParaRPr kumimoji="1" lang="ja-JP" altLang="en-US" sz="1900" b="1" kern="1200" dirty="0"/>
        </a:p>
      </dsp:txBody>
      <dsp:txXfrm>
        <a:off x="1079204" y="2201220"/>
        <a:ext cx="4700224" cy="1113259"/>
      </dsp:txXfrm>
    </dsp:sp>
    <dsp:sp modelId="{A8581422-9155-498D-B825-A41F0FB32454}">
      <dsp:nvSpPr>
        <dsp:cNvPr id="0" name=""/>
        <dsp:cNvSpPr/>
      </dsp:nvSpPr>
      <dsp:spPr>
        <a:xfrm>
          <a:off x="5293352" y="702938"/>
          <a:ext cx="643707" cy="643707"/>
        </a:xfrm>
        <a:prstGeom prst="downArrow">
          <a:avLst>
            <a:gd name="adj1" fmla="val 55000"/>
            <a:gd name="adj2" fmla="val 45000"/>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5438186" y="702938"/>
        <a:ext cx="354039" cy="484390"/>
      </dsp:txXfrm>
    </dsp:sp>
    <dsp:sp modelId="{BE1B8E73-FEF0-40AF-8B2F-E9FAFE407475}">
      <dsp:nvSpPr>
        <dsp:cNvPr id="0" name=""/>
        <dsp:cNvSpPr/>
      </dsp:nvSpPr>
      <dsp:spPr>
        <a:xfrm>
          <a:off x="5817210" y="1851708"/>
          <a:ext cx="643707" cy="643707"/>
        </a:xfrm>
        <a:prstGeom prst="downArrow">
          <a:avLst>
            <a:gd name="adj1" fmla="val 55000"/>
            <a:gd name="adj2" fmla="val 45000"/>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5962044" y="1851708"/>
        <a:ext cx="354039" cy="484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F8D8-5297-4CFD-A6F0-CECE7A4D5CE1}">
      <dsp:nvSpPr>
        <dsp:cNvPr id="0" name=""/>
        <dsp:cNvSpPr/>
      </dsp:nvSpPr>
      <dsp:spPr>
        <a:xfrm>
          <a:off x="0" y="495890"/>
          <a:ext cx="7818351" cy="67918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smtClean="0">
              <a:latin typeface="+mj-ea"/>
              <a:ea typeface="+mj-ea"/>
            </a:rPr>
            <a:t>仙台市ホームページ　「くらしの安全・安心」</a:t>
          </a:r>
          <a:endParaRPr kumimoji="1" lang="ja-JP" altLang="en-US" sz="2700" kern="1200" dirty="0">
            <a:latin typeface="+mj-ea"/>
            <a:ea typeface="+mj-ea"/>
          </a:endParaRPr>
        </a:p>
      </dsp:txBody>
      <dsp:txXfrm>
        <a:off x="33155" y="529045"/>
        <a:ext cx="7752041" cy="612874"/>
      </dsp:txXfrm>
    </dsp:sp>
    <dsp:sp modelId="{2E776AEB-CF6C-415D-97E5-1615D61DE058}">
      <dsp:nvSpPr>
        <dsp:cNvPr id="0" name=""/>
        <dsp:cNvSpPr/>
      </dsp:nvSpPr>
      <dsp:spPr>
        <a:xfrm>
          <a:off x="0" y="1175075"/>
          <a:ext cx="781835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33"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en-US" altLang="ja-JP" sz="2400" kern="1200" dirty="0" smtClean="0"/>
            <a:t>https://www.city.sendai.jp/</a:t>
          </a:r>
          <a:endParaRPr kumimoji="1" lang="ja-JP" altLang="en-US" sz="2400" kern="1200" dirty="0"/>
        </a:p>
      </dsp:txBody>
      <dsp:txXfrm>
        <a:off x="0" y="1175075"/>
        <a:ext cx="7818351" cy="447120"/>
      </dsp:txXfrm>
    </dsp:sp>
    <dsp:sp modelId="{FE72DAD1-B14C-4E3A-B674-FEB07AB4C671}">
      <dsp:nvSpPr>
        <dsp:cNvPr id="0" name=""/>
        <dsp:cNvSpPr/>
      </dsp:nvSpPr>
      <dsp:spPr>
        <a:xfrm>
          <a:off x="0" y="1622195"/>
          <a:ext cx="7818351" cy="67918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smtClean="0">
              <a:latin typeface="+mj-ea"/>
              <a:ea typeface="+mj-ea"/>
            </a:rPr>
            <a:t>宮城県ホームページ　「防災・安全」「震災・復興」</a:t>
          </a:r>
          <a:endParaRPr kumimoji="1" lang="ja-JP" altLang="en-US" sz="2700" kern="1200" dirty="0">
            <a:latin typeface="+mj-ea"/>
            <a:ea typeface="+mj-ea"/>
          </a:endParaRPr>
        </a:p>
      </dsp:txBody>
      <dsp:txXfrm>
        <a:off x="33155" y="1655350"/>
        <a:ext cx="7752041" cy="612874"/>
      </dsp:txXfrm>
    </dsp:sp>
    <dsp:sp modelId="{08EA6BF5-A3B6-4686-A660-D4B13B15114A}">
      <dsp:nvSpPr>
        <dsp:cNvPr id="0" name=""/>
        <dsp:cNvSpPr/>
      </dsp:nvSpPr>
      <dsp:spPr>
        <a:xfrm>
          <a:off x="0" y="2301380"/>
          <a:ext cx="781835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33"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en-US" altLang="ja-JP" sz="2400" kern="1200" dirty="0" smtClean="0"/>
            <a:t>http://www.pref.miyagi.jp/</a:t>
          </a:r>
          <a:endParaRPr kumimoji="1" lang="ja-JP" altLang="en-US" sz="2400" kern="1200" dirty="0"/>
        </a:p>
      </dsp:txBody>
      <dsp:txXfrm>
        <a:off x="0" y="2301380"/>
        <a:ext cx="7818351" cy="447120"/>
      </dsp:txXfrm>
    </dsp:sp>
    <dsp:sp modelId="{428C40C1-6036-438C-AF0C-9BF3B22A00D9}">
      <dsp:nvSpPr>
        <dsp:cNvPr id="0" name=""/>
        <dsp:cNvSpPr/>
      </dsp:nvSpPr>
      <dsp:spPr>
        <a:xfrm>
          <a:off x="0" y="2748500"/>
          <a:ext cx="7818351" cy="67918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smtClean="0">
              <a:latin typeface="+mj-ea"/>
              <a:ea typeface="+mj-ea"/>
            </a:rPr>
            <a:t>国立国会図書館東日本大震災アーカイブ（ひなぎく）</a:t>
          </a:r>
          <a:endParaRPr kumimoji="1" lang="ja-JP" altLang="en-US" sz="2700" kern="1200" dirty="0">
            <a:latin typeface="+mj-ea"/>
            <a:ea typeface="+mj-ea"/>
          </a:endParaRPr>
        </a:p>
      </dsp:txBody>
      <dsp:txXfrm>
        <a:off x="33155" y="2781655"/>
        <a:ext cx="7752041" cy="612874"/>
      </dsp:txXfrm>
    </dsp:sp>
    <dsp:sp modelId="{A6909049-1268-4FD4-AA82-F5A268EA7133}">
      <dsp:nvSpPr>
        <dsp:cNvPr id="0" name=""/>
        <dsp:cNvSpPr/>
      </dsp:nvSpPr>
      <dsp:spPr>
        <a:xfrm>
          <a:off x="0" y="3855096"/>
          <a:ext cx="7818351" cy="67918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smtClean="0">
              <a:latin typeface="+mj-ea"/>
              <a:ea typeface="+mj-ea"/>
            </a:rPr>
            <a:t>内閣府「防災情報のページ」　</a:t>
          </a:r>
          <a:r>
            <a:rPr kumimoji="1" lang="ja-JP" altLang="en-US" sz="2700" kern="1200" dirty="0" smtClean="0"/>
            <a:t>　　　</a:t>
          </a:r>
          <a:endParaRPr kumimoji="1" lang="ja-JP" altLang="en-US" sz="2700" kern="1200" dirty="0"/>
        </a:p>
      </dsp:txBody>
      <dsp:txXfrm>
        <a:off x="33155" y="3888251"/>
        <a:ext cx="7752041" cy="612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F8D8-5297-4CFD-A6F0-CECE7A4D5CE1}">
      <dsp:nvSpPr>
        <dsp:cNvPr id="0" name=""/>
        <dsp:cNvSpPr/>
      </dsp:nvSpPr>
      <dsp:spPr>
        <a:xfrm>
          <a:off x="0" y="403205"/>
          <a:ext cx="6257284" cy="72949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latin typeface="+mj-ea"/>
              <a:ea typeface="+mj-ea"/>
            </a:rPr>
            <a:t>公益社団法人　仙台市防災安全協会</a:t>
          </a:r>
          <a:endParaRPr kumimoji="1" lang="ja-JP" altLang="en-US" sz="2900" kern="1200" dirty="0">
            <a:latin typeface="+mj-ea"/>
            <a:ea typeface="+mj-ea"/>
          </a:endParaRPr>
        </a:p>
      </dsp:txBody>
      <dsp:txXfrm>
        <a:off x="35611" y="438816"/>
        <a:ext cx="6186062" cy="658273"/>
      </dsp:txXfrm>
    </dsp:sp>
    <dsp:sp modelId="{2E776AEB-CF6C-415D-97E5-1615D61DE058}">
      <dsp:nvSpPr>
        <dsp:cNvPr id="0" name=""/>
        <dsp:cNvSpPr/>
      </dsp:nvSpPr>
      <dsp:spPr>
        <a:xfrm>
          <a:off x="0" y="1132700"/>
          <a:ext cx="625728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69"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en-US" altLang="ja-JP" sz="2400" kern="1200" dirty="0" smtClean="0"/>
            <a:t>http://www.bousai-sendai.or.jp/</a:t>
          </a:r>
          <a:endParaRPr kumimoji="1" lang="ja-JP" altLang="en-US" sz="2400" kern="1200" dirty="0"/>
        </a:p>
      </dsp:txBody>
      <dsp:txXfrm>
        <a:off x="0" y="1132700"/>
        <a:ext cx="6257284" cy="480240"/>
      </dsp:txXfrm>
    </dsp:sp>
    <dsp:sp modelId="{FE72DAD1-B14C-4E3A-B674-FEB07AB4C671}">
      <dsp:nvSpPr>
        <dsp:cNvPr id="0" name=""/>
        <dsp:cNvSpPr/>
      </dsp:nvSpPr>
      <dsp:spPr>
        <a:xfrm>
          <a:off x="0" y="1612940"/>
          <a:ext cx="6257284" cy="72949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latin typeface="+mj-ea"/>
              <a:ea typeface="+mj-ea"/>
            </a:rPr>
            <a:t>仙台管区気象台</a:t>
          </a:r>
          <a:endParaRPr kumimoji="1" lang="ja-JP" altLang="en-US" sz="2900" kern="1200" dirty="0">
            <a:latin typeface="+mj-ea"/>
            <a:ea typeface="+mj-ea"/>
          </a:endParaRPr>
        </a:p>
      </dsp:txBody>
      <dsp:txXfrm>
        <a:off x="35611" y="1648551"/>
        <a:ext cx="6186062" cy="658273"/>
      </dsp:txXfrm>
    </dsp:sp>
    <dsp:sp modelId="{08EA6BF5-A3B6-4686-A660-D4B13B15114A}">
      <dsp:nvSpPr>
        <dsp:cNvPr id="0" name=""/>
        <dsp:cNvSpPr/>
      </dsp:nvSpPr>
      <dsp:spPr>
        <a:xfrm>
          <a:off x="0" y="2342435"/>
          <a:ext cx="625728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69"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en-US" altLang="ja-JP" sz="2400" kern="1200" dirty="0" smtClean="0"/>
            <a:t>http://www.jma-net.go.jp/sendai/</a:t>
          </a:r>
          <a:endParaRPr kumimoji="1" lang="ja-JP" altLang="en-US" sz="2400" kern="1200" dirty="0"/>
        </a:p>
      </dsp:txBody>
      <dsp:txXfrm>
        <a:off x="0" y="2342435"/>
        <a:ext cx="6257284" cy="48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7410A-6FC5-4E98-8506-A3E916197777}">
      <dsp:nvSpPr>
        <dsp:cNvPr id="0" name=""/>
        <dsp:cNvSpPr/>
      </dsp:nvSpPr>
      <dsp:spPr>
        <a:xfrm>
          <a:off x="0" y="3436"/>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・情報の</a:t>
          </a:r>
          <a:r>
            <a:rPr kumimoji="1" lang="ja-JP" altLang="en-US" sz="4100" kern="1200" dirty="0" smtClean="0">
              <a:solidFill>
                <a:srgbClr val="FFFF00"/>
              </a:solidFill>
              <a:latin typeface="+mj-ea"/>
              <a:ea typeface="+mj-ea"/>
            </a:rPr>
            <a:t>取捨選択</a:t>
          </a:r>
          <a:endParaRPr kumimoji="1" lang="ja-JP" altLang="en-US" sz="4100" kern="1200" dirty="0">
            <a:solidFill>
              <a:srgbClr val="FFFF00"/>
            </a:solidFill>
            <a:latin typeface="+mj-ea"/>
            <a:ea typeface="+mj-ea"/>
          </a:endParaRPr>
        </a:p>
      </dsp:txBody>
      <dsp:txXfrm>
        <a:off x="50347" y="53783"/>
        <a:ext cx="7100106" cy="930661"/>
      </dsp:txXfrm>
    </dsp:sp>
    <dsp:sp modelId="{FF95B4E2-C5D3-4F53-BCEB-076D45E7B74C}">
      <dsp:nvSpPr>
        <dsp:cNvPr id="0" name=""/>
        <dsp:cNvSpPr/>
      </dsp:nvSpPr>
      <dsp:spPr>
        <a:xfrm>
          <a:off x="0" y="1152872"/>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比較</a:t>
          </a:r>
          <a:r>
            <a:rPr kumimoji="1" lang="ja-JP" altLang="en-US" sz="4100" kern="1200" dirty="0" smtClean="0">
              <a:latin typeface="+mj-ea"/>
              <a:ea typeface="+mj-ea"/>
            </a:rPr>
            <a:t>する</a:t>
          </a:r>
          <a:endParaRPr kumimoji="1" lang="ja-JP" altLang="en-US" sz="4100" kern="1200" dirty="0">
            <a:latin typeface="+mj-ea"/>
            <a:ea typeface="+mj-ea"/>
          </a:endParaRPr>
        </a:p>
      </dsp:txBody>
      <dsp:txXfrm>
        <a:off x="50347" y="1203219"/>
        <a:ext cx="7100106" cy="930661"/>
      </dsp:txXfrm>
    </dsp:sp>
    <dsp:sp modelId="{442D26A1-92B6-474C-B97A-2BD45F3986BE}">
      <dsp:nvSpPr>
        <dsp:cNvPr id="0" name=""/>
        <dsp:cNvSpPr/>
      </dsp:nvSpPr>
      <dsp:spPr>
        <a:xfrm>
          <a:off x="0" y="2302307"/>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分類</a:t>
          </a:r>
          <a:r>
            <a:rPr kumimoji="1" lang="ja-JP" altLang="en-US" sz="4100" kern="1200" dirty="0" smtClean="0">
              <a:latin typeface="+mj-ea"/>
              <a:ea typeface="+mj-ea"/>
            </a:rPr>
            <a:t>する</a:t>
          </a:r>
          <a:endParaRPr kumimoji="1" lang="ja-JP" altLang="en-US" sz="4100" kern="1200" dirty="0">
            <a:latin typeface="+mj-ea"/>
            <a:ea typeface="+mj-ea"/>
          </a:endParaRPr>
        </a:p>
      </dsp:txBody>
      <dsp:txXfrm>
        <a:off x="50347" y="2352654"/>
        <a:ext cx="7100106" cy="930661"/>
      </dsp:txXfrm>
    </dsp:sp>
    <dsp:sp modelId="{F8161BCF-C9DA-4971-A9D6-8E6F3B358F1F}">
      <dsp:nvSpPr>
        <dsp:cNvPr id="0" name=""/>
        <dsp:cNvSpPr/>
      </dsp:nvSpPr>
      <dsp:spPr>
        <a:xfrm>
          <a:off x="0" y="3451741"/>
          <a:ext cx="7200800" cy="103135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4100" kern="1200" dirty="0" smtClean="0">
              <a:latin typeface="+mj-ea"/>
              <a:ea typeface="+mj-ea"/>
            </a:rPr>
            <a:t>・情報を</a:t>
          </a:r>
          <a:r>
            <a:rPr kumimoji="1" lang="ja-JP" altLang="en-US" sz="4100" kern="1200" dirty="0" smtClean="0">
              <a:solidFill>
                <a:srgbClr val="FFFF00"/>
              </a:solidFill>
              <a:latin typeface="+mj-ea"/>
              <a:ea typeface="+mj-ea"/>
            </a:rPr>
            <a:t>関連付ける</a:t>
          </a:r>
          <a:endParaRPr kumimoji="1" lang="ja-JP" altLang="en-US" sz="4100" kern="1200" dirty="0">
            <a:solidFill>
              <a:srgbClr val="FFFF00"/>
            </a:solidFill>
            <a:latin typeface="+mj-ea"/>
            <a:ea typeface="+mj-ea"/>
          </a:endParaRPr>
        </a:p>
      </dsp:txBody>
      <dsp:txXfrm>
        <a:off x="50347" y="3502088"/>
        <a:ext cx="7100106" cy="930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014D-AB20-4BFD-B0D1-CA0DD60092ED}">
      <dsp:nvSpPr>
        <dsp:cNvPr id="0" name=""/>
        <dsp:cNvSpPr/>
      </dsp:nvSpPr>
      <dsp:spPr>
        <a:xfrm>
          <a:off x="5126" y="390364"/>
          <a:ext cx="4662226"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本などで収集した</a:t>
          </a:r>
          <a:r>
            <a:rPr kumimoji="1" lang="ja-JP" altLang="en-US" sz="3300" kern="1200" dirty="0" smtClean="0">
              <a:solidFill>
                <a:srgbClr val="FFFF00"/>
              </a:solidFill>
              <a:latin typeface="+mj-ea"/>
              <a:ea typeface="+mj-ea"/>
            </a:rPr>
            <a:t>文字情報</a:t>
          </a:r>
          <a:endParaRPr kumimoji="1" lang="ja-JP" altLang="en-US" sz="3300" kern="1200" dirty="0">
            <a:solidFill>
              <a:srgbClr val="FFFF00"/>
            </a:solidFill>
            <a:latin typeface="+mj-ea"/>
            <a:ea typeface="+mj-ea"/>
          </a:endParaRPr>
        </a:p>
      </dsp:txBody>
      <dsp:txXfrm>
        <a:off x="622545" y="390364"/>
        <a:ext cx="3427388" cy="1234838"/>
      </dsp:txXfrm>
    </dsp:sp>
    <dsp:sp modelId="{7C10BD67-5753-404E-836E-D69187937FAE}">
      <dsp:nvSpPr>
        <dsp:cNvPr id="0" name=""/>
        <dsp:cNvSpPr/>
      </dsp:nvSpPr>
      <dsp:spPr>
        <a:xfrm>
          <a:off x="4266030" y="327269"/>
          <a:ext cx="3855119" cy="1361027"/>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u="sng" kern="1200" dirty="0" smtClean="0">
              <a:solidFill>
                <a:schemeClr val="tx1"/>
              </a:solidFill>
              <a:latin typeface="+mj-ea"/>
              <a:ea typeface="+mj-ea"/>
            </a:rPr>
            <a:t>項目を立てて</a:t>
          </a:r>
          <a:endParaRPr kumimoji="1" lang="en-US" altLang="ja-JP" sz="3200" u="sng" kern="1200" dirty="0" smtClean="0">
            <a:solidFill>
              <a:schemeClr val="tx1"/>
            </a:solidFill>
            <a:latin typeface="+mj-ea"/>
            <a:ea typeface="+mj-ea"/>
          </a:endParaRPr>
        </a:p>
        <a:p>
          <a:pPr lvl="0" algn="ctr" defTabSz="1422400">
            <a:lnSpc>
              <a:spcPct val="90000"/>
            </a:lnSpc>
            <a:spcBef>
              <a:spcPct val="0"/>
            </a:spcBef>
            <a:spcAft>
              <a:spcPct val="35000"/>
            </a:spcAft>
          </a:pPr>
          <a:r>
            <a:rPr kumimoji="1" lang="ja-JP" altLang="en-US" sz="3200" kern="1200" dirty="0" smtClean="0">
              <a:latin typeface="+mj-ea"/>
              <a:ea typeface="+mj-ea"/>
            </a:rPr>
            <a:t>分類する</a:t>
          </a:r>
          <a:endParaRPr kumimoji="1" lang="ja-JP" altLang="en-US" sz="3200" kern="1200" dirty="0">
            <a:latin typeface="+mj-ea"/>
            <a:ea typeface="+mj-ea"/>
          </a:endParaRPr>
        </a:p>
      </dsp:txBody>
      <dsp:txXfrm>
        <a:off x="4946544" y="327269"/>
        <a:ext cx="2494092" cy="1361027"/>
      </dsp:txXfrm>
    </dsp:sp>
    <dsp:sp modelId="{54963FA8-4BEB-46A5-9767-6DDF05B43612}">
      <dsp:nvSpPr>
        <dsp:cNvPr id="0" name=""/>
        <dsp:cNvSpPr/>
      </dsp:nvSpPr>
      <dsp:spPr>
        <a:xfrm>
          <a:off x="5126" y="1882913"/>
          <a:ext cx="4667227"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統計資料など</a:t>
          </a:r>
          <a:endParaRPr kumimoji="1" lang="en-US" altLang="ja-JP" sz="3300" kern="1200" dirty="0" smtClean="0">
            <a:latin typeface="+mj-ea"/>
            <a:ea typeface="+mj-ea"/>
          </a:endParaRPr>
        </a:p>
        <a:p>
          <a:pPr lvl="0" algn="ctr" defTabSz="1466850">
            <a:lnSpc>
              <a:spcPct val="90000"/>
            </a:lnSpc>
            <a:spcBef>
              <a:spcPct val="0"/>
            </a:spcBef>
            <a:spcAft>
              <a:spcPct val="35000"/>
            </a:spcAft>
          </a:pPr>
          <a:r>
            <a:rPr kumimoji="1" lang="ja-JP" altLang="en-US" sz="3300" kern="1200" dirty="0" smtClean="0">
              <a:solidFill>
                <a:srgbClr val="FFFF00"/>
              </a:solidFill>
              <a:latin typeface="+mj-ea"/>
              <a:ea typeface="+mj-ea"/>
            </a:rPr>
            <a:t>数値化</a:t>
          </a:r>
          <a:r>
            <a:rPr kumimoji="1" lang="ja-JP" altLang="en-US" sz="3300" kern="1200" dirty="0" smtClean="0">
              <a:latin typeface="+mj-ea"/>
              <a:ea typeface="+mj-ea"/>
            </a:rPr>
            <a:t>された情報</a:t>
          </a:r>
          <a:endParaRPr kumimoji="1" lang="ja-JP" altLang="en-US" sz="3300" kern="1200" dirty="0">
            <a:latin typeface="+mj-ea"/>
            <a:ea typeface="+mj-ea"/>
          </a:endParaRPr>
        </a:p>
      </dsp:txBody>
      <dsp:txXfrm>
        <a:off x="622545" y="1882913"/>
        <a:ext cx="3432389" cy="1234838"/>
      </dsp:txXfrm>
    </dsp:sp>
    <dsp:sp modelId="{157F34C0-5360-4C07-986E-84CC9FA0EC2F}">
      <dsp:nvSpPr>
        <dsp:cNvPr id="0" name=""/>
        <dsp:cNvSpPr/>
      </dsp:nvSpPr>
      <dsp:spPr>
        <a:xfrm>
          <a:off x="4271031" y="1861174"/>
          <a:ext cx="3850097" cy="1278316"/>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表やグラフ</a:t>
          </a:r>
          <a:endParaRPr kumimoji="1" lang="ja-JP" altLang="en-US" sz="3200" kern="1200" dirty="0">
            <a:solidFill>
              <a:schemeClr val="tx1"/>
            </a:solidFill>
            <a:latin typeface="+mj-ea"/>
            <a:ea typeface="+mj-ea"/>
          </a:endParaRPr>
        </a:p>
      </dsp:txBody>
      <dsp:txXfrm>
        <a:off x="4910189" y="1861174"/>
        <a:ext cx="2571781" cy="1278316"/>
      </dsp:txXfrm>
    </dsp:sp>
    <dsp:sp modelId="{33B2B23C-0CE9-40D7-94DD-F588B0ECE4E4}">
      <dsp:nvSpPr>
        <dsp:cNvPr id="0" name=""/>
        <dsp:cNvSpPr/>
      </dsp:nvSpPr>
      <dsp:spPr>
        <a:xfrm>
          <a:off x="5126" y="3323401"/>
          <a:ext cx="4374910" cy="1234838"/>
        </a:xfrm>
        <a:prstGeom prst="chevron">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latin typeface="+mj-ea"/>
              <a:ea typeface="+mj-ea"/>
            </a:rPr>
            <a:t>その他</a:t>
          </a:r>
          <a:endParaRPr kumimoji="1" lang="ja-JP" altLang="en-US" sz="3300" kern="1200" dirty="0">
            <a:latin typeface="+mj-ea"/>
            <a:ea typeface="+mj-ea"/>
          </a:endParaRPr>
        </a:p>
      </dsp:txBody>
      <dsp:txXfrm>
        <a:off x="622545" y="3323401"/>
        <a:ext cx="3140072" cy="1234838"/>
      </dsp:txXfrm>
    </dsp:sp>
    <dsp:sp modelId="{5C80DF64-3083-48E3-958A-FDC1A93EC798}">
      <dsp:nvSpPr>
        <dsp:cNvPr id="0" name=""/>
        <dsp:cNvSpPr/>
      </dsp:nvSpPr>
      <dsp:spPr>
        <a:xfrm>
          <a:off x="3978714" y="3312368"/>
          <a:ext cx="4153062" cy="1256905"/>
        </a:xfrm>
        <a:prstGeom prst="chevron">
          <a:avLst/>
        </a:prstGeom>
        <a:solidFill>
          <a:srgbClr val="FFFF00">
            <a:alpha val="90000"/>
          </a:srgb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イラスト</a:t>
          </a:r>
          <a:endParaRPr kumimoji="1" lang="en-US" altLang="ja-JP" sz="3200" kern="1200" dirty="0" smtClean="0">
            <a:solidFill>
              <a:schemeClr val="tx1"/>
            </a:solidFill>
            <a:latin typeface="+mj-ea"/>
            <a:ea typeface="+mj-ea"/>
          </a:endParaRPr>
        </a:p>
        <a:p>
          <a:pPr lvl="0" algn="ctr" defTabSz="1422400">
            <a:lnSpc>
              <a:spcPct val="90000"/>
            </a:lnSpc>
            <a:spcBef>
              <a:spcPct val="0"/>
            </a:spcBef>
            <a:spcAft>
              <a:spcPct val="35000"/>
            </a:spcAft>
          </a:pPr>
          <a:r>
            <a:rPr kumimoji="1" lang="ja-JP" altLang="en-US" sz="3200" kern="1200" dirty="0" smtClean="0">
              <a:solidFill>
                <a:schemeClr val="tx1"/>
              </a:solidFill>
              <a:latin typeface="+mj-ea"/>
              <a:ea typeface="+mj-ea"/>
            </a:rPr>
            <a:t>マップ化など</a:t>
          </a:r>
          <a:endParaRPr kumimoji="1" lang="ja-JP" altLang="en-US" sz="3200" kern="1200" dirty="0">
            <a:solidFill>
              <a:schemeClr val="tx1"/>
            </a:solidFill>
            <a:latin typeface="+mj-ea"/>
            <a:ea typeface="+mj-ea"/>
          </a:endParaRPr>
        </a:p>
      </dsp:txBody>
      <dsp:txXfrm>
        <a:off x="4607167" y="3312368"/>
        <a:ext cx="2896157" cy="1256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4A7AE-88B4-4C52-943A-C6BA622958AA}">
      <dsp:nvSpPr>
        <dsp:cNvPr id="0" name=""/>
        <dsp:cNvSpPr/>
      </dsp:nvSpPr>
      <dsp:spPr>
        <a:xfrm>
          <a:off x="31815" y="323700"/>
          <a:ext cx="1611662" cy="1611662"/>
        </a:xfrm>
        <a:prstGeom prst="ellipse">
          <a:avLst/>
        </a:prstGeom>
        <a:solidFill>
          <a:schemeClr val="accent1">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kumimoji="1" lang="ja-JP" altLang="en-US" sz="4100" kern="1200" dirty="0"/>
            <a:t>　</a:t>
          </a:r>
          <a:r>
            <a:rPr kumimoji="1" lang="ja-JP" altLang="en-US" sz="1400" kern="1200" dirty="0" smtClean="0"/>
            <a:t>簡単</a:t>
          </a:r>
          <a:endParaRPr kumimoji="1" lang="ja-JP" altLang="en-US" sz="1400" kern="1200" dirty="0"/>
        </a:p>
      </dsp:txBody>
      <dsp:txXfrm>
        <a:off x="256867" y="513750"/>
        <a:ext cx="929246" cy="1231563"/>
      </dsp:txXfrm>
    </dsp:sp>
    <dsp:sp modelId="{2CF45678-7577-4E82-B259-89B59022728C}">
      <dsp:nvSpPr>
        <dsp:cNvPr id="0" name=""/>
        <dsp:cNvSpPr/>
      </dsp:nvSpPr>
      <dsp:spPr>
        <a:xfrm>
          <a:off x="1133339" y="301411"/>
          <a:ext cx="1611662" cy="1611662"/>
        </a:xfrm>
        <a:prstGeom prst="ellipse">
          <a:avLst/>
        </a:prstGeom>
        <a:solidFill>
          <a:schemeClr val="accent1">
            <a:alpha val="5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kumimoji="1" lang="ja-JP" altLang="en-US" sz="1400" kern="1200" dirty="0" smtClean="0"/>
            <a:t>安全</a:t>
          </a:r>
          <a:r>
            <a:rPr kumimoji="1" lang="ja-JP" altLang="en-US" sz="4100" kern="1200" dirty="0"/>
            <a:t>　</a:t>
          </a:r>
        </a:p>
      </dsp:txBody>
      <dsp:txXfrm>
        <a:off x="1590702" y="491461"/>
        <a:ext cx="929246" cy="123156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7F015736-95D7-4069-9872-51657D0FAF38}" type="datetimeFigureOut">
              <a:rPr kumimoji="1" lang="ja-JP" altLang="en-US" smtClean="0"/>
              <a:t>2020/8/16</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F37D359B-9716-4753-936A-404659177F8E}" type="slidenum">
              <a:rPr kumimoji="1" lang="ja-JP" altLang="en-US" smtClean="0"/>
              <a:t>‹#›</a:t>
            </a:fld>
            <a:endParaRPr kumimoji="1" lang="ja-JP" altLang="en-US"/>
          </a:p>
        </p:txBody>
      </p:sp>
    </p:spTree>
    <p:extLst>
      <p:ext uri="{BB962C8B-B14F-4D97-AF65-F5344CB8AC3E}">
        <p14:creationId xmlns:p14="http://schemas.microsoft.com/office/powerpoint/2010/main" val="292585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E40A37B7-180C-4AF0-BB91-DAA9EF7CA5D8}" type="datetimeFigureOut">
              <a:rPr kumimoji="1" lang="ja-JP" altLang="en-US" smtClean="0"/>
              <a:t>2020/8/16</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75F177B0-CB1B-4893-B45F-E259079C1CE3}" type="slidenum">
              <a:rPr kumimoji="1" lang="ja-JP" altLang="en-US" smtClean="0"/>
              <a:t>‹#›</a:t>
            </a:fld>
            <a:endParaRPr kumimoji="1" lang="ja-JP" altLang="en-US"/>
          </a:p>
        </p:txBody>
      </p:sp>
    </p:spTree>
    <p:extLst>
      <p:ext uri="{BB962C8B-B14F-4D97-AF65-F5344CB8AC3E}">
        <p14:creationId xmlns:p14="http://schemas.microsoft.com/office/powerpoint/2010/main" val="933662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b-www.smt.city.sendai.jp/?pag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slide" Target="../slides/slide35.xml"/><Relationship Id="rId5" Type="http://schemas.openxmlformats.org/officeDocument/2006/relationships/slide" Target="../slides/slide30.xml"/><Relationship Id="rId4" Type="http://schemas.openxmlformats.org/officeDocument/2006/relationships/slide" Target="../slides/slide27.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a:t>
            </a:r>
            <a:r>
              <a:rPr kumimoji="1" lang="ja-JP" altLang="en-US" sz="1200" dirty="0" smtClean="0"/>
              <a:t>この資</a:t>
            </a:r>
            <a:r>
              <a:rPr kumimoji="1" lang="ja-JP" altLang="en-US" sz="1200" i="1" dirty="0" smtClean="0"/>
              <a:t>料</a:t>
            </a:r>
            <a:r>
              <a:rPr kumimoji="1" lang="ja-JP" altLang="en-US" sz="1200" dirty="0" smtClean="0"/>
              <a:t>は、中学校向け「公共図書館利用学習」の補助資料です。</a:t>
            </a:r>
            <a:endParaRPr kumimoji="1" lang="en-US" altLang="ja-JP" sz="1200" dirty="0" smtClean="0"/>
          </a:p>
          <a:p>
            <a:r>
              <a:rPr kumimoji="1" lang="ja-JP" altLang="en-US" sz="1200" dirty="0" smtClean="0"/>
              <a:t>　</a:t>
            </a:r>
            <a:r>
              <a:rPr kumimoji="1" lang="ja-JP" altLang="en-US" sz="1200" baseline="0" dirty="0" smtClean="0"/>
              <a:t> 公共図書館を利用する学習の事前学習としてご使用ください</a:t>
            </a:r>
            <a:r>
              <a:rPr kumimoji="1" lang="ja-JP" altLang="en-US" sz="1200" dirty="0" smtClean="0"/>
              <a:t>。</a:t>
            </a:r>
            <a:endParaRPr kumimoji="1" lang="en-US" altLang="ja-JP" sz="1200" dirty="0" smtClean="0"/>
          </a:p>
          <a:p>
            <a:endParaRPr kumimoji="1" lang="en-US" altLang="ja-JP" sz="1200" dirty="0" smtClean="0"/>
          </a:p>
          <a:p>
            <a:r>
              <a:rPr kumimoji="1" lang="en-US" altLang="ja-JP" sz="1200" dirty="0" smtClean="0"/>
              <a:t>※</a:t>
            </a:r>
            <a:r>
              <a:rPr kumimoji="1" lang="ja-JP" altLang="en-US" sz="1200" dirty="0" smtClean="0"/>
              <a:t>この欄は次ページから「シナリオ（教師用を想定）」となっています。</a:t>
            </a:r>
            <a:endParaRPr kumimoji="1" lang="en-US" altLang="ja-JP" sz="1200" dirty="0" smtClean="0"/>
          </a:p>
          <a:p>
            <a:r>
              <a:rPr kumimoji="1" lang="ja-JP" altLang="en-US" sz="1200" dirty="0" smtClean="0"/>
              <a:t>印刷レイアウトで「ノート」を選択すると、この欄が印刷されます。</a:t>
            </a:r>
            <a:endParaRPr kumimoji="1" lang="en-US" altLang="ja-JP" sz="1200" dirty="0" smtClean="0"/>
          </a:p>
          <a:p>
            <a:r>
              <a:rPr kumimoji="1" lang="ja-JP" altLang="en-US" sz="1200" dirty="0" smtClean="0"/>
              <a:t>スライドショーで再生してください。</a:t>
            </a:r>
            <a:endParaRPr kumimoji="1" lang="en-US" altLang="ja-JP" sz="1200" dirty="0" smtClean="0"/>
          </a:p>
          <a:p>
            <a:r>
              <a:rPr kumimoji="1" lang="ja-JP" altLang="en-US" sz="1200" dirty="0" smtClean="0"/>
              <a:t>または、必要なページを選択して印刷・配付してください。</a:t>
            </a:r>
          </a:p>
          <a:p>
            <a:endParaRPr kumimoji="1" lang="en-US" altLang="ja-JP" dirty="0" smtClean="0"/>
          </a:p>
          <a:p>
            <a:r>
              <a:rPr kumimoji="1" lang="en-US" altLang="ja-JP" dirty="0" smtClean="0"/>
              <a:t>※</a:t>
            </a:r>
            <a:r>
              <a:rPr kumimoji="1" lang="ja-JP" altLang="en-US" dirty="0" smtClean="0"/>
              <a:t>こちらは、「仙台市図書館　パスファインダー</a:t>
            </a:r>
            <a:r>
              <a:rPr kumimoji="1" lang="en-US" altLang="ja-JP" dirty="0" smtClean="0"/>
              <a:t>NO.6</a:t>
            </a:r>
            <a:r>
              <a:rPr kumimoji="1" lang="ja-JP" altLang="en-US" dirty="0" smtClean="0"/>
              <a:t>「防災・災害について調べる」と、</a:t>
            </a:r>
            <a:endParaRPr kumimoji="1" lang="en-US" altLang="ja-JP" dirty="0" smtClean="0"/>
          </a:p>
          <a:p>
            <a:r>
              <a:rPr kumimoji="1" lang="ja-JP" altLang="en-US" dirty="0" smtClean="0"/>
              <a:t>「図書館で調べよう（小学生高学年～中学生向け調べ学習の手引き）」をもとにして作成しています。</a:t>
            </a:r>
            <a:endParaRPr kumimoji="1" lang="en-US" altLang="ja-JP" dirty="0" smtClean="0"/>
          </a:p>
          <a:p>
            <a:r>
              <a:rPr kumimoji="1" lang="ja-JP" altLang="en-US" dirty="0" smtClean="0"/>
              <a:t>「パスファインダー」及び「調べ学習の手引き」は、仙台市図書館ＨＰからダウンロードできます。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kern="1200" dirty="0" smtClean="0">
                <a:solidFill>
                  <a:schemeClr val="tx1"/>
                </a:solidFill>
                <a:effectLst/>
                <a:latin typeface="+mn-lt"/>
                <a:ea typeface="+mn-ea"/>
                <a:cs typeface="+mn-cs"/>
              </a:rPr>
              <a:t>・「仙台市図書館　パスファインダー」</a:t>
            </a:r>
            <a:endParaRPr kumimoji="1" lang="en-US" altLang="ja-JP"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kern="1200" dirty="0" smtClean="0">
                <a:solidFill>
                  <a:schemeClr val="tx1"/>
                </a:solidFill>
                <a:effectLst/>
                <a:latin typeface="+mn-lt"/>
                <a:ea typeface="+mn-ea"/>
                <a:cs typeface="+mn-cs"/>
              </a:rPr>
              <a:t>　</a:t>
            </a:r>
            <a:r>
              <a:rPr kumimoji="1" lang="en-US" altLang="ja-JP" sz="1200" u="sng" kern="1200" dirty="0" smtClean="0">
                <a:solidFill>
                  <a:schemeClr val="tx1"/>
                </a:solidFill>
                <a:effectLst/>
                <a:latin typeface="+mn-lt"/>
                <a:ea typeface="+mn-ea"/>
                <a:cs typeface="+mn-cs"/>
                <a:hlinkClick r:id="rId3"/>
              </a:rPr>
              <a:t>https://lib-www.smt.city.sendai.jp/?page</a:t>
            </a:r>
            <a:r>
              <a:rPr kumimoji="1" lang="en-US" altLang="ja-JP" sz="1200" u="sng" kern="1200" dirty="0" smtClean="0">
                <a:solidFill>
                  <a:schemeClr val="tx1"/>
                </a:solidFill>
                <a:effectLst/>
                <a:latin typeface="+mn-lt"/>
                <a:ea typeface="+mn-ea"/>
                <a:cs typeface="+mn-cs"/>
              </a:rPr>
              <a:t>_</a:t>
            </a:r>
            <a:r>
              <a:rPr kumimoji="1" lang="en-US" altLang="ja-JP" sz="1200" kern="1200" dirty="0" smtClean="0">
                <a:solidFill>
                  <a:schemeClr val="tx1"/>
                </a:solidFill>
                <a:effectLst/>
                <a:latin typeface="+mn-lt"/>
                <a:ea typeface="+mn-ea"/>
                <a:cs typeface="+mn-cs"/>
              </a:rPr>
              <a:t>id=296</a:t>
            </a:r>
            <a:endParaRPr kumimoji="1" lang="en-US" altLang="ja-JP" sz="1200" u="sng" kern="1200" dirty="0" smtClean="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・「図書館で調べよう　小学生高学年～中学生向け調べ学習の手引き」</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effectLst/>
                <a:latin typeface="+mn-lt"/>
                <a:ea typeface="+mn-ea"/>
                <a:cs typeface="+mn-cs"/>
              </a:rPr>
              <a:t>　</a:t>
            </a:r>
            <a:r>
              <a:rPr kumimoji="1" lang="en-US" altLang="ja-JP" sz="1200" u="sng" kern="1200" dirty="0" smtClean="0">
                <a:solidFill>
                  <a:schemeClr val="tx1"/>
                </a:solidFill>
                <a:effectLst/>
                <a:latin typeface="+mn-lt"/>
                <a:ea typeface="+mn-ea"/>
                <a:cs typeface="+mn-cs"/>
                <a:hlinkClick r:id="rId3"/>
              </a:rPr>
              <a:t>https://lib-www.smt.city.sendai.jp/?page</a:t>
            </a:r>
            <a:r>
              <a:rPr kumimoji="1" lang="en-US" altLang="ja-JP" sz="1200" u="sng" kern="1200" dirty="0" smtClean="0">
                <a:solidFill>
                  <a:schemeClr val="tx1"/>
                </a:solidFill>
                <a:effectLst/>
                <a:latin typeface="+mn-lt"/>
                <a:ea typeface="+mn-ea"/>
                <a:cs typeface="+mn-cs"/>
              </a:rPr>
              <a:t>_</a:t>
            </a:r>
            <a:r>
              <a:rPr kumimoji="1" lang="en-US" altLang="ja-JP" sz="1200" kern="1200" dirty="0" smtClean="0">
                <a:solidFill>
                  <a:schemeClr val="tx1"/>
                </a:solidFill>
                <a:effectLst/>
                <a:latin typeface="+mn-lt"/>
                <a:ea typeface="+mn-ea"/>
                <a:cs typeface="+mn-cs"/>
              </a:rPr>
              <a:t>id=316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a:t>
            </a:fld>
            <a:endParaRPr kumimoji="1" lang="ja-JP" altLang="en-US" dirty="0"/>
          </a:p>
        </p:txBody>
      </p:sp>
    </p:spTree>
    <p:extLst>
      <p:ext uri="{BB962C8B-B14F-4D97-AF65-F5344CB8AC3E}">
        <p14:creationId xmlns:p14="http://schemas.microsoft.com/office/powerpoint/2010/main" val="186778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「防災・災害」に関連する本を探すときは、まず各テーマの棚へ行ってみましょう。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「防災・災害」に関する分類は、３６９の災害、４５１の気象、４５３の地震、５１９の防災科学・工学などが挙げられます。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10</a:t>
            </a:fld>
            <a:endParaRPr kumimoji="1" lang="ja-JP" altLang="en-US" dirty="0"/>
          </a:p>
        </p:txBody>
      </p:sp>
    </p:spTree>
    <p:extLst>
      <p:ext uri="{BB962C8B-B14F-4D97-AF65-F5344CB8AC3E}">
        <p14:creationId xmlns:p14="http://schemas.microsoft.com/office/powerpoint/2010/main" val="77740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皆さんも知ってのとおり、図書館の本にはラベルが貼ってあり、ラベルからその本がどんな内容なのかを知ることができます。</a:t>
            </a:r>
            <a:endParaRPr kumimoji="1" lang="en-US" altLang="ja-JP" dirty="0" smtClean="0"/>
          </a:p>
          <a:p>
            <a:r>
              <a:rPr kumimoji="1" lang="ja-JP" altLang="en-US" dirty="0" smtClean="0"/>
              <a:t>図書館の本は「日本十進分類法」に則って分類されており、３ケタの数字で表示されていることが多いです。</a:t>
            </a:r>
            <a:endParaRPr kumimoji="1" lang="en-US" altLang="ja-JP" dirty="0" smtClean="0"/>
          </a:p>
          <a:p>
            <a:r>
              <a:rPr kumimoji="1" lang="ja-JP" altLang="en-US" dirty="0" smtClean="0"/>
              <a:t>百の位の数字が、まずはじめの大きな分類になります。</a:t>
            </a:r>
            <a:endParaRPr kumimoji="1" lang="en-US" altLang="ja-JP" dirty="0" smtClean="0"/>
          </a:p>
          <a:p>
            <a:r>
              <a:rPr kumimoji="1" lang="ja-JP" altLang="en-US" dirty="0" smtClean="0"/>
              <a:t>さらに、十の位、一の位で、細かく分類していくのです。</a:t>
            </a:r>
            <a:endParaRPr kumimoji="1" lang="en-US" altLang="ja-JP" dirty="0" smtClean="0"/>
          </a:p>
          <a:p>
            <a:r>
              <a:rPr kumimoji="1" lang="ja-JP" altLang="en-US" dirty="0" smtClean="0"/>
              <a:t>（クリック➡次のページへ）</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0E9ED-644D-4032-859D-B59DFA73E67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399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ここには、関連図書の一例をあげました。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このほかにも、多くの本や資料があります。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12</a:t>
            </a:fld>
            <a:endParaRPr kumimoji="1" lang="ja-JP" altLang="en-US"/>
          </a:p>
        </p:txBody>
      </p:sp>
    </p:spTree>
    <p:extLst>
      <p:ext uri="{BB962C8B-B14F-4D97-AF65-F5344CB8AC3E}">
        <p14:creationId xmlns:p14="http://schemas.microsoft.com/office/powerpoint/2010/main" val="17809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また、仙台市図書館では「</a:t>
            </a:r>
            <a:r>
              <a:rPr kumimoji="1" lang="en-US" altLang="ja-JP" dirty="0" smtClean="0"/>
              <a:t>3.11</a:t>
            </a:r>
            <a:r>
              <a:rPr kumimoji="1" lang="ja-JP" altLang="en-US" dirty="0" smtClean="0"/>
              <a:t>震災文庫」や「震災コーナー」に、東日本大震災や復興への歩みに関する資料を</a:t>
            </a:r>
            <a:endParaRPr kumimoji="1" lang="en-US" altLang="ja-JP" dirty="0" smtClean="0"/>
          </a:p>
          <a:p>
            <a:r>
              <a:rPr kumimoji="1" lang="ja-JP" altLang="en-US" dirty="0" smtClean="0"/>
              <a:t>集めています。東日本大震災について知りたいときは、こちらの書棚を見てみましょう。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13</a:t>
            </a:fld>
            <a:endParaRPr kumimoji="1" lang="ja-JP" altLang="en-US" dirty="0"/>
          </a:p>
        </p:txBody>
      </p:sp>
    </p:spTree>
    <p:extLst>
      <p:ext uri="{BB962C8B-B14F-4D97-AF65-F5344CB8AC3E}">
        <p14:creationId xmlns:p14="http://schemas.microsoft.com/office/powerpoint/2010/main" val="259921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図書館にあるパソコンを使うと各図書館にある資料の貸出中や在庫の状態、その資料がある場所、分類の番号などが分かります。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14</a:t>
            </a:fld>
            <a:endParaRPr kumimoji="1" lang="ja-JP" altLang="en-US" dirty="0"/>
          </a:p>
        </p:txBody>
      </p:sp>
    </p:spTree>
    <p:extLst>
      <p:ext uri="{BB962C8B-B14F-4D97-AF65-F5344CB8AC3E}">
        <p14:creationId xmlns:p14="http://schemas.microsoft.com/office/powerpoint/2010/main" val="163615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検索端末の「ジャンル検索」を使うと、「</a:t>
            </a:r>
            <a:r>
              <a:rPr kumimoji="1" lang="en-US" altLang="ja-JP" dirty="0" smtClean="0"/>
              <a:t>3.11</a:t>
            </a:r>
            <a:r>
              <a:rPr kumimoji="1" lang="ja-JP" altLang="en-US" dirty="0" smtClean="0"/>
              <a:t>震災文庫」の本を調べることができます。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15</a:t>
            </a:fld>
            <a:endParaRPr kumimoji="1" lang="ja-JP" altLang="en-US" dirty="0"/>
          </a:p>
        </p:txBody>
      </p:sp>
    </p:spTree>
    <p:extLst>
      <p:ext uri="{BB962C8B-B14F-4D97-AF65-F5344CB8AC3E}">
        <p14:creationId xmlns:p14="http://schemas.microsoft.com/office/powerpoint/2010/main" val="241301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書庫にある本もあります。書庫の本を読みたいときは、図書館の職員に伝えてください。</a:t>
            </a:r>
            <a:endParaRPr kumimoji="1" lang="en-US" altLang="ja-JP" dirty="0" smtClean="0"/>
          </a:p>
          <a:p>
            <a:r>
              <a:rPr kumimoji="1" lang="en-US" altLang="ja-JP" dirty="0" smtClean="0"/>
              <a:t>5</a:t>
            </a:r>
            <a:r>
              <a:rPr kumimoji="1" lang="ja-JP" altLang="en-US" dirty="0" smtClean="0"/>
              <a:t>分～</a:t>
            </a:r>
            <a:r>
              <a:rPr kumimoji="1" lang="en-US" altLang="ja-JP" dirty="0" smtClean="0"/>
              <a:t>10</a:t>
            </a:r>
            <a:r>
              <a:rPr kumimoji="1" lang="ja-JP" altLang="en-US" dirty="0" smtClean="0"/>
              <a:t>分ほどで書庫から持ってきます。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16</a:t>
            </a:fld>
            <a:endParaRPr kumimoji="1" lang="ja-JP" altLang="en-US" dirty="0"/>
          </a:p>
        </p:txBody>
      </p:sp>
    </p:spTree>
    <p:extLst>
      <p:ext uri="{BB962C8B-B14F-4D97-AF65-F5344CB8AC3E}">
        <p14:creationId xmlns:p14="http://schemas.microsoft.com/office/powerpoint/2010/main" val="2727151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図書館には図書館の本を読んだり、調べ物をしたり、勉強をしたりするための「閲覧席」があります。</a:t>
            </a:r>
            <a:endParaRPr kumimoji="1" lang="en-US" altLang="ja-JP" dirty="0" smtClean="0"/>
          </a:p>
          <a:p>
            <a:r>
              <a:rPr kumimoji="1" lang="ja-JP" altLang="en-US" dirty="0" smtClean="0"/>
              <a:t>席に限りがありますので、長時間の使用は避けましょう。</a:t>
            </a:r>
            <a:endParaRPr kumimoji="1" lang="en-US" altLang="ja-JP" dirty="0" smtClean="0"/>
          </a:p>
          <a:p>
            <a:r>
              <a:rPr kumimoji="1" lang="ja-JP" altLang="en-US" dirty="0" smtClean="0"/>
              <a:t>もちろん、資料を破ったり、資料に書き込みをしたり、大声で騒いだりするようなことはしてはいけません。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17</a:t>
            </a:fld>
            <a:endParaRPr kumimoji="1" lang="ja-JP" altLang="en-US" dirty="0"/>
          </a:p>
        </p:txBody>
      </p:sp>
    </p:spTree>
    <p:extLst>
      <p:ext uri="{BB962C8B-B14F-4D97-AF65-F5344CB8AC3E}">
        <p14:creationId xmlns:p14="http://schemas.microsoft.com/office/powerpoint/2010/main" val="154424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図書館には、様々な新聞があります。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原紙のほか、縮刷版やマイクロフィルム、データベースなどでも新聞記事を探すことができます。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18</a:t>
            </a:fld>
            <a:endParaRPr kumimoji="1" lang="ja-JP" altLang="en-US" dirty="0"/>
          </a:p>
        </p:txBody>
      </p:sp>
    </p:spTree>
    <p:extLst>
      <p:ext uri="{BB962C8B-B14F-4D97-AF65-F5344CB8AC3E}">
        <p14:creationId xmlns:p14="http://schemas.microsoft.com/office/powerpoint/2010/main" val="392933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仙台市図書館には、新聞原紙と縮刷版があります。</a:t>
            </a:r>
            <a:endParaRPr kumimoji="1" lang="en-US" altLang="ja-JP" dirty="0" smtClean="0"/>
          </a:p>
          <a:p>
            <a:r>
              <a:rPr kumimoji="1" lang="ja-JP" altLang="en-US" dirty="0" smtClean="0"/>
              <a:t>縮刷版では、巻頭の索引を使うと、関連するテーマの新聞記事が検索できます。</a:t>
            </a:r>
            <a:endParaRPr kumimoji="1" lang="en-US" altLang="ja-JP" dirty="0" smtClean="0"/>
          </a:p>
          <a:p>
            <a:endParaRPr kumimoji="1" lang="en-US" altLang="ja-JP" dirty="0" smtClean="0"/>
          </a:p>
          <a:p>
            <a:r>
              <a:rPr kumimoji="1" lang="ja-JP" altLang="en-US" dirty="0" smtClean="0"/>
              <a:t>また、市民図書館</a:t>
            </a:r>
            <a:r>
              <a:rPr kumimoji="1" lang="en-US" altLang="ja-JP" dirty="0" smtClean="0"/>
              <a:t>4</a:t>
            </a:r>
            <a:r>
              <a:rPr kumimoji="1" lang="ja-JP" altLang="en-US" dirty="0" smtClean="0"/>
              <a:t>階には、河北新報のマイクロフィルムを、明治</a:t>
            </a:r>
            <a:r>
              <a:rPr kumimoji="1" lang="en-US" altLang="ja-JP" dirty="0" smtClean="0"/>
              <a:t>30</a:t>
            </a:r>
            <a:r>
              <a:rPr kumimoji="1" lang="ja-JP" altLang="en-US" dirty="0" smtClean="0"/>
              <a:t>年</a:t>
            </a:r>
            <a:r>
              <a:rPr kumimoji="1" lang="en-US" altLang="ja-JP" dirty="0" smtClean="0"/>
              <a:t>1</a:t>
            </a:r>
            <a:r>
              <a:rPr kumimoji="1" lang="ja-JP" altLang="en-US" dirty="0" smtClean="0"/>
              <a:t>月分から所蔵しています。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さらに、新聞記事は、データベースでも探すことができます。次のページで紹介します。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19</a:t>
            </a:fld>
            <a:endParaRPr kumimoji="1" lang="ja-JP" altLang="en-US" dirty="0"/>
          </a:p>
        </p:txBody>
      </p:sp>
    </p:spTree>
    <p:extLst>
      <p:ext uri="{BB962C8B-B14F-4D97-AF65-F5344CB8AC3E}">
        <p14:creationId xmlns:p14="http://schemas.microsoft.com/office/powerpoint/2010/main" val="285658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今日は、皆さんに　図書館で「防災・災害」について調べる方法を紹介していきます。</a:t>
            </a:r>
            <a:endParaRPr kumimoji="1" lang="en-US" altLang="ja-JP" dirty="0" smtClean="0"/>
          </a:p>
          <a:p>
            <a:r>
              <a:rPr kumimoji="1" lang="ja-JP" altLang="en-US" dirty="0" smtClean="0"/>
              <a:t>公共の図書館（ここでは仙台市図書館）を使って、どのようにして調べていったらいいかを知りましょう。</a:t>
            </a:r>
            <a:endParaRPr kumimoji="1" lang="en-US" altLang="ja-JP" dirty="0" smtClean="0"/>
          </a:p>
          <a:p>
            <a:endParaRPr kumimoji="1" lang="en-US" altLang="ja-JP" dirty="0" smtClean="0"/>
          </a:p>
          <a:p>
            <a:r>
              <a:rPr kumimoji="1" lang="ja-JP" altLang="en-US" dirty="0" smtClean="0"/>
              <a:t>このスライドのコンテンツ（目次）になります。</a:t>
            </a:r>
            <a:endParaRPr kumimoji="1" lang="en-US" altLang="ja-JP" dirty="0" smtClean="0"/>
          </a:p>
          <a:p>
            <a:endParaRPr kumimoji="1" lang="en-US" altLang="ja-JP" dirty="0" smtClean="0"/>
          </a:p>
          <a:p>
            <a:r>
              <a:rPr kumimoji="1" lang="ja-JP" altLang="en-US" sz="1200" kern="1200" dirty="0" smtClean="0">
                <a:solidFill>
                  <a:schemeClr val="tx1"/>
                </a:solidFill>
                <a:latin typeface="+mj-ea"/>
                <a:ea typeface="+mn-ea"/>
                <a:cs typeface="+mn-cs"/>
              </a:rPr>
              <a:t>①キーワードを挙げてみよう。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②事典や辞書で調べてみよう。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③本で調べよう。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④新聞で調べよう。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⑤視聴覚資料やインターネットで調べよう。</a:t>
            </a:r>
            <a:endParaRPr kumimoji="1" lang="en-US" altLang="ja-JP" dirty="0" smtClean="0"/>
          </a:p>
          <a:p>
            <a:r>
              <a:rPr kumimoji="1" lang="ja-JP" altLang="en-US" sz="1200" kern="1200" dirty="0" smtClean="0">
                <a:solidFill>
                  <a:schemeClr val="tx1"/>
                </a:solidFill>
                <a:latin typeface="+mj-ea"/>
                <a:ea typeface="+mn-ea"/>
                <a:cs typeface="+mn-cs"/>
                <a:hlinkClick r:id="rId3" action="ppaction://hlinksldjump"/>
              </a:rPr>
              <a:t>⑥資料を借りる</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4" action="ppaction://hlinksldjump"/>
              </a:rPr>
              <a:t>⑦使った資料を記録する</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5" action="ppaction://hlinksldjump"/>
              </a:rPr>
              <a:t>⑧（番外編）インターネットで調べる</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6" action="ppaction://hlinksldjump"/>
              </a:rPr>
              <a:t>⑨情報を整理してまとめる</a:t>
            </a:r>
            <a:endParaRPr kumimoji="1" lang="en-US" altLang="ja-JP" sz="1200" kern="1200" dirty="0" smtClean="0">
              <a:solidFill>
                <a:schemeClr val="tx1"/>
              </a:solidFill>
              <a:latin typeface="+mj-ea"/>
              <a:ea typeface="+mn-ea"/>
              <a:cs typeface="+mn-cs"/>
            </a:endParaRPr>
          </a:p>
          <a:p>
            <a:r>
              <a:rPr kumimoji="1" lang="en-US" altLang="ja-JP" dirty="0" smtClean="0"/>
              <a:t>※</a:t>
            </a:r>
            <a:r>
              <a:rPr kumimoji="1" lang="ja-JP" altLang="en-US" dirty="0" smtClean="0"/>
              <a:t>各項目にリンクを貼っています。クリックすると、そのスライドへ飛びます。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a:t>
            </a:fld>
            <a:endParaRPr kumimoji="1" lang="ja-JP" altLang="en-US" dirty="0"/>
          </a:p>
        </p:txBody>
      </p:sp>
    </p:spTree>
    <p:extLst>
      <p:ext uri="{BB962C8B-B14F-4D97-AF65-F5344CB8AC3E}">
        <p14:creationId xmlns:p14="http://schemas.microsoft.com/office/powerpoint/2010/main" val="407136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データベースを使うと、探しているテーマの新聞記事を、テーマ、キーワード、日付等から検索して、全文を読むことができます。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仙台市図書館で利用できる新聞記事のデータベースは、こちらになります。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データベースを使用したいときは、図書館の係の人に伝えてください。</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20</a:t>
            </a:fld>
            <a:endParaRPr kumimoji="1" lang="ja-JP" altLang="en-US"/>
          </a:p>
        </p:txBody>
      </p:sp>
    </p:spTree>
    <p:extLst>
      <p:ext uri="{BB962C8B-B14F-4D97-AF65-F5344CB8AC3E}">
        <p14:creationId xmlns:p14="http://schemas.microsoft.com/office/powerpoint/2010/main" val="592594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「防災・災害」ですと、こんな新聞記事が検索できます。</a:t>
            </a:r>
            <a:endParaRPr kumimoji="1" lang="en-US" altLang="ja-JP" dirty="0" smtClean="0"/>
          </a:p>
          <a:p>
            <a:endParaRPr kumimoji="1" lang="en-US" altLang="ja-JP" dirty="0" smtClean="0"/>
          </a:p>
          <a:p>
            <a:r>
              <a:rPr kumimoji="1" lang="en-US" altLang="ja-JP" dirty="0" smtClean="0"/>
              <a:t>※</a:t>
            </a:r>
            <a:r>
              <a:rPr kumimoji="1" lang="ja-JP" altLang="en-US" dirty="0" smtClean="0"/>
              <a:t>仙台市図書館でのコピー、データベース印刷は有料です（</a:t>
            </a:r>
            <a:r>
              <a:rPr kumimoji="1" lang="en-US" altLang="ja-JP" dirty="0" smtClean="0"/>
              <a:t>1</a:t>
            </a:r>
            <a:r>
              <a:rPr kumimoji="1" lang="ja-JP" altLang="en-US" dirty="0" smtClean="0"/>
              <a:t>枚</a:t>
            </a:r>
            <a:r>
              <a:rPr kumimoji="1" lang="en-US" altLang="ja-JP" dirty="0" smtClean="0"/>
              <a:t>10</a:t>
            </a:r>
            <a:r>
              <a:rPr kumimoji="1" lang="ja-JP" altLang="en-US" dirty="0" smtClean="0"/>
              <a:t>円）。申込用紙に記入してもらいます。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21</a:t>
            </a:fld>
            <a:endParaRPr kumimoji="1" lang="ja-JP" altLang="en-US"/>
          </a:p>
        </p:txBody>
      </p:sp>
    </p:spTree>
    <p:extLst>
      <p:ext uri="{BB962C8B-B14F-4D97-AF65-F5344CB8AC3E}">
        <p14:creationId xmlns:p14="http://schemas.microsoft.com/office/powerpoint/2010/main" val="3628149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図書だけでなく、ビデオやＤＶＤなどの視聴覚資料も参考になります。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22</a:t>
            </a:fld>
            <a:endParaRPr kumimoji="1" lang="ja-JP" altLang="en-US" dirty="0"/>
          </a:p>
        </p:txBody>
      </p:sp>
    </p:spTree>
    <p:extLst>
      <p:ext uri="{BB962C8B-B14F-4D97-AF65-F5344CB8AC3E}">
        <p14:creationId xmlns:p14="http://schemas.microsoft.com/office/powerpoint/2010/main" val="218580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「防災・災害」ですと、こんなＤＶＤ資料があります。</a:t>
            </a:r>
            <a:endParaRPr kumimoji="1" lang="en-US" altLang="ja-JP" dirty="0" smtClean="0"/>
          </a:p>
          <a:p>
            <a:r>
              <a:rPr kumimoji="1" lang="ja-JP" altLang="en-US" dirty="0" smtClean="0"/>
              <a:t>視聴覚資料は、一人３点まで借りることができます。</a:t>
            </a:r>
            <a:endParaRPr kumimoji="1" lang="en-US" altLang="ja-JP" dirty="0" smtClean="0"/>
          </a:p>
          <a:p>
            <a:r>
              <a:rPr kumimoji="1" lang="ja-JP" altLang="en-US" dirty="0" smtClean="0"/>
              <a:t>（</a:t>
            </a:r>
            <a:r>
              <a:rPr kumimoji="1" lang="en-US" altLang="ja-JP" dirty="0" smtClean="0"/>
              <a:t>※2020.9.30</a:t>
            </a:r>
            <a:r>
              <a:rPr kumimoji="1" lang="ja-JP" altLang="en-US" dirty="0" smtClean="0"/>
              <a:t>までは、</a:t>
            </a:r>
            <a:r>
              <a:rPr kumimoji="1" lang="en-US" altLang="ja-JP" dirty="0" smtClean="0"/>
              <a:t>2</a:t>
            </a:r>
            <a:r>
              <a:rPr kumimoji="1" lang="ja-JP" altLang="en-US" dirty="0" smtClean="0"/>
              <a:t>点までの貸出です。）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現在、</a:t>
            </a:r>
            <a:r>
              <a:rPr kumimoji="1" lang="ja-JP" altLang="en-US" sz="1000" kern="1200" dirty="0" smtClean="0">
                <a:solidFill>
                  <a:schemeClr val="tx1"/>
                </a:solidFill>
                <a:latin typeface="+mj-ea"/>
                <a:ea typeface="+mn-ea"/>
                <a:cs typeface="+mn-cs"/>
              </a:rPr>
              <a:t>新型コロナウイルス感染防止対策のため、館内での視聴を中止しています。</a:t>
            </a: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23</a:t>
            </a:fld>
            <a:endParaRPr kumimoji="1" lang="ja-JP" altLang="en-US"/>
          </a:p>
        </p:txBody>
      </p:sp>
    </p:spTree>
    <p:extLst>
      <p:ext uri="{BB962C8B-B14F-4D97-AF65-F5344CB8AC3E}">
        <p14:creationId xmlns:p14="http://schemas.microsoft.com/office/powerpoint/2010/main" val="311206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図書館の資料を借りて、家でゆっくり読んだり視聴したりすることもできます。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資料を借りるには、利用登録が必要ですので、生徒手帳を持参の上、自宅の住所や連絡先を記入できるようにしてきましょう。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24</a:t>
            </a:fld>
            <a:endParaRPr kumimoji="1" lang="ja-JP" altLang="en-US" dirty="0"/>
          </a:p>
        </p:txBody>
      </p:sp>
    </p:spTree>
    <p:extLst>
      <p:ext uri="{BB962C8B-B14F-4D97-AF65-F5344CB8AC3E}">
        <p14:creationId xmlns:p14="http://schemas.microsoft.com/office/powerpoint/2010/main" val="349042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本を借りていきたい、そんなときは、「利用者カード」が必要です。</a:t>
            </a:r>
            <a:endParaRPr kumimoji="1" lang="en-US" altLang="ja-JP" dirty="0" smtClean="0"/>
          </a:p>
          <a:p>
            <a:r>
              <a:rPr kumimoji="1" lang="ja-JP" altLang="en-US" dirty="0" smtClean="0"/>
              <a:t>このカードがあると、仙台市図書館すべての館で本を借りたり予約したりすることができます。</a:t>
            </a:r>
            <a:endParaRPr kumimoji="1" lang="en-US" altLang="ja-JP" dirty="0" smtClean="0"/>
          </a:p>
          <a:p>
            <a:r>
              <a:rPr kumimoji="1" lang="ja-JP" altLang="en-US" dirty="0" smtClean="0"/>
              <a:t>申込用紙を記入して図書館の人に渡すと、利用者カードを作ってくれます。</a:t>
            </a:r>
            <a:endParaRPr kumimoji="1" lang="en-US" altLang="ja-JP" dirty="0" smtClean="0"/>
          </a:p>
          <a:p>
            <a:r>
              <a:rPr kumimoji="1" lang="ja-JP" altLang="en-US" dirty="0" smtClean="0"/>
              <a:t>生徒手帳、または保険証など住所が確認できるものを持参してください。</a:t>
            </a:r>
            <a:endParaRPr kumimoji="1" lang="en-US" altLang="ja-JP" dirty="0" smtClean="0"/>
          </a:p>
          <a:p>
            <a:r>
              <a:rPr kumimoji="1" lang="ja-JP" altLang="en-US" dirty="0" smtClean="0"/>
              <a:t>また、自宅の住所・連絡先を記入できるようにしてきましょう。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25</a:t>
            </a:fld>
            <a:endParaRPr kumimoji="1" lang="ja-JP" altLang="en-US"/>
          </a:p>
        </p:txBody>
      </p:sp>
    </p:spTree>
    <p:extLst>
      <p:ext uri="{BB962C8B-B14F-4D97-AF65-F5344CB8AC3E}">
        <p14:creationId xmlns:p14="http://schemas.microsoft.com/office/powerpoint/2010/main" val="191662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こちらは、仙台市図書館でできることです。</a:t>
            </a:r>
            <a:endParaRPr kumimoji="1" lang="en-US" altLang="ja-JP" dirty="0" smtClean="0"/>
          </a:p>
          <a:p>
            <a:r>
              <a:rPr kumimoji="1" lang="ja-JP" altLang="en-US" dirty="0" smtClean="0"/>
              <a:t>本は１０冊まで、</a:t>
            </a:r>
            <a:r>
              <a:rPr kumimoji="1" lang="en-US" altLang="ja-JP" dirty="0" smtClean="0"/>
              <a:t>CD</a:t>
            </a:r>
            <a:r>
              <a:rPr kumimoji="1" lang="ja-JP" altLang="en-US" dirty="0" smtClean="0"/>
              <a:t>や</a:t>
            </a:r>
            <a:r>
              <a:rPr kumimoji="1" lang="en-US" altLang="ja-JP" dirty="0" smtClean="0"/>
              <a:t>DVD</a:t>
            </a:r>
            <a:r>
              <a:rPr kumimoji="1" lang="ja-JP" altLang="en-US" dirty="0" smtClean="0"/>
              <a:t>は３点まで２週間の貸出ができます。</a:t>
            </a:r>
            <a:endParaRPr kumimoji="1" lang="en-US" altLang="ja-JP" dirty="0" smtClean="0"/>
          </a:p>
          <a:p>
            <a:r>
              <a:rPr kumimoji="1" lang="ja-JP" altLang="en-US" dirty="0" smtClean="0"/>
              <a:t>（</a:t>
            </a:r>
            <a:r>
              <a:rPr kumimoji="1" lang="en-US" altLang="ja-JP" dirty="0" smtClean="0"/>
              <a:t>※</a:t>
            </a:r>
            <a:r>
              <a:rPr kumimoji="1" lang="ja-JP" altLang="en-US" dirty="0" smtClean="0"/>
              <a:t>ＣＤ・ＤＶＤの貸出し点数は</a:t>
            </a:r>
            <a:r>
              <a:rPr kumimoji="1" lang="en-US" altLang="ja-JP" dirty="0" smtClean="0"/>
              <a:t>2020.9.30</a:t>
            </a:r>
            <a:r>
              <a:rPr kumimoji="1" lang="ja-JP" altLang="en-US" dirty="0" smtClean="0"/>
              <a:t>までは</a:t>
            </a:r>
            <a:r>
              <a:rPr kumimoji="1" lang="en-US" altLang="ja-JP" dirty="0" smtClean="0"/>
              <a:t>2</a:t>
            </a:r>
            <a:r>
              <a:rPr kumimoji="1" lang="ja-JP" altLang="en-US" dirty="0" smtClean="0"/>
              <a:t>点です。）</a:t>
            </a:r>
            <a:endParaRPr kumimoji="1" lang="en-US" altLang="ja-JP" dirty="0" smtClean="0"/>
          </a:p>
          <a:p>
            <a:r>
              <a:rPr kumimoji="1" lang="ja-JP" altLang="en-US" dirty="0" smtClean="0"/>
              <a:t>また、図書館にない本や貸出中の本は予約することができます。</a:t>
            </a:r>
            <a:endParaRPr kumimoji="1" lang="en-US" altLang="ja-JP" dirty="0" smtClean="0"/>
          </a:p>
          <a:p>
            <a:endParaRPr kumimoji="1" lang="en-US" altLang="ja-JP" dirty="0" smtClean="0"/>
          </a:p>
          <a:p>
            <a:r>
              <a:rPr kumimoji="1" lang="ja-JP" altLang="en-US" dirty="0" smtClean="0"/>
              <a:t>利用登録時にパスワードを発行すると、家庭のインターネットで予約や貸出期間の延長などを行うことができます。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26</a:t>
            </a:fld>
            <a:endParaRPr kumimoji="1" lang="ja-JP" altLang="en-US" dirty="0"/>
          </a:p>
        </p:txBody>
      </p:sp>
    </p:spTree>
    <p:extLst>
      <p:ext uri="{BB962C8B-B14F-4D97-AF65-F5344CB8AC3E}">
        <p14:creationId xmlns:p14="http://schemas.microsoft.com/office/powerpoint/2010/main" val="418321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調べ学習で使った資料は、記録を残しておきましょう。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レポートにまとめるときに必要になります。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27</a:t>
            </a:fld>
            <a:endParaRPr kumimoji="1" lang="ja-JP" altLang="en-US" dirty="0"/>
          </a:p>
        </p:txBody>
      </p:sp>
    </p:spTree>
    <p:extLst>
      <p:ext uri="{BB962C8B-B14F-4D97-AF65-F5344CB8AC3E}">
        <p14:creationId xmlns:p14="http://schemas.microsoft.com/office/powerpoint/2010/main" val="354942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本の最後には「奥付」があります。奥付を参考にして、書名・著者名・出版年月・出版社を必ずメモしておきましょう。</a:t>
            </a:r>
            <a:endParaRPr kumimoji="1" lang="en-US" altLang="ja-JP" dirty="0" smtClean="0"/>
          </a:p>
          <a:p>
            <a:r>
              <a:rPr kumimoji="1" lang="ja-JP" altLang="en-US" dirty="0" smtClean="0"/>
              <a:t>また、参考にしたページも忘れずに記録しておきましょう。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28</a:t>
            </a:fld>
            <a:endParaRPr kumimoji="1" lang="ja-JP" altLang="en-US"/>
          </a:p>
        </p:txBody>
      </p:sp>
    </p:spTree>
    <p:extLst>
      <p:ext uri="{BB962C8B-B14F-4D97-AF65-F5344CB8AC3E}">
        <p14:creationId xmlns:p14="http://schemas.microsoft.com/office/powerpoint/2010/main" val="3986644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ここまで、図書館での調べ方について進めてきましたが、「防災・災害」について、図書館の様々なツールを使って情報を入手することができそうでしょうか。</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困ったとき・資料が見つからないとき、機械の操作が分からないときなどは、お気軽に図書館の職員にお声掛けください。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この先は、図書館以外での調べ方やレポートのまとめ方について進めていきます。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29</a:t>
            </a:fld>
            <a:endParaRPr kumimoji="1" lang="ja-JP" altLang="en-US"/>
          </a:p>
        </p:txBody>
      </p:sp>
    </p:spTree>
    <p:extLst>
      <p:ext uri="{BB962C8B-B14F-4D97-AF65-F5344CB8AC3E}">
        <p14:creationId xmlns:p14="http://schemas.microsoft.com/office/powerpoint/2010/main" val="25282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さて、まずは、「防災・災害」についてのキーワードを挙げてみましょう。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（少し考えさせてからクリック➡次ページへ）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a:t>
            </a:fld>
            <a:endParaRPr kumimoji="1" lang="ja-JP" altLang="en-US" dirty="0"/>
          </a:p>
        </p:txBody>
      </p:sp>
    </p:spTree>
    <p:extLst>
      <p:ext uri="{BB962C8B-B14F-4D97-AF65-F5344CB8AC3E}">
        <p14:creationId xmlns:p14="http://schemas.microsoft.com/office/powerpoint/2010/main" val="64111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ここからは、図書館以外の場所で、インターネットを使って調べていく方法を伝えていきます。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仙台市図書館では、インターネット検索は利用できません。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30</a:t>
            </a:fld>
            <a:endParaRPr kumimoji="1" lang="ja-JP" altLang="en-US" dirty="0"/>
          </a:p>
        </p:txBody>
      </p:sp>
    </p:spTree>
    <p:extLst>
      <p:ext uri="{BB962C8B-B14F-4D97-AF65-F5344CB8AC3E}">
        <p14:creationId xmlns:p14="http://schemas.microsoft.com/office/powerpoint/2010/main" val="1355100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インターネットで、仙台市図書館のホームページの「蔵書検索」によって、資料を探すことができます。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図書館の利用登録時にパスワードを発行していると、「マイライブラリ」にログインして、資料の予約や「マイ本棚」の作成などができます。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31</a:t>
            </a:fld>
            <a:endParaRPr kumimoji="1" lang="ja-JP" altLang="en-US"/>
          </a:p>
        </p:txBody>
      </p:sp>
    </p:spTree>
    <p:extLst>
      <p:ext uri="{BB962C8B-B14F-4D97-AF65-F5344CB8AC3E}">
        <p14:creationId xmlns:p14="http://schemas.microsoft.com/office/powerpoint/2010/main" val="512696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防災・災害について調べるときは、仙台市図書館のホームページの「</a:t>
            </a:r>
            <a:r>
              <a:rPr kumimoji="1" lang="en-US" altLang="ja-JP" dirty="0" smtClean="0"/>
              <a:t>3.11</a:t>
            </a:r>
            <a:r>
              <a:rPr kumimoji="1" lang="ja-JP" altLang="en-US" dirty="0" smtClean="0"/>
              <a:t>震災文庫」のページも使えるでしょう。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「資料リスト」「ピックアップ紹介」「関連情報（リンク集）」などがあります。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32</a:t>
            </a:fld>
            <a:endParaRPr kumimoji="1" lang="ja-JP" altLang="en-US"/>
          </a:p>
        </p:txBody>
      </p:sp>
    </p:spTree>
    <p:extLst>
      <p:ext uri="{BB962C8B-B14F-4D97-AF65-F5344CB8AC3E}">
        <p14:creationId xmlns:p14="http://schemas.microsoft.com/office/powerpoint/2010/main" val="2302755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他にも、インターネットで、テーマ「防災・災害」に関連するサイトを調べてみましょう。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33</a:t>
            </a:fld>
            <a:endParaRPr kumimoji="1" lang="ja-JP" altLang="en-US"/>
          </a:p>
        </p:txBody>
      </p:sp>
    </p:spTree>
    <p:extLst>
      <p:ext uri="{BB962C8B-B14F-4D97-AF65-F5344CB8AC3E}">
        <p14:creationId xmlns:p14="http://schemas.microsoft.com/office/powerpoint/2010/main" val="834183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テーマ「防災・災害」に関する類縁機関を紹介します。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こちらも調べてみましょう。（クリック➡次ページへ）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34</a:t>
            </a:fld>
            <a:endParaRPr kumimoji="1" lang="ja-JP" altLang="en-US"/>
          </a:p>
        </p:txBody>
      </p:sp>
    </p:spTree>
    <p:extLst>
      <p:ext uri="{BB962C8B-B14F-4D97-AF65-F5344CB8AC3E}">
        <p14:creationId xmlns:p14="http://schemas.microsoft.com/office/powerpoint/2010/main" val="3493514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最後に、調べたことを整理してまとめていきます。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情報を集めただけでは、丸写しで終わってしまいます。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集めた情報を取捨選択し、情報を整理しながら、考察へと結びつけていきましょう。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35</a:t>
            </a:fld>
            <a:endParaRPr kumimoji="1" lang="ja-JP" altLang="en-US" dirty="0"/>
          </a:p>
        </p:txBody>
      </p:sp>
    </p:spTree>
    <p:extLst>
      <p:ext uri="{BB962C8B-B14F-4D97-AF65-F5344CB8AC3E}">
        <p14:creationId xmlns:p14="http://schemas.microsoft.com/office/powerpoint/2010/main" val="1745779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調べたことから、まとめに必要なものを取捨選択しましょう。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また、比較して考えたり、分類したり、関連付けて考えることが大切です。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36</a:t>
            </a:fld>
            <a:endParaRPr kumimoji="1" lang="ja-JP" altLang="en-US"/>
          </a:p>
        </p:txBody>
      </p:sp>
    </p:spTree>
    <p:extLst>
      <p:ext uri="{BB962C8B-B14F-4D97-AF65-F5344CB8AC3E}">
        <p14:creationId xmlns:p14="http://schemas.microsoft.com/office/powerpoint/2010/main" val="384761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j-ea"/>
                <a:ea typeface="+mn-ea"/>
                <a:cs typeface="+mn-cs"/>
              </a:rPr>
              <a:t>例えば、本などで収集した</a:t>
            </a:r>
            <a:r>
              <a:rPr kumimoji="1" lang="ja-JP" altLang="en-US" sz="1200" kern="1200" dirty="0" smtClean="0">
                <a:solidFill>
                  <a:srgbClr val="FF0000"/>
                </a:solidFill>
                <a:latin typeface="+mj-ea"/>
                <a:ea typeface="+mn-ea"/>
                <a:cs typeface="+mn-cs"/>
              </a:rPr>
              <a:t>文字情報は、</a:t>
            </a:r>
            <a:r>
              <a:rPr kumimoji="1" lang="ja-JP" altLang="en-US" sz="1200" u="sng" kern="1200" dirty="0" smtClean="0">
                <a:solidFill>
                  <a:schemeClr val="tx1"/>
                </a:solidFill>
                <a:latin typeface="+mj-ea"/>
                <a:ea typeface="+mn-ea"/>
                <a:cs typeface="+mn-cs"/>
              </a:rPr>
              <a:t>項目を立てて</a:t>
            </a:r>
            <a:r>
              <a:rPr kumimoji="1" lang="ja-JP" altLang="en-US" sz="1200" kern="1200" dirty="0" smtClean="0">
                <a:solidFill>
                  <a:schemeClr val="tx1"/>
                </a:solidFill>
                <a:latin typeface="+mj-ea"/>
                <a:ea typeface="+mn-ea"/>
                <a:cs typeface="+mn-cs"/>
              </a:rPr>
              <a:t>分類してみましょう。</a:t>
            </a:r>
            <a:endParaRPr kumimoji="1" lang="en-US" altLang="ja-JP" sz="1200" kern="1200" dirty="0" smtClean="0">
              <a:solidFill>
                <a:schemeClr val="tx1"/>
              </a:solidFill>
              <a:latin typeface="+mj-ea"/>
              <a:ea typeface="+mn-ea"/>
              <a:cs typeface="+mn-cs"/>
            </a:endParaRPr>
          </a:p>
          <a:p>
            <a:r>
              <a:rPr kumimoji="1" lang="ja-JP" altLang="en-US" sz="1200" kern="1200" dirty="0" smtClean="0">
                <a:solidFill>
                  <a:srgbClr val="FF0000"/>
                </a:solidFill>
                <a:latin typeface="+mj-ea"/>
                <a:ea typeface="+mn-ea"/>
                <a:cs typeface="+mn-cs"/>
              </a:rPr>
              <a:t>また、</a:t>
            </a:r>
            <a:r>
              <a:rPr kumimoji="1" lang="ja-JP" altLang="en-US" sz="1200" kern="1200" dirty="0" smtClean="0">
                <a:solidFill>
                  <a:schemeClr val="tx1"/>
                </a:solidFill>
                <a:latin typeface="+mj-ea"/>
                <a:ea typeface="+mn-ea"/>
                <a:cs typeface="+mn-cs"/>
              </a:rPr>
              <a:t>統計資料などの</a:t>
            </a:r>
            <a:r>
              <a:rPr kumimoji="1" lang="ja-JP" altLang="en-US" sz="1200" kern="1200" dirty="0" smtClean="0">
                <a:solidFill>
                  <a:srgbClr val="FF0000"/>
                </a:solidFill>
                <a:latin typeface="+mj-ea"/>
                <a:ea typeface="+mn-ea"/>
                <a:cs typeface="+mn-cs"/>
              </a:rPr>
              <a:t>数値化された情報は、表やグラフ</a:t>
            </a:r>
            <a:r>
              <a:rPr kumimoji="1" lang="ja-JP" altLang="en-US" sz="1200" kern="1200" dirty="0" smtClean="0">
                <a:solidFill>
                  <a:schemeClr val="tx1"/>
                </a:solidFill>
                <a:latin typeface="+mj-ea"/>
                <a:ea typeface="+mn-ea"/>
                <a:cs typeface="+mn-cs"/>
              </a:rPr>
              <a:t>に表すと視覚化されて分かりやすくなります。</a:t>
            </a:r>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rPr>
              <a:t>その他、</a:t>
            </a:r>
            <a:r>
              <a:rPr kumimoji="1" lang="ja-JP" altLang="en-US" sz="1200" kern="1200" dirty="0" smtClean="0">
                <a:solidFill>
                  <a:srgbClr val="FF0000"/>
                </a:solidFill>
                <a:latin typeface="+mj-ea"/>
                <a:ea typeface="+mn-ea"/>
                <a:cs typeface="+mn-cs"/>
              </a:rPr>
              <a:t>イラスト</a:t>
            </a:r>
            <a:r>
              <a:rPr kumimoji="1" lang="ja-JP" altLang="en-US" sz="1200" kern="1200" dirty="0" smtClean="0">
                <a:solidFill>
                  <a:schemeClr val="tx1"/>
                </a:solidFill>
                <a:latin typeface="+mj-ea"/>
                <a:ea typeface="+mn-ea"/>
                <a:cs typeface="+mn-cs"/>
              </a:rPr>
              <a:t>や</a:t>
            </a:r>
            <a:r>
              <a:rPr kumimoji="1" lang="ja-JP" altLang="en-US" sz="1200" kern="1200" dirty="0" smtClean="0">
                <a:solidFill>
                  <a:srgbClr val="FF0000"/>
                </a:solidFill>
                <a:latin typeface="+mj-ea"/>
                <a:ea typeface="+mn-ea"/>
                <a:cs typeface="+mn-cs"/>
              </a:rPr>
              <a:t>マップ化する方法もあります。</a:t>
            </a:r>
            <a:endParaRPr kumimoji="1" lang="en-US" altLang="ja-JP" sz="1200" kern="1200" dirty="0" smtClean="0">
              <a:solidFill>
                <a:srgbClr val="FF0000"/>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37</a:t>
            </a:fld>
            <a:endParaRPr kumimoji="1" lang="ja-JP" altLang="en-US"/>
          </a:p>
        </p:txBody>
      </p:sp>
    </p:spTree>
    <p:extLst>
      <p:ext uri="{BB962C8B-B14F-4D97-AF65-F5344CB8AC3E}">
        <p14:creationId xmlns:p14="http://schemas.microsoft.com/office/powerpoint/2010/main" val="2849119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図や表、思考ツールを使うことによって、資料から得られた情報を視覚的に整理・分析することができます。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得られた情報から、自分の考えを導いていくことが大切です。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38</a:t>
            </a:fld>
            <a:endParaRPr kumimoji="1" lang="ja-JP" altLang="en-US"/>
          </a:p>
        </p:txBody>
      </p:sp>
    </p:spTree>
    <p:extLst>
      <p:ext uri="{BB962C8B-B14F-4D97-AF65-F5344CB8AC3E}">
        <p14:creationId xmlns:p14="http://schemas.microsoft.com/office/powerpoint/2010/main" val="190171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調べたことを話し合いながら、整理・分析を進めましょう。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話し合いながら進めることで、自分とは異なる視点や考えに気づき、自分の考えを</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一層深めることができます。（クリック➡次ページへ）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39</a:t>
            </a:fld>
            <a:endParaRPr kumimoji="1" lang="ja-JP" altLang="en-US"/>
          </a:p>
        </p:txBody>
      </p:sp>
    </p:spTree>
    <p:extLst>
      <p:ext uri="{BB962C8B-B14F-4D97-AF65-F5344CB8AC3E}">
        <p14:creationId xmlns:p14="http://schemas.microsoft.com/office/powerpoint/2010/main" val="69606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主なキーワードとして、このようなものが挙げられます。</a:t>
            </a:r>
            <a:endParaRPr kumimoji="1" lang="en-US" altLang="ja-JP" dirty="0" smtClean="0"/>
          </a:p>
          <a:p>
            <a:r>
              <a:rPr kumimoji="1" lang="ja-JP" altLang="en-US" dirty="0" smtClean="0"/>
              <a:t>これらは、図書館にあるパソコン（資料検索端末　ＯＰＡＣ）や各種データベースを検索する際に入力するキーワードの例ともなりますので、メモしておきましょう。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4</a:t>
            </a:fld>
            <a:endParaRPr kumimoji="1" lang="ja-JP" altLang="en-US" dirty="0"/>
          </a:p>
        </p:txBody>
      </p:sp>
    </p:spTree>
    <p:extLst>
      <p:ext uri="{BB962C8B-B14F-4D97-AF65-F5344CB8AC3E}">
        <p14:creationId xmlns:p14="http://schemas.microsoft.com/office/powerpoint/2010/main" val="2494166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レポートとしてまとめる場合には、このようなことにも注意してください。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・本に書いてあったことと、自分の意見を区別して書いていきましょう。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・引用は、「　」でくくって、引用であることを分かるように記しましょう。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・レポートの最後には、参考資料を明記しましょう。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40</a:t>
            </a:fld>
            <a:endParaRPr kumimoji="1" lang="ja-JP" altLang="en-US"/>
          </a:p>
        </p:txBody>
      </p:sp>
    </p:spTree>
    <p:extLst>
      <p:ext uri="{BB962C8B-B14F-4D97-AF65-F5344CB8AC3E}">
        <p14:creationId xmlns:p14="http://schemas.microsoft.com/office/powerpoint/2010/main" val="828512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レポートの作成においては、調べたことを誰に伝えたいのかを意識して</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書いていくと、伝えたいことが明確になり、表現する言葉も選ぶようになります。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また、常に目的を意識し、課題と向き合うことで、ぶれないレポートに仕上がります。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レポートの最後には、参考資料を明記します。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また、振り返りの時間を持つことで、さらなる課題が見つかったり、達成感を味わえます。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41</a:t>
            </a:fld>
            <a:endParaRPr kumimoji="1" lang="ja-JP" altLang="en-US" dirty="0"/>
          </a:p>
        </p:txBody>
      </p:sp>
    </p:spTree>
    <p:extLst>
      <p:ext uri="{BB962C8B-B14F-4D97-AF65-F5344CB8AC3E}">
        <p14:creationId xmlns:p14="http://schemas.microsoft.com/office/powerpoint/2010/main" val="45515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いよいよ、発表です。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ここまで、調べて分かったこと、考えたことを整理・分析してきました。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分かりやすく、工夫して、みんなに伝えてみましょう。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発表資料は、保存しておくと、次の学習に役立ちます。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42</a:t>
            </a:fld>
            <a:endParaRPr kumimoji="1" lang="ja-JP" altLang="en-US"/>
          </a:p>
        </p:txBody>
      </p:sp>
    </p:spTree>
    <p:extLst>
      <p:ext uri="{BB962C8B-B14F-4D97-AF65-F5344CB8AC3E}">
        <p14:creationId xmlns:p14="http://schemas.microsoft.com/office/powerpoint/2010/main" val="2018247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「調べるって面白い」、「分からないことがあったら図書館に行ってみよう」そんなふうに思ってもらえたらうれしいです。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（クリック➡次ページが最終ページです）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43</a:t>
            </a:fld>
            <a:endParaRPr kumimoji="1" lang="ja-JP" altLang="en-US"/>
          </a:p>
        </p:txBody>
      </p:sp>
    </p:spTree>
    <p:extLst>
      <p:ext uri="{BB962C8B-B14F-4D97-AF65-F5344CB8AC3E}">
        <p14:creationId xmlns:p14="http://schemas.microsoft.com/office/powerpoint/2010/main" val="1737396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最終ページです。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44</a:t>
            </a:fld>
            <a:endParaRPr kumimoji="1" lang="ja-JP" altLang="en-US"/>
          </a:p>
        </p:txBody>
      </p:sp>
    </p:spTree>
    <p:extLst>
      <p:ext uri="{BB962C8B-B14F-4D97-AF65-F5344CB8AC3E}">
        <p14:creationId xmlns:p14="http://schemas.microsoft.com/office/powerpoint/2010/main" val="404296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それでは、仙台市図書館へ行ってみましょう。</a:t>
            </a:r>
            <a:endParaRPr kumimoji="1" lang="en-US" altLang="ja-JP" dirty="0" smtClean="0"/>
          </a:p>
          <a:p>
            <a:r>
              <a:rPr kumimoji="1" lang="ja-JP" altLang="en-US" dirty="0" smtClean="0"/>
              <a:t>仙台市図書館は、市内に</a:t>
            </a:r>
            <a:r>
              <a:rPr kumimoji="1" lang="en-US" altLang="ja-JP" dirty="0" smtClean="0"/>
              <a:t>7</a:t>
            </a:r>
            <a:r>
              <a:rPr kumimoji="1" lang="ja-JP" altLang="en-US" dirty="0" err="1" smtClean="0"/>
              <a:t>つの</a:t>
            </a:r>
            <a:r>
              <a:rPr kumimoji="1" lang="ja-JP" altLang="en-US" dirty="0" smtClean="0"/>
              <a:t>図書館があります。</a:t>
            </a:r>
            <a:endParaRPr kumimoji="1" lang="en-US" altLang="ja-JP" dirty="0" smtClean="0"/>
          </a:p>
          <a:p>
            <a:endParaRPr kumimoji="1" lang="en-US" altLang="ja-JP" dirty="0" smtClean="0"/>
          </a:p>
          <a:p>
            <a:r>
              <a:rPr kumimoji="1" lang="ja-JP" altLang="en-US" dirty="0" smtClean="0"/>
              <a:t>図書館では、様々なツールから情報を入手できます。</a:t>
            </a:r>
            <a:endParaRPr kumimoji="1" lang="en-US" altLang="ja-JP" dirty="0" smtClean="0"/>
          </a:p>
          <a:p>
            <a:r>
              <a:rPr kumimoji="1" lang="ja-JP" altLang="en-US" dirty="0" smtClean="0"/>
              <a:t>どんな方法で調べることができると思いますか。考えてみましょう。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（少し考えさせてから、クリック➡次ページへ）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5</a:t>
            </a:fld>
            <a:endParaRPr kumimoji="1" lang="ja-JP" altLang="en-US" dirty="0"/>
          </a:p>
        </p:txBody>
      </p:sp>
    </p:spTree>
    <p:extLst>
      <p:ext uri="{BB962C8B-B14F-4D97-AF65-F5344CB8AC3E}">
        <p14:creationId xmlns:p14="http://schemas.microsoft.com/office/powerpoint/2010/main" val="344041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調べたいテーマの意味が不明確な場合は、さきほどの「キーワード」を手掛かりに、用語事典などを引いてみるとよいでしょう。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6</a:t>
            </a:fld>
            <a:endParaRPr kumimoji="1" lang="ja-JP" altLang="en-US" dirty="0"/>
          </a:p>
        </p:txBody>
      </p:sp>
    </p:spTree>
    <p:extLst>
      <p:ext uri="{BB962C8B-B14F-4D97-AF65-F5344CB8AC3E}">
        <p14:creationId xmlns:p14="http://schemas.microsoft.com/office/powerpoint/2010/main" val="286458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仙台市図書館では、次のような事典や辞書で、キーワードを調べることができます。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図書館には、こうした参考資料が集められていますところがありますので、そこから資料を探してみましょう。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7</a:t>
            </a:fld>
            <a:endParaRPr kumimoji="1" lang="ja-JP" altLang="en-US" dirty="0"/>
          </a:p>
        </p:txBody>
      </p:sp>
    </p:spTree>
    <p:extLst>
      <p:ext uri="{BB962C8B-B14F-4D97-AF65-F5344CB8AC3E}">
        <p14:creationId xmlns:p14="http://schemas.microsoft.com/office/powerpoint/2010/main" val="187215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j-ea"/>
                <a:ea typeface="+mn-ea"/>
                <a:cs typeface="+mn-cs"/>
              </a:rPr>
              <a:t>仙台市図書館にある「ジャパンナレッジ」では、全</a:t>
            </a:r>
            <a:r>
              <a:rPr kumimoji="1" lang="en-US" altLang="ja-JP" sz="1200" kern="1200" dirty="0" smtClean="0">
                <a:solidFill>
                  <a:schemeClr val="tx1"/>
                </a:solidFill>
                <a:latin typeface="+mj-ea"/>
                <a:ea typeface="+mn-ea"/>
                <a:cs typeface="+mn-cs"/>
              </a:rPr>
              <a:t>50</a:t>
            </a:r>
            <a:r>
              <a:rPr kumimoji="1" lang="ja-JP" altLang="en-US" sz="1200" kern="1200" dirty="0" smtClean="0">
                <a:solidFill>
                  <a:schemeClr val="tx1"/>
                </a:solidFill>
                <a:latin typeface="+mj-ea"/>
                <a:ea typeface="+mn-ea"/>
                <a:cs typeface="+mn-cs"/>
              </a:rPr>
              <a:t>種類の辞書・事典類の横断検索が可能、かつ地域情報も検索ができます。</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データベースを使用したいときは、図書館の係の人に伝えてください。</a:t>
            </a:r>
            <a:endParaRPr kumimoji="1" lang="en-US" altLang="ja-JP" sz="120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8</a:t>
            </a:fld>
            <a:endParaRPr kumimoji="1" lang="ja-JP" altLang="en-US"/>
          </a:p>
        </p:txBody>
      </p:sp>
    </p:spTree>
    <p:extLst>
      <p:ext uri="{BB962C8B-B14F-4D97-AF65-F5344CB8AC3E}">
        <p14:creationId xmlns:p14="http://schemas.microsoft.com/office/powerpoint/2010/main" val="195611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図書館といえば、事典や辞書の他にも本がたくさんあります。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それでは、どんな本で調べていけばよいでしょうか。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9</a:t>
            </a:fld>
            <a:endParaRPr kumimoji="1" lang="ja-JP" altLang="en-US" dirty="0"/>
          </a:p>
        </p:txBody>
      </p:sp>
    </p:spTree>
    <p:extLst>
      <p:ext uri="{BB962C8B-B14F-4D97-AF65-F5344CB8AC3E}">
        <p14:creationId xmlns:p14="http://schemas.microsoft.com/office/powerpoint/2010/main" val="103790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31560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9304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52949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96149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80113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60706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04047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1436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dirty="0" smtClean="0"/>
              <a:t>図を追加</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48357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101516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8D3E6ECF-98F8-4D89-B01E-128D15651323}" type="slidenum">
              <a:rPr kumimoji="1" lang="ja-JP" altLang="en-US" smtClean="0"/>
              <a:t>‹#›</a:t>
            </a:fld>
            <a:endParaRPr kumimoji="1" lang="ja-JP" alt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7503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56212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1708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360896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07955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61964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00029E9-01EF-4F96-BCA8-5D19092830DC}" type="slidenum">
              <a:rPr kumimoji="1" lang="ja-JP" altLang="en-US" smtClean="0"/>
              <a:t>‹#›</a:t>
            </a:fld>
            <a:endParaRPr kumimoji="1" lang="ja-JP"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881499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kumimoji="1" sz="27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2.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35.xml"/><Relationship Id="rId5" Type="http://schemas.openxmlformats.org/officeDocument/2006/relationships/slide" Target="slide9.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illustrain.com/?p=21301"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illustrain.com/?p=14253"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hyperlink" Target="https://illustrain.com/?p=1425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hyperlink" Target="https://illustrain.com/?p=14253"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illustrain.com/?p=24744"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hyperlink" Target="https://illustrain.com/?p=24744"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illustrain.com/?p=14257"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988840"/>
            <a:ext cx="7272808" cy="3167608"/>
          </a:xfrm>
        </p:spPr>
        <p:txBody>
          <a:bodyPr/>
          <a:lstStyle/>
          <a:p>
            <a:r>
              <a:rPr lang="ja-JP" altLang="en-US" sz="6600" dirty="0" smtClean="0"/>
              <a:t>　</a:t>
            </a:r>
            <a:r>
              <a:rPr lang="ja-JP" altLang="en-US" sz="6600" dirty="0"/>
              <a:t>図書館</a:t>
            </a:r>
            <a:r>
              <a:rPr lang="ja-JP" altLang="en-US" sz="6600" dirty="0" smtClean="0"/>
              <a:t>で調べよう</a:t>
            </a:r>
            <a:r>
              <a:rPr lang="en-US" altLang="ja-JP" sz="6600" dirty="0" smtClean="0"/>
              <a:t/>
            </a:r>
            <a:br>
              <a:rPr lang="en-US" altLang="ja-JP" sz="6600" dirty="0" smtClean="0"/>
            </a:br>
            <a:r>
              <a:rPr lang="ja-JP" altLang="en-US" sz="6600" dirty="0" smtClean="0"/>
              <a:t>　　　「防災・災害」</a:t>
            </a:r>
            <a:endParaRPr kumimoji="1" lang="ja-JP" altLang="en-US" sz="6600" dirty="0"/>
          </a:p>
        </p:txBody>
      </p:sp>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323528" y="5733256"/>
            <a:ext cx="9143999" cy="151216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smtClean="0">
                <a:solidFill>
                  <a:schemeClr val="tx1"/>
                </a:solidFill>
              </a:rPr>
              <a:t>中学校向け「仙台市図書館公共図書館利用学習」支援資料</a:t>
            </a:r>
            <a:endParaRPr lang="en-US" altLang="ja-JP" sz="2400" dirty="0" smtClean="0">
              <a:solidFill>
                <a:schemeClr val="tx1"/>
              </a:solidFill>
            </a:endParaRPr>
          </a:p>
          <a:p>
            <a:r>
              <a:rPr lang="ja-JP" altLang="en-US" sz="2400" dirty="0" smtClean="0">
                <a:solidFill>
                  <a:schemeClr val="tx1"/>
                </a:solidFill>
              </a:rPr>
              <a:t>　　　　　　　　　　　　　　　　　　仙台市図書館　学校連携事業</a:t>
            </a:r>
            <a:endParaRPr lang="ja-JP" altLang="en-US" sz="2400" dirty="0">
              <a:solidFill>
                <a:schemeClr val="tx1"/>
              </a:solidFill>
            </a:endParaRPr>
          </a:p>
        </p:txBody>
      </p:sp>
    </p:spTree>
    <p:extLst>
      <p:ext uri="{BB962C8B-B14F-4D97-AF65-F5344CB8AC3E}">
        <p14:creationId xmlns:p14="http://schemas.microsoft.com/office/powerpoint/2010/main" val="72700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460"/>
            <a:ext cx="9144000" cy="1139383"/>
          </a:xfrm>
        </p:spPr>
        <p:txBody>
          <a:bodyPr>
            <a:normAutofit/>
          </a:bodyPr>
          <a:lstStyle/>
          <a:p>
            <a:r>
              <a:rPr lang="ja-JP" altLang="en-US" dirty="0" smtClean="0"/>
              <a:t>　　テーマの棚に行って探す</a:t>
            </a:r>
            <a:endParaRPr kumimoji="1" lang="ja-JP" altLang="en-US" dirty="0"/>
          </a:p>
        </p:txBody>
      </p:sp>
      <p:sp>
        <p:nvSpPr>
          <p:cNvPr id="5" name="テキスト ボックス 4"/>
          <p:cNvSpPr txBox="1"/>
          <p:nvPr/>
        </p:nvSpPr>
        <p:spPr>
          <a:xfrm>
            <a:off x="4499992" y="4023407"/>
            <a:ext cx="445466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市民図書館　３階「一般書コーナー」</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1453089"/>
            <a:ext cx="7632848" cy="2590837"/>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1451195598"/>
              </p:ext>
            </p:extLst>
          </p:nvPr>
        </p:nvGraphicFramePr>
        <p:xfrm>
          <a:off x="413538" y="4968365"/>
          <a:ext cx="8316924" cy="1137439"/>
        </p:xfrm>
        <a:graphic>
          <a:graphicData uri="http://schemas.openxmlformats.org/drawingml/2006/table">
            <a:tbl>
              <a:tblPr firstRow="1" bandRow="1">
                <a:tableStyleId>{5C22544A-7EE6-4342-B048-85BDC9FD1C3A}</a:tableStyleId>
              </a:tblPr>
              <a:tblGrid>
                <a:gridCol w="1143757">
                  <a:extLst>
                    <a:ext uri="{9D8B030D-6E8A-4147-A177-3AD203B41FA5}">
                      <a16:colId xmlns:a16="http://schemas.microsoft.com/office/drawing/2014/main" val="2677755974"/>
                    </a:ext>
                  </a:extLst>
                </a:gridCol>
                <a:gridCol w="1205866">
                  <a:extLst>
                    <a:ext uri="{9D8B030D-6E8A-4147-A177-3AD203B41FA5}">
                      <a16:colId xmlns:a16="http://schemas.microsoft.com/office/drawing/2014/main" val="2547489182"/>
                    </a:ext>
                  </a:extLst>
                </a:gridCol>
                <a:gridCol w="854734">
                  <a:extLst>
                    <a:ext uri="{9D8B030D-6E8A-4147-A177-3AD203B41FA5}">
                      <a16:colId xmlns:a16="http://schemas.microsoft.com/office/drawing/2014/main" val="1361468546"/>
                    </a:ext>
                  </a:extLst>
                </a:gridCol>
                <a:gridCol w="1010048">
                  <a:extLst>
                    <a:ext uri="{9D8B030D-6E8A-4147-A177-3AD203B41FA5}">
                      <a16:colId xmlns:a16="http://schemas.microsoft.com/office/drawing/2014/main" val="3084158920"/>
                    </a:ext>
                  </a:extLst>
                </a:gridCol>
                <a:gridCol w="790152">
                  <a:extLst>
                    <a:ext uri="{9D8B030D-6E8A-4147-A177-3AD203B41FA5}">
                      <a16:colId xmlns:a16="http://schemas.microsoft.com/office/drawing/2014/main" val="2477729036"/>
                    </a:ext>
                  </a:extLst>
                </a:gridCol>
                <a:gridCol w="925446">
                  <a:extLst>
                    <a:ext uri="{9D8B030D-6E8A-4147-A177-3AD203B41FA5}">
                      <a16:colId xmlns:a16="http://schemas.microsoft.com/office/drawing/2014/main" val="1035507635"/>
                    </a:ext>
                  </a:extLst>
                </a:gridCol>
                <a:gridCol w="802746">
                  <a:extLst>
                    <a:ext uri="{9D8B030D-6E8A-4147-A177-3AD203B41FA5}">
                      <a16:colId xmlns:a16="http://schemas.microsoft.com/office/drawing/2014/main" val="333836213"/>
                    </a:ext>
                  </a:extLst>
                </a:gridCol>
                <a:gridCol w="1584175">
                  <a:extLst>
                    <a:ext uri="{9D8B030D-6E8A-4147-A177-3AD203B41FA5}">
                      <a16:colId xmlns:a16="http://schemas.microsoft.com/office/drawing/2014/main" val="207522600"/>
                    </a:ext>
                  </a:extLst>
                </a:gridCol>
              </a:tblGrid>
              <a:tr h="1137439">
                <a:tc>
                  <a:txBody>
                    <a:bodyPr/>
                    <a:lstStyle/>
                    <a:p>
                      <a:r>
                        <a:rPr kumimoji="1" lang="en-US" altLang="ja-JP" sz="2400" b="0" dirty="0" smtClean="0">
                          <a:solidFill>
                            <a:srgbClr val="FFFF00"/>
                          </a:solidFill>
                        </a:rPr>
                        <a:t>369</a:t>
                      </a:r>
                    </a:p>
                    <a:p>
                      <a:r>
                        <a:rPr kumimoji="1" lang="en-US" altLang="ja-JP" sz="2400" b="0" dirty="0" smtClean="0">
                          <a:solidFill>
                            <a:srgbClr val="FFFF00"/>
                          </a:solidFill>
                        </a:rPr>
                        <a:t>(369.3)</a:t>
                      </a:r>
                      <a:endParaRPr kumimoji="1" lang="ja-JP" altLang="en-US" sz="2400" b="0" dirty="0">
                        <a:solidFill>
                          <a:srgbClr val="FFFF0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smtClean="0">
                          <a:solidFill>
                            <a:srgbClr val="FFFF00"/>
                          </a:solidFill>
                        </a:rPr>
                        <a:t>災害</a:t>
                      </a:r>
                      <a:endParaRPr kumimoji="1" lang="ja-JP" altLang="en-US" sz="2400"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kumimoji="1" lang="en-US" altLang="ja-JP" sz="2400" dirty="0" smtClean="0">
                          <a:solidFill>
                            <a:schemeClr val="tx1"/>
                          </a:solidFill>
                        </a:rPr>
                        <a:t>451</a:t>
                      </a:r>
                      <a:endParaRPr kumimoji="1" lang="ja-JP" altLang="en-US" sz="240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2400" dirty="0" smtClean="0">
                          <a:solidFill>
                            <a:schemeClr val="tx1"/>
                          </a:solidFill>
                        </a:rPr>
                        <a:t>気象</a:t>
                      </a:r>
                      <a:endParaRPr kumimoji="1" lang="ja-JP" altLang="en-US" sz="24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en-US" altLang="ja-JP" sz="2400" dirty="0" smtClean="0">
                          <a:solidFill>
                            <a:srgbClr val="FFFF00"/>
                          </a:solidFill>
                        </a:rPr>
                        <a:t>453</a:t>
                      </a:r>
                      <a:endParaRPr kumimoji="1" lang="ja-JP" altLang="en-US" sz="2400" dirty="0">
                        <a:solidFill>
                          <a:srgbClr val="FFFF0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kumimoji="1" lang="ja-JP" altLang="en-US" sz="2400" dirty="0" smtClean="0">
                          <a:solidFill>
                            <a:srgbClr val="FFFF00"/>
                          </a:solidFill>
                        </a:rPr>
                        <a:t>地震</a:t>
                      </a:r>
                      <a:endParaRPr kumimoji="1" lang="ja-JP" altLang="en-US" sz="2400" dirty="0">
                        <a:solidFill>
                          <a:srgbClr val="FFFF0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kumimoji="1" lang="en-US" altLang="ja-JP" sz="2400" dirty="0" smtClean="0">
                          <a:solidFill>
                            <a:schemeClr val="tx1"/>
                          </a:solidFill>
                        </a:rPr>
                        <a:t>519</a:t>
                      </a:r>
                      <a:endParaRPr kumimoji="1" lang="ja-JP" altLang="en-US" sz="240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2400" dirty="0" smtClean="0">
                          <a:solidFill>
                            <a:schemeClr val="tx1"/>
                          </a:solidFill>
                        </a:rPr>
                        <a:t>防災科学・</a:t>
                      </a:r>
                      <a:endParaRPr kumimoji="1" lang="en-US" altLang="ja-JP" sz="2400" dirty="0" smtClean="0">
                        <a:solidFill>
                          <a:schemeClr val="tx1"/>
                        </a:solidFill>
                      </a:endParaRPr>
                    </a:p>
                    <a:p>
                      <a:r>
                        <a:rPr kumimoji="1" lang="ja-JP" altLang="en-US" sz="2400" dirty="0" smtClean="0">
                          <a:solidFill>
                            <a:schemeClr val="tx1"/>
                          </a:solidFill>
                        </a:rPr>
                        <a:t>工学</a:t>
                      </a:r>
                      <a:endParaRPr kumimoji="1" lang="ja-JP" altLang="en-US" sz="24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30371099"/>
                  </a:ext>
                </a:extLst>
              </a:tr>
            </a:tbl>
          </a:graphicData>
        </a:graphic>
      </p:graphicFrame>
      <p:sp>
        <p:nvSpPr>
          <p:cNvPr id="10" name="タイトル 1"/>
          <p:cNvSpPr txBox="1">
            <a:spLocks/>
          </p:cNvSpPr>
          <p:nvPr/>
        </p:nvSpPr>
        <p:spPr>
          <a:xfrm>
            <a:off x="2483768" y="4486166"/>
            <a:ext cx="4876872" cy="551585"/>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＜関連分野の分類＞</a:t>
            </a:r>
            <a:endParaRPr lang="ja-JP" altLang="en-US" sz="3800" dirty="0"/>
          </a:p>
        </p:txBody>
      </p:sp>
      <p:sp>
        <p:nvSpPr>
          <p:cNvPr id="12" name="タイトル 1"/>
          <p:cNvSpPr txBox="1">
            <a:spLocks/>
          </p:cNvSpPr>
          <p:nvPr/>
        </p:nvSpPr>
        <p:spPr>
          <a:xfrm>
            <a:off x="7524328" y="6105804"/>
            <a:ext cx="1522004" cy="551585"/>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な</a:t>
            </a:r>
            <a:r>
              <a:rPr lang="ja-JP" altLang="en-US" sz="3800" dirty="0"/>
              <a:t>ど</a:t>
            </a:r>
          </a:p>
        </p:txBody>
      </p:sp>
    </p:spTree>
    <p:extLst>
      <p:ext uri="{BB962C8B-B14F-4D97-AF65-F5344CB8AC3E}">
        <p14:creationId xmlns:p14="http://schemas.microsoft.com/office/powerpoint/2010/main" val="21862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547" y="1259252"/>
            <a:ext cx="3713873" cy="639269"/>
          </a:xfrm>
        </p:spPr>
        <p:txBody>
          <a:bodyPr>
            <a:normAutofit/>
          </a:bodyPr>
          <a:lstStyle/>
          <a:p>
            <a:r>
              <a:rPr lang="ja-JP" altLang="en-US" sz="2400" dirty="0">
                <a:solidFill>
                  <a:srgbClr val="0070C0"/>
                </a:solidFill>
                <a:effectLst>
                  <a:outerShdw blurRad="38100" dist="38100" dir="2700000" algn="tl">
                    <a:srgbClr val="000000">
                      <a:alpha val="43137"/>
                    </a:srgbClr>
                  </a:outerShdw>
                </a:effectLst>
              </a:rPr>
              <a:t>日本十進分類法</a:t>
            </a:r>
          </a:p>
        </p:txBody>
      </p:sp>
      <p:sp>
        <p:nvSpPr>
          <p:cNvPr id="3" name="コンテンツ プレースホルダー 2"/>
          <p:cNvSpPr>
            <a:spLocks noGrp="1"/>
          </p:cNvSpPr>
          <p:nvPr>
            <p:ph idx="1"/>
          </p:nvPr>
        </p:nvSpPr>
        <p:spPr>
          <a:xfrm>
            <a:off x="765169" y="1665277"/>
            <a:ext cx="4951885" cy="4279666"/>
          </a:xfrm>
        </p:spPr>
        <p:txBody>
          <a:bodyPr>
            <a:noAutofit/>
          </a:bodyPr>
          <a:lstStyle/>
          <a:p>
            <a:r>
              <a:rPr lang="ja-JP" altLang="en-US" sz="2400" dirty="0"/>
              <a:t>０　総記・百科事典など</a:t>
            </a:r>
            <a:endParaRPr lang="en-US" altLang="ja-JP" sz="2400" dirty="0"/>
          </a:p>
          <a:p>
            <a:r>
              <a:rPr lang="ja-JP" altLang="en-US" sz="2400" dirty="0"/>
              <a:t>１　哲学・道徳・宗教</a:t>
            </a:r>
            <a:endParaRPr lang="en-US" altLang="ja-JP" sz="2400" dirty="0"/>
          </a:p>
          <a:p>
            <a:r>
              <a:rPr lang="ja-JP" altLang="en-US" sz="2400" dirty="0"/>
              <a:t>２　歴史・地理・伝記</a:t>
            </a:r>
            <a:endParaRPr lang="en-US" altLang="ja-JP" sz="2400" dirty="0"/>
          </a:p>
          <a:p>
            <a:r>
              <a:rPr lang="ja-JP" altLang="en-US" sz="2400" dirty="0"/>
              <a:t>３　社会科学</a:t>
            </a:r>
            <a:endParaRPr lang="en-US" altLang="ja-JP" sz="2400" dirty="0"/>
          </a:p>
          <a:p>
            <a:r>
              <a:rPr lang="ja-JP" altLang="en-US" sz="2400" dirty="0"/>
              <a:t>４　自然科学</a:t>
            </a:r>
            <a:endParaRPr lang="en-US" altLang="ja-JP" sz="2400" dirty="0"/>
          </a:p>
          <a:p>
            <a:r>
              <a:rPr lang="ja-JP" altLang="en-US" sz="2400" dirty="0"/>
              <a:t>５　技術・工業・家庭</a:t>
            </a:r>
            <a:endParaRPr lang="en-US" altLang="ja-JP" sz="2400" dirty="0"/>
          </a:p>
          <a:p>
            <a:r>
              <a:rPr lang="ja-JP" altLang="en-US" sz="2400" dirty="0"/>
              <a:t>６　産業・交通・通信</a:t>
            </a:r>
            <a:endParaRPr lang="en-US" altLang="ja-JP" sz="2400" dirty="0"/>
          </a:p>
          <a:p>
            <a:r>
              <a:rPr lang="ja-JP" altLang="en-US" sz="2400" dirty="0"/>
              <a:t>７　芸術・体育</a:t>
            </a:r>
            <a:endParaRPr lang="en-US" altLang="ja-JP" sz="2400" dirty="0"/>
          </a:p>
          <a:p>
            <a:r>
              <a:rPr lang="ja-JP" altLang="en-US" sz="2400" dirty="0"/>
              <a:t>８　言語</a:t>
            </a:r>
            <a:endParaRPr lang="en-US" altLang="ja-JP" sz="2400" dirty="0"/>
          </a:p>
          <a:p>
            <a:r>
              <a:rPr lang="ja-JP" altLang="en-US" sz="2400" dirty="0"/>
              <a:t>９　文学</a:t>
            </a:r>
          </a:p>
        </p:txBody>
      </p:sp>
      <p:pic>
        <p:nvPicPr>
          <p:cNvPr id="6" name="図 5" descr="立てられた本">
            <a:hlinkClick r:id="rId3" tooltip="&quot;立てられた本&quo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4040" y="1369534"/>
            <a:ext cx="1500711" cy="1057973"/>
          </a:xfrm>
          <a:prstGeom prst="rect">
            <a:avLst/>
          </a:prstGeom>
          <a:noFill/>
          <a:ln>
            <a:noFill/>
          </a:ln>
        </p:spPr>
      </p:pic>
      <p:sp>
        <p:nvSpPr>
          <p:cNvPr id="7" name="角丸四角形吹き出し 6"/>
          <p:cNvSpPr/>
          <p:nvPr/>
        </p:nvSpPr>
        <p:spPr>
          <a:xfrm>
            <a:off x="5012236" y="2858702"/>
            <a:ext cx="2900597" cy="2777462"/>
          </a:xfrm>
          <a:prstGeom prst="wedgeRoundRectCallout">
            <a:avLst>
              <a:gd name="adj1" fmla="val 35949"/>
              <a:gd name="adj2" fmla="val -68221"/>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r>
              <a:rPr kumimoji="0" lang="en-US" sz="788" kern="100" dirty="0">
                <a:solidFill>
                  <a:prstClr val="black"/>
                </a:solidFill>
                <a:latin typeface="Century Gothic" panose="020B0502020202020204"/>
                <a:ea typeface="ＭＳ 明朝" panose="02020609040205080304" pitchFamily="17" charset="-128"/>
                <a:cs typeface="Times New Roman" panose="02020603050405020304" pitchFamily="18" charset="0"/>
              </a:rPr>
              <a:t> </a:t>
            </a:r>
            <a:endParaRPr kumimoji="0" lang="ja-JP" altLang="en-US" sz="788"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sp>
        <p:nvSpPr>
          <p:cNvPr id="8" name="角丸四角形 7"/>
          <p:cNvSpPr/>
          <p:nvPr/>
        </p:nvSpPr>
        <p:spPr>
          <a:xfrm>
            <a:off x="7636064" y="2091172"/>
            <a:ext cx="190500" cy="8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endParaRPr kumimoji="0" lang="ja-JP" altLang="en-US" sz="1350" dirty="0">
              <a:solidFill>
                <a:prstClr val="white"/>
              </a:solidFill>
              <a:latin typeface="Century Gothic" panose="020B0502020202020204"/>
              <a:ea typeface="メイリオ" panose="020B0604030504040204" pitchFamily="50" charset="-128"/>
            </a:endParaRPr>
          </a:p>
        </p:txBody>
      </p:sp>
      <p:sp>
        <p:nvSpPr>
          <p:cNvPr id="9" name="テキスト ボックス 2"/>
          <p:cNvSpPr txBox="1">
            <a:spLocks noChangeArrowheads="1"/>
          </p:cNvSpPr>
          <p:nvPr/>
        </p:nvSpPr>
        <p:spPr bwMode="auto">
          <a:xfrm>
            <a:off x="5110655" y="3012007"/>
            <a:ext cx="2668205" cy="1307945"/>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indent="67628" algn="just" defTabSz="342900"/>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ラベルは、その本がどんな内容なのかを表しています。</a:t>
            </a:r>
            <a:endParaRPr kumimoji="0" lang="en-US" altLang="ja-JP"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endParaRPr>
          </a:p>
          <a:p>
            <a:pPr indent="67628" algn="just" defTabSz="342900"/>
            <a:endPar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endParaRPr>
          </a:p>
          <a:p>
            <a:pPr indent="67628" algn="just" defTabSz="342900"/>
            <a:r>
              <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ラベルの例</a:t>
            </a:r>
            <a:r>
              <a:rPr kumimoji="0" lang="en-US" altLang="ja-JP" sz="135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endParaRPr kumimoji="0" lang="ja-JP" altLang="en-US" sz="15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5589225" y="4151044"/>
            <a:ext cx="1649492" cy="63641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r>
              <a:rPr kumimoji="0" lang="en-US" sz="2100" kern="100" dirty="0" smtClean="0">
                <a:solidFill>
                  <a:prstClr val="black"/>
                </a:solidFill>
                <a:latin typeface="Century Gothic" panose="020B0502020202020204"/>
                <a:ea typeface="ＭＳ 明朝" panose="02020609040205080304" pitchFamily="17" charset="-128"/>
                <a:cs typeface="Times New Roman" panose="02020603050405020304" pitchFamily="18" charset="0"/>
              </a:rPr>
              <a:t>451 </a:t>
            </a:r>
            <a:r>
              <a:rPr kumimoji="0" lang="ja-JP" altLang="en-US" sz="2100" kern="100" dirty="0">
                <a:solidFill>
                  <a:prstClr val="black"/>
                </a:solidFill>
                <a:latin typeface="Century Gothic" panose="020B0502020202020204"/>
                <a:ea typeface="ＭＳ 明朝" panose="02020609040205080304" pitchFamily="17" charset="-128"/>
                <a:cs typeface="Times New Roman" panose="02020603050405020304" pitchFamily="18" charset="0"/>
              </a:rPr>
              <a:t>　イ</a:t>
            </a:r>
            <a:endParaRPr kumimoji="0" lang="ja-JP" altLang="en-US" sz="15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pic>
        <p:nvPicPr>
          <p:cNvPr id="11" name="図 10" descr="勉強をする女の子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3393250" y="5191452"/>
            <a:ext cx="1372043" cy="1402671"/>
          </a:xfrm>
          <a:prstGeom prst="rect">
            <a:avLst/>
          </a:prstGeom>
          <a:noFill/>
          <a:ln>
            <a:noFill/>
          </a:ln>
        </p:spPr>
      </p:pic>
      <p:sp>
        <p:nvSpPr>
          <p:cNvPr id="13" name="タイトル 1"/>
          <p:cNvSpPr txBox="1">
            <a:spLocks/>
          </p:cNvSpPr>
          <p:nvPr/>
        </p:nvSpPr>
        <p:spPr>
          <a:xfrm>
            <a:off x="4703759" y="563029"/>
            <a:ext cx="463515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本の</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分類</a:t>
            </a:r>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ラベルを見よう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196"/>
          <p:cNvSpPr txBox="1"/>
          <p:nvPr/>
        </p:nvSpPr>
        <p:spPr>
          <a:xfrm>
            <a:off x="5260509" y="4859904"/>
            <a:ext cx="1202025" cy="58436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indent="47625" algn="just" defTabSz="342900"/>
            <a:r>
              <a:rPr kumimoji="0" lang="ja-JP" altLang="en-US" sz="1600" b="1" kern="100" dirty="0">
                <a:solidFill>
                  <a:prstClr val="black"/>
                </a:solidFill>
                <a:latin typeface="Century Gothic" panose="020B0502020202020204"/>
                <a:ea typeface="HGPｺﾞｼｯｸM" panose="020B0600000000000000" pitchFamily="50" charset="-128"/>
                <a:cs typeface="Times New Roman" panose="02020603050405020304" pitchFamily="18" charset="0"/>
              </a:rPr>
              <a:t>分類番号</a:t>
            </a:r>
            <a:endParaRPr kumimoji="0" lang="ja-JP" altLang="en-US" sz="16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a:p>
            <a:pPr indent="142875" algn="just" defTabSz="342900"/>
            <a:r>
              <a:rPr kumimoji="0" lang="ja-JP" altLang="en-US" sz="900" b="1" kern="100" dirty="0">
                <a:solidFill>
                  <a:prstClr val="black"/>
                </a:solidFill>
                <a:latin typeface="Century Gothic" panose="020B0502020202020204"/>
                <a:ea typeface="HGPｺﾞｼｯｸM" panose="020B0600000000000000" pitchFamily="50" charset="-128"/>
                <a:cs typeface="Times New Roman" panose="02020603050405020304" pitchFamily="18" charset="0"/>
              </a:rPr>
              <a:t>本の内容</a:t>
            </a:r>
            <a:endParaRPr kumimoji="0" lang="ja-JP" altLang="en-US" sz="1600" kern="100" dirty="0">
              <a:solidFill>
                <a:prstClr val="black"/>
              </a:solidFill>
              <a:latin typeface="Century Gothic" panose="020B0502020202020204"/>
              <a:ea typeface="ＭＳ 明朝" panose="02020609040205080304" pitchFamily="17" charset="-128"/>
              <a:cs typeface="Times New Roman" panose="02020603050405020304" pitchFamily="18" charset="0"/>
            </a:endParaRPr>
          </a:p>
        </p:txBody>
      </p:sp>
      <p:sp>
        <p:nvSpPr>
          <p:cNvPr id="5" name="テキスト ボックス 197"/>
          <p:cNvSpPr txBox="1"/>
          <p:nvPr/>
        </p:nvSpPr>
        <p:spPr>
          <a:xfrm>
            <a:off x="6601599" y="4843789"/>
            <a:ext cx="1224965" cy="605978"/>
          </a:xfrm>
          <a:prstGeom prst="rect">
            <a:avLst/>
          </a:prstGeom>
          <a:solidFill>
            <a:sysClr val="window" lastClr="FFFFFF"/>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342900"/>
            <a:r>
              <a:rPr kumimoji="0" lang="ja-JP" altLang="en-US" sz="1600" b="1"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図書記号</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71438" algn="just" defTabSz="342900"/>
            <a:r>
              <a:rPr kumimoji="0" lang="ja-JP" altLang="en-US" sz="90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書いた人の</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71438" algn="just" defTabSz="342900"/>
            <a:r>
              <a:rPr kumimoji="0" lang="ja-JP" altLang="en-US" sz="900"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頭文字など</a:t>
            </a:r>
            <a:endParaRPr kumimoji="0" lang="ja-JP" altLang="en-US" sz="16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5174802" y="5705139"/>
            <a:ext cx="2756106" cy="653922"/>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indent="67628" algn="just" defTabSz="342900"/>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en-US" altLang="ja-JP"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451</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は、</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気象</a:t>
            </a:r>
            <a:r>
              <a:rPr kumimoji="0" lang="ja-JP" altLang="en-US" kern="100" dirty="0" smtClean="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a:t>
            </a:r>
            <a:r>
              <a:rPr kumimoji="0" lang="ja-JP" altLang="en-US" kern="100" dirty="0">
                <a:solidFill>
                  <a:prstClr val="black"/>
                </a:solidFill>
                <a:latin typeface="Century" panose="02040604050505020304" pitchFamily="18" charset="0"/>
                <a:ea typeface="HGPｺﾞｼｯｸM" panose="020B0600000000000000" pitchFamily="50" charset="-128"/>
                <a:cs typeface="Times New Roman" panose="02020603050405020304" pitchFamily="18" charset="0"/>
              </a:rPr>
              <a:t>について書かれた本です。</a:t>
            </a:r>
            <a:endParaRPr kumimoji="0" lang="ja-JP" altLang="en-US" sz="2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258128" algn="just" defTabSz="342900"/>
            <a:endParaRPr kumimoji="0" lang="ja-JP" altLang="en-US" sz="2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28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71600" y="908720"/>
            <a:ext cx="6624736" cy="551585"/>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＜図書館で所蔵している関連図書の例＞</a:t>
            </a:r>
            <a:endParaRPr lang="ja-JP" altLang="en-US" sz="3800" dirty="0"/>
          </a:p>
        </p:txBody>
      </p:sp>
      <p:graphicFrame>
        <p:nvGraphicFramePr>
          <p:cNvPr id="9" name="表 8"/>
          <p:cNvGraphicFramePr>
            <a:graphicFrameLocks noGrp="1"/>
          </p:cNvGraphicFramePr>
          <p:nvPr>
            <p:extLst>
              <p:ext uri="{D42A27DB-BD31-4B8C-83A1-F6EECF244321}">
                <p14:modId xmlns:p14="http://schemas.microsoft.com/office/powerpoint/2010/main" val="645640989"/>
              </p:ext>
            </p:extLst>
          </p:nvPr>
        </p:nvGraphicFramePr>
        <p:xfrm>
          <a:off x="179513" y="1593869"/>
          <a:ext cx="8784974" cy="4954307"/>
        </p:xfrm>
        <a:graphic>
          <a:graphicData uri="http://schemas.openxmlformats.org/drawingml/2006/table">
            <a:tbl>
              <a:tblPr firstRow="1" bandRow="1">
                <a:tableStyleId>{5C22544A-7EE6-4342-B048-85BDC9FD1C3A}</a:tableStyleId>
              </a:tblPr>
              <a:tblGrid>
                <a:gridCol w="5544615">
                  <a:extLst>
                    <a:ext uri="{9D8B030D-6E8A-4147-A177-3AD203B41FA5}">
                      <a16:colId xmlns:a16="http://schemas.microsoft.com/office/drawing/2014/main" val="2884808050"/>
                    </a:ext>
                  </a:extLst>
                </a:gridCol>
                <a:gridCol w="2304256">
                  <a:extLst>
                    <a:ext uri="{9D8B030D-6E8A-4147-A177-3AD203B41FA5}">
                      <a16:colId xmlns:a16="http://schemas.microsoft.com/office/drawing/2014/main" val="3463169222"/>
                    </a:ext>
                  </a:extLst>
                </a:gridCol>
                <a:gridCol w="936103">
                  <a:extLst>
                    <a:ext uri="{9D8B030D-6E8A-4147-A177-3AD203B41FA5}">
                      <a16:colId xmlns:a16="http://schemas.microsoft.com/office/drawing/2014/main" val="1658031214"/>
                    </a:ext>
                  </a:extLst>
                </a:gridCol>
              </a:tblGrid>
              <a:tr h="466979">
                <a:tc>
                  <a:txBody>
                    <a:bodyPr/>
                    <a:lstStyle/>
                    <a:p>
                      <a:pPr algn="ctr"/>
                      <a:r>
                        <a:rPr kumimoji="1" lang="ja-JP" altLang="en-US" sz="1800" dirty="0" smtClean="0"/>
                        <a:t>書名</a:t>
                      </a:r>
                      <a:endParaRPr kumimoji="1" lang="ja-JP" altLang="en-US" sz="1800" dirty="0"/>
                    </a:p>
                  </a:txBody>
                  <a:tcPr/>
                </a:tc>
                <a:tc>
                  <a:txBody>
                    <a:bodyPr/>
                    <a:lstStyle/>
                    <a:p>
                      <a:pPr algn="ctr"/>
                      <a:r>
                        <a:rPr kumimoji="1" lang="ja-JP" altLang="en-US" sz="1800" dirty="0" smtClean="0"/>
                        <a:t>著者・編者名</a:t>
                      </a:r>
                      <a:endParaRPr kumimoji="1" lang="ja-JP" altLang="en-US" sz="1800" dirty="0"/>
                    </a:p>
                  </a:txBody>
                  <a:tcPr/>
                </a:tc>
                <a:tc>
                  <a:txBody>
                    <a:bodyPr/>
                    <a:lstStyle/>
                    <a:p>
                      <a:pPr algn="ctr"/>
                      <a:r>
                        <a:rPr kumimoji="1" lang="ja-JP" altLang="en-US" sz="1800" dirty="0" smtClean="0"/>
                        <a:t>分類</a:t>
                      </a:r>
                      <a:endParaRPr kumimoji="1" lang="ja-JP" altLang="en-US" sz="1800" dirty="0"/>
                    </a:p>
                  </a:txBody>
                  <a:tcPr/>
                </a:tc>
                <a:extLst>
                  <a:ext uri="{0D108BD9-81ED-4DB2-BD59-A6C34878D82A}">
                    <a16:rowId xmlns:a16="http://schemas.microsoft.com/office/drawing/2014/main" val="3422600003"/>
                  </a:ext>
                </a:extLst>
              </a:tr>
              <a:tr h="525003">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みやぎ防災ガイド　</a:t>
                      </a:r>
                      <a:r>
                        <a:rPr kumimoji="1" lang="en-US" altLang="ja-JP" sz="1800" b="1" dirty="0" smtClean="0">
                          <a:latin typeface="ＭＳ 明朝" panose="02020609040205080304" pitchFamily="17" charset="-128"/>
                          <a:ea typeface="ＭＳ 明朝" panose="02020609040205080304" pitchFamily="17" charset="-128"/>
                        </a:rPr>
                        <a:t>2019』</a:t>
                      </a:r>
                      <a:r>
                        <a:rPr kumimoji="1" lang="ja-JP" altLang="en-US" sz="1800" b="1" dirty="0" smtClean="0">
                          <a:latin typeface="ＭＳ 明朝" panose="02020609040205080304" pitchFamily="17" charset="-128"/>
                          <a:ea typeface="ＭＳ 明朝" panose="02020609040205080304" pitchFamily="17" charset="-128"/>
                        </a:rPr>
                        <a:t>　</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河北新報出版センター</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ja-JP" altLang="en-US" sz="1600" b="1" dirty="0" smtClean="0">
                          <a:latin typeface="ＭＳ 明朝" panose="02020609040205080304" pitchFamily="17" charset="-128"/>
                          <a:ea typeface="ＭＳ 明朝" panose="02020609040205080304" pitchFamily="17" charset="-128"/>
                        </a:rPr>
                        <a:t>Ｓ</a:t>
                      </a:r>
                      <a:r>
                        <a:rPr kumimoji="1" lang="en-US" altLang="ja-JP" sz="1600" b="1" dirty="0" smtClean="0">
                          <a:latin typeface="ＭＳ 明朝" panose="02020609040205080304" pitchFamily="17" charset="-128"/>
                          <a:ea typeface="ＭＳ 明朝" panose="02020609040205080304" pitchFamily="17" charset="-128"/>
                        </a:rPr>
                        <a:t>369.3</a:t>
                      </a:r>
                      <a:endParaRPr kumimoji="1" lang="ja-JP" altLang="en-US" sz="16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856939422"/>
                  </a:ext>
                </a:extLst>
              </a:tr>
              <a:tr h="681277">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震災から身を守る</a:t>
                      </a:r>
                      <a:r>
                        <a:rPr kumimoji="1" lang="en-US" altLang="ja-JP" sz="1800" b="1" dirty="0" smtClean="0">
                          <a:latin typeface="ＭＳ 明朝" panose="02020609040205080304" pitchFamily="17" charset="-128"/>
                          <a:ea typeface="ＭＳ 明朝" panose="02020609040205080304" pitchFamily="17" charset="-128"/>
                        </a:rPr>
                        <a:t>52</a:t>
                      </a:r>
                      <a:r>
                        <a:rPr kumimoji="1" lang="ja-JP" altLang="en-US" sz="1800" b="1" dirty="0" smtClean="0">
                          <a:latin typeface="ＭＳ 明朝" panose="02020609040205080304" pitchFamily="17" charset="-128"/>
                          <a:ea typeface="ＭＳ 明朝" panose="02020609040205080304" pitchFamily="17" charset="-128"/>
                        </a:rPr>
                        <a:t>の方法</a:t>
                      </a:r>
                      <a:r>
                        <a:rPr kumimoji="1" lang="en-US" altLang="ja-JP" sz="1800" b="1" dirty="0" smtClean="0">
                          <a:latin typeface="ＭＳ 明朝" panose="02020609040205080304" pitchFamily="17" charset="-128"/>
                          <a:ea typeface="ＭＳ 明朝" panose="02020609040205080304" pitchFamily="17" charset="-128"/>
                        </a:rPr>
                        <a:t>』</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レスキューナウ</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en-US" altLang="ja-JP" sz="1600" b="1" dirty="0" smtClean="0">
                          <a:latin typeface="ＭＳ 明朝" panose="02020609040205080304" pitchFamily="17" charset="-128"/>
                          <a:ea typeface="ＭＳ 明朝" panose="02020609040205080304" pitchFamily="17" charset="-128"/>
                        </a:rPr>
                        <a:t>369.3</a:t>
                      </a:r>
                    </a:p>
                    <a:p>
                      <a:endParaRPr kumimoji="1" lang="ja-JP" altLang="en-US" sz="16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144270767"/>
                  </a:ext>
                </a:extLst>
              </a:tr>
              <a:tr h="516192">
                <a:tc>
                  <a:txBody>
                    <a:bodyPr/>
                    <a:lstStyle/>
                    <a:p>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わが家の防災ハンドブック</a:t>
                      </a:r>
                      <a:r>
                        <a:rPr kumimoji="1" lang="en-US" altLang="ja-JP" sz="1800" b="1" dirty="0" smtClean="0">
                          <a:latin typeface="ＭＳ 明朝" panose="02020609040205080304" pitchFamily="17" charset="-128"/>
                          <a:ea typeface="ＭＳ 明朝" panose="02020609040205080304" pitchFamily="17" charset="-128"/>
                        </a:rPr>
                        <a:t>』</a:t>
                      </a:r>
                      <a:r>
                        <a:rPr kumimoji="1" lang="ja-JP" altLang="en-US" sz="1800" b="1" dirty="0" smtClean="0">
                          <a:latin typeface="ＭＳ 明朝" panose="02020609040205080304" pitchFamily="17" charset="-128"/>
                          <a:ea typeface="ＭＳ 明朝" panose="02020609040205080304" pitchFamily="17" charset="-128"/>
                        </a:rPr>
                        <a:t>　</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pPr algn="l"/>
                      <a:r>
                        <a:rPr kumimoji="1" lang="ja-JP" altLang="en-US" sz="1800" b="1" dirty="0" smtClean="0">
                          <a:latin typeface="ＭＳ 明朝" panose="02020609040205080304" pitchFamily="17" charset="-128"/>
                          <a:ea typeface="ＭＳ 明朝" panose="02020609040205080304" pitchFamily="17" charset="-128"/>
                        </a:rPr>
                        <a:t>山村　武彦</a:t>
                      </a:r>
                      <a:endParaRPr kumimoji="1" lang="ja-JP" altLang="en-US" sz="1800" b="1" dirty="0">
                        <a:latin typeface="ＭＳ 明朝" panose="02020609040205080304" pitchFamily="17" charset="-128"/>
                        <a:ea typeface="ＭＳ 明朝" panose="02020609040205080304" pitchFamily="17" charset="-128"/>
                      </a:endParaRPr>
                    </a:p>
                  </a:txBody>
                  <a:tcPr/>
                </a:tc>
                <a:tc>
                  <a:txBody>
                    <a:bodyPr/>
                    <a:lstStyle/>
                    <a:p>
                      <a:r>
                        <a:rPr kumimoji="1" lang="en-US" altLang="ja-JP" sz="1600" b="1" dirty="0" smtClean="0">
                          <a:latin typeface="ＭＳ 明朝" panose="02020609040205080304" pitchFamily="17" charset="-128"/>
                          <a:ea typeface="ＭＳ 明朝" panose="02020609040205080304" pitchFamily="17" charset="-128"/>
                        </a:rPr>
                        <a:t>369.3</a:t>
                      </a:r>
                    </a:p>
                    <a:p>
                      <a:endParaRPr kumimoji="1" lang="ja-JP" altLang="en-US" sz="16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954722756"/>
                  </a:ext>
                </a:extLst>
              </a:tr>
              <a:tr h="482987">
                <a:tc>
                  <a:txBody>
                    <a:bodyPr/>
                    <a:lstStyle/>
                    <a:p>
                      <a:pPr algn="l" fontAlgn="ctr"/>
                      <a:r>
                        <a:rPr lang="ja-JP" altLang="en-US" sz="1800" b="1" i="0" u="none" strike="noStrike" baseline="0" dirty="0" smtClean="0">
                          <a:solidFill>
                            <a:srgbClr val="000000"/>
                          </a:solidFill>
                          <a:effectLst/>
                          <a:latin typeface="ＭＳ 明朝" panose="02020609040205080304" pitchFamily="17" charset="-128"/>
                          <a:ea typeface="ＭＳ 明朝" panose="02020609040205080304" pitchFamily="17" charset="-128"/>
                        </a:rPr>
                        <a:t> </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災害</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・防災</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図鑑</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tc>
                <a:tc>
                  <a:txBody>
                    <a:bodyPr/>
                    <a:lstStyle/>
                    <a:p>
                      <a:pPr algn="l" fontAlgn="ctr"/>
                      <a:r>
                        <a:rPr lang="en-US" sz="1800" b="1" i="0" u="none" strike="noStrike" dirty="0" err="1" smtClean="0">
                          <a:solidFill>
                            <a:srgbClr val="000000"/>
                          </a:solidFill>
                          <a:effectLst/>
                          <a:latin typeface="ＭＳ 明朝" panose="02020609040205080304" pitchFamily="17" charset="-128"/>
                          <a:ea typeface="ＭＳ 明朝" panose="02020609040205080304" pitchFamily="17" charset="-128"/>
                        </a:rPr>
                        <a:t>CeMI</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環境・防災研究所／監修</a:t>
                      </a:r>
                    </a:p>
                  </a:txBody>
                  <a:tcPr marL="0" marR="0" marT="0" marB="0" anchor="ctr"/>
                </a:tc>
                <a:tc>
                  <a:txBody>
                    <a:bodyPr/>
                    <a:lstStyle/>
                    <a:p>
                      <a:r>
                        <a:rPr kumimoji="1" lang="en-US" altLang="ja-JP" sz="1600" b="1" dirty="0" smtClean="0">
                          <a:latin typeface="ＭＳ 明朝" panose="02020609040205080304" pitchFamily="17" charset="-128"/>
                          <a:ea typeface="ＭＳ 明朝" panose="02020609040205080304" pitchFamily="17" charset="-128"/>
                        </a:rPr>
                        <a:t>369</a:t>
                      </a:r>
                      <a:endParaRPr kumimoji="1" lang="ja-JP" altLang="en-US" sz="16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829500210"/>
                  </a:ext>
                </a:extLst>
              </a:tr>
              <a:tr h="636131">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７２時間</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生きぬくための１０１の</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方法</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夏</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緑／著</a:t>
                      </a:r>
                    </a:p>
                  </a:txBody>
                  <a:tcPr marL="0" marR="0" marT="0" marB="0" anchor="ctr"/>
                </a:tc>
                <a:tc>
                  <a:txBody>
                    <a:bodyPr/>
                    <a:lstStyle/>
                    <a:p>
                      <a:r>
                        <a:rPr kumimoji="1" lang="en-US" altLang="ja-JP" sz="1600" b="1" dirty="0" smtClean="0">
                          <a:latin typeface="ＭＳ 明朝" panose="02020609040205080304" pitchFamily="17" charset="-128"/>
                          <a:ea typeface="ＭＳ 明朝" panose="02020609040205080304" pitchFamily="17" charset="-128"/>
                        </a:rPr>
                        <a:t>369</a:t>
                      </a:r>
                      <a:endParaRPr kumimoji="1" lang="ja-JP" altLang="en-US" sz="16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2533443430"/>
                  </a:ext>
                </a:extLst>
              </a:tr>
              <a:tr h="536498">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３</a:t>
                      </a:r>
                      <a:r>
                        <a:rPr lang="en-US" altLang="ja-JP" sz="18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１１が教えてくれた防災の</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本</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シリーズ</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zh-TW"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片田</a:t>
                      </a:r>
                      <a:r>
                        <a:rPr lang="zh-TW" altLang="en-US" sz="1800" b="1" i="0" u="none" strike="noStrike" dirty="0">
                          <a:solidFill>
                            <a:srgbClr val="000000"/>
                          </a:solidFill>
                          <a:effectLst/>
                          <a:latin typeface="ＭＳ 明朝" panose="02020609040205080304" pitchFamily="17" charset="-128"/>
                          <a:ea typeface="ＭＳ 明朝" panose="02020609040205080304" pitchFamily="17" charset="-128"/>
                        </a:rPr>
                        <a:t>敏孝／監修</a:t>
                      </a:r>
                    </a:p>
                  </a:txBody>
                  <a:tcPr marL="0" marR="0" marT="0" marB="0" anchor="ctr"/>
                </a:tc>
                <a:tc>
                  <a:txBody>
                    <a:bodyPr/>
                    <a:lstStyle/>
                    <a:p>
                      <a:r>
                        <a:rPr kumimoji="1" lang="en-US" altLang="ja-JP" sz="1600" b="1" dirty="0" smtClean="0">
                          <a:latin typeface="ＭＳ 明朝" panose="02020609040205080304" pitchFamily="17" charset="-128"/>
                          <a:ea typeface="ＭＳ 明朝" panose="02020609040205080304" pitchFamily="17" charset="-128"/>
                        </a:rPr>
                        <a:t>369</a:t>
                      </a:r>
                    </a:p>
                    <a:p>
                      <a:r>
                        <a:rPr kumimoji="1" lang="en-US" altLang="ja-JP" sz="1600" b="1" dirty="0" smtClean="0">
                          <a:latin typeface="ＭＳ 明朝" panose="02020609040205080304" pitchFamily="17" charset="-128"/>
                          <a:ea typeface="ＭＳ 明朝" panose="02020609040205080304" pitchFamily="17" charset="-128"/>
                        </a:rPr>
                        <a:t>S369</a:t>
                      </a:r>
                      <a:r>
                        <a:rPr kumimoji="1" lang="ja-JP" altLang="en-US" sz="1200" b="1" baseline="0" dirty="0" smtClean="0">
                          <a:latin typeface="ＭＳ 明朝" panose="02020609040205080304" pitchFamily="17" charset="-128"/>
                          <a:ea typeface="ＭＳ 明朝" panose="02020609040205080304" pitchFamily="17" charset="-128"/>
                        </a:rPr>
                        <a:t>など</a:t>
                      </a:r>
                      <a:endParaRPr kumimoji="1" lang="en-US" altLang="ja-JP" sz="1200" b="1" baseline="0" dirty="0" smtClean="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897422565"/>
                  </a:ext>
                </a:extLst>
              </a:tr>
              <a:tr h="519068">
                <a:tc>
                  <a:txBody>
                    <a:bodyPr/>
                    <a:lstStyle/>
                    <a:p>
                      <a:pPr algn="l" fontAlgn="ct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みんな</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の命と生活をささえるインフラってなに</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シリーズ</a:t>
                      </a:r>
                      <a:r>
                        <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　</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こども</a:t>
                      </a:r>
                      <a:r>
                        <a:rPr lang="ja-JP" altLang="en-US" sz="1800" b="1" i="0" u="none" strike="noStrike" dirty="0" err="1">
                          <a:solidFill>
                            <a:srgbClr val="000000"/>
                          </a:solidFill>
                          <a:effectLst/>
                          <a:latin typeface="ＭＳ 明朝" panose="02020609040205080304" pitchFamily="17" charset="-128"/>
                          <a:ea typeface="ＭＳ 明朝" panose="02020609040205080304" pitchFamily="17" charset="-128"/>
                        </a:rPr>
                        <a:t>くらぶ</a:t>
                      </a:r>
                      <a:r>
                        <a:rPr lang="ja-JP" altLang="en-US" sz="1800" b="1"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800" b="1" i="0" u="none" strike="noStrike" dirty="0" smtClean="0">
                          <a:solidFill>
                            <a:srgbClr val="000000"/>
                          </a:solidFill>
                          <a:effectLst/>
                          <a:latin typeface="ＭＳ 明朝" panose="02020609040205080304" pitchFamily="17" charset="-128"/>
                          <a:ea typeface="ＭＳ 明朝" panose="02020609040205080304" pitchFamily="17" charset="-128"/>
                        </a:rPr>
                        <a:t>編</a:t>
                      </a:r>
                      <a:endParaRPr lang="en-US" altLang="ja-JP" sz="1800" b="1" i="0" u="none" strike="noStrike" dirty="0" smtClean="0">
                        <a:solidFill>
                          <a:srgbClr val="000000"/>
                        </a:solidFill>
                        <a:effectLst/>
                        <a:latin typeface="ＭＳ 明朝" panose="02020609040205080304" pitchFamily="17" charset="-128"/>
                        <a:ea typeface="ＭＳ 明朝" panose="02020609040205080304" pitchFamily="17" charset="-128"/>
                      </a:endParaRPr>
                    </a:p>
                    <a:p>
                      <a:pPr algn="l" fontAlgn="ctr"/>
                      <a:endParaRPr lang="ja-JP" altLang="en-US" sz="1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r>
                        <a:rPr kumimoji="1" lang="en-US" altLang="ja-JP" sz="1600" b="1" dirty="0" smtClean="0">
                          <a:latin typeface="ＭＳ 明朝" panose="02020609040205080304" pitchFamily="17" charset="-128"/>
                          <a:ea typeface="ＭＳ 明朝" panose="02020609040205080304" pitchFamily="17" charset="-128"/>
                        </a:rPr>
                        <a:t>510</a:t>
                      </a:r>
                      <a:endParaRPr kumimoji="1" lang="ja-JP" altLang="en-US" sz="1600" b="1"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754181375"/>
                  </a:ext>
                </a:extLst>
              </a:tr>
            </a:tbl>
          </a:graphicData>
        </a:graphic>
      </p:graphicFrame>
      <p:pic>
        <p:nvPicPr>
          <p:cNvPr id="6" name="図 5" descr="立てられた本">
            <a:hlinkClick r:id="rId3" tooltip="&quot;立てられた本&quo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6296" y="371681"/>
            <a:ext cx="1500711" cy="1057973"/>
          </a:xfrm>
          <a:prstGeom prst="rect">
            <a:avLst/>
          </a:prstGeom>
          <a:noFill/>
          <a:ln>
            <a:noFill/>
          </a:ln>
        </p:spPr>
      </p:pic>
    </p:spTree>
    <p:extLst>
      <p:ext uri="{BB962C8B-B14F-4D97-AF65-F5344CB8AC3E}">
        <p14:creationId xmlns:p14="http://schemas.microsoft.com/office/powerpoint/2010/main" val="26058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220072" y="5896746"/>
            <a:ext cx="4248472" cy="646331"/>
          </a:xfrm>
          <a:prstGeom prst="rect">
            <a:avLst/>
          </a:prstGeom>
          <a:noFill/>
        </p:spPr>
        <p:txBody>
          <a:bodyPr wrap="square" rtlCol="0">
            <a:spAutoFit/>
          </a:bodyPr>
          <a:lstStyle/>
          <a:p>
            <a:r>
              <a:rPr lang="ja-JP" altLang="en-US" dirty="0" smtClean="0"/>
              <a:t>市民図書館</a:t>
            </a:r>
            <a:r>
              <a:rPr lang="en-US" altLang="ja-JP" dirty="0" smtClean="0"/>
              <a:t>3</a:t>
            </a:r>
            <a:r>
              <a:rPr lang="ja-JP" altLang="en-US" dirty="0" smtClean="0"/>
              <a:t>階「</a:t>
            </a:r>
            <a:r>
              <a:rPr lang="en-US" altLang="ja-JP" dirty="0" smtClean="0"/>
              <a:t>3.11</a:t>
            </a:r>
            <a:r>
              <a:rPr lang="ja-JP" altLang="en-US" dirty="0" smtClean="0"/>
              <a:t>震災文庫」</a:t>
            </a:r>
            <a:endParaRPr kumimoji="1" lang="en-US" altLang="ja-JP" dirty="0" smtClean="0"/>
          </a:p>
          <a:p>
            <a:endParaRPr kumimoji="1" lang="ja-JP" altLang="en-US" dirty="0"/>
          </a:p>
        </p:txBody>
      </p:sp>
      <p:sp>
        <p:nvSpPr>
          <p:cNvPr id="6" name="タイトル 1"/>
          <p:cNvSpPr txBox="1">
            <a:spLocks/>
          </p:cNvSpPr>
          <p:nvPr/>
        </p:nvSpPr>
        <p:spPr>
          <a:xfrm>
            <a:off x="3707904" y="443197"/>
            <a:ext cx="4739089"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a:t>
            </a:r>
            <a:r>
              <a:rPr lang="en-US" altLang="ja-JP"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3.11</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震災文庫」で調べよう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pic>
        <p:nvPicPr>
          <p:cNvPr id="3" name="コンテンツ プレースホルダー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81962" y="1482801"/>
            <a:ext cx="7365031" cy="4392767"/>
          </a:xfrm>
        </p:spPr>
      </p:pic>
      <p:sp>
        <p:nvSpPr>
          <p:cNvPr id="11" name="円形吹き出し 10"/>
          <p:cNvSpPr/>
          <p:nvPr/>
        </p:nvSpPr>
        <p:spPr>
          <a:xfrm>
            <a:off x="611560" y="2924944"/>
            <a:ext cx="4464496" cy="2232248"/>
          </a:xfrm>
          <a:prstGeom prst="wedgeEllipseCallout">
            <a:avLst>
              <a:gd name="adj1" fmla="val 55367"/>
              <a:gd name="adj2" fmla="val -54290"/>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mj-ea"/>
                <a:ea typeface="+mj-ea"/>
              </a:rPr>
              <a:t>東日本大震災・復興についての資料が集められています。</a:t>
            </a:r>
            <a:endParaRPr lang="en-US" altLang="ja-JP" sz="2000" dirty="0" smtClean="0">
              <a:latin typeface="+mj-ea"/>
              <a:ea typeface="+mj-ea"/>
            </a:endParaRPr>
          </a:p>
        </p:txBody>
      </p:sp>
    </p:spTree>
    <p:extLst>
      <p:ext uri="{BB962C8B-B14F-4D97-AF65-F5344CB8AC3E}">
        <p14:creationId xmlns:p14="http://schemas.microsoft.com/office/powerpoint/2010/main" val="21467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584" y="500147"/>
            <a:ext cx="9612560" cy="1600200"/>
          </a:xfrm>
        </p:spPr>
        <p:txBody>
          <a:bodyPr>
            <a:normAutofit fontScale="90000"/>
          </a:bodyPr>
          <a:lstStyle/>
          <a:p>
            <a:r>
              <a:rPr lang="ja-JP" altLang="en-US" dirty="0" smtClean="0"/>
              <a:t>　　資料検索端末（ＯＰＡＣ）で調べる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772816"/>
            <a:ext cx="4446641" cy="4096457"/>
          </a:xfrm>
          <a:prstGeom prst="ellipse">
            <a:avLst/>
          </a:prstGeom>
          <a:ln>
            <a:noFill/>
          </a:ln>
          <a:effectLst>
            <a:softEdge rad="112500"/>
          </a:effectLst>
        </p:spPr>
      </p:pic>
      <p:sp>
        <p:nvSpPr>
          <p:cNvPr id="9" name="円形吹き出し 8"/>
          <p:cNvSpPr/>
          <p:nvPr/>
        </p:nvSpPr>
        <p:spPr>
          <a:xfrm>
            <a:off x="4510669" y="1739828"/>
            <a:ext cx="4258799" cy="4104456"/>
          </a:xfrm>
          <a:prstGeom prst="wedgeEllipseCallout">
            <a:avLst>
              <a:gd name="adj1" fmla="val -64392"/>
              <a:gd name="adj2" fmla="val 804"/>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latin typeface="+mj-ea"/>
                <a:ea typeface="+mj-ea"/>
              </a:rPr>
              <a:t>書名や著者名、</a:t>
            </a:r>
            <a:endParaRPr lang="en-US" altLang="ja-JP" sz="2400" dirty="0" smtClean="0">
              <a:latin typeface="+mj-ea"/>
              <a:ea typeface="+mj-ea"/>
            </a:endParaRPr>
          </a:p>
          <a:p>
            <a:pPr algn="ctr"/>
            <a:r>
              <a:rPr lang="ja-JP" altLang="en-US" sz="2400" dirty="0" smtClean="0">
                <a:latin typeface="+mj-ea"/>
                <a:ea typeface="+mj-ea"/>
              </a:rPr>
              <a:t>出版社などで調べられます。</a:t>
            </a:r>
            <a:endParaRPr lang="en-US" altLang="ja-JP" sz="2400" dirty="0" smtClean="0">
              <a:latin typeface="+mj-ea"/>
              <a:ea typeface="+mj-ea"/>
            </a:endParaRPr>
          </a:p>
          <a:p>
            <a:pPr algn="ctr"/>
            <a:endParaRPr lang="en-US" altLang="ja-JP" sz="2400" dirty="0" smtClean="0">
              <a:latin typeface="+mj-ea"/>
              <a:ea typeface="+mj-ea"/>
            </a:endParaRPr>
          </a:p>
          <a:p>
            <a:pPr algn="ctr"/>
            <a:r>
              <a:rPr lang="ja-JP" altLang="en-US" sz="2400" dirty="0" smtClean="0">
                <a:latin typeface="+mj-ea"/>
                <a:ea typeface="+mj-ea"/>
              </a:rPr>
              <a:t>在庫か貸出中か、</a:t>
            </a:r>
            <a:endParaRPr lang="en-US" altLang="ja-JP" sz="2400" dirty="0" smtClean="0">
              <a:latin typeface="+mj-ea"/>
              <a:ea typeface="+mj-ea"/>
            </a:endParaRPr>
          </a:p>
          <a:p>
            <a:pPr algn="ctr"/>
            <a:r>
              <a:rPr lang="ja-JP" altLang="en-US" sz="2400" dirty="0" smtClean="0">
                <a:latin typeface="+mj-ea"/>
                <a:ea typeface="+mj-ea"/>
              </a:rPr>
              <a:t>配架場所、請求記号</a:t>
            </a:r>
            <a:endParaRPr lang="en-US" altLang="ja-JP" sz="2400" dirty="0" smtClean="0">
              <a:latin typeface="+mj-ea"/>
              <a:ea typeface="+mj-ea"/>
            </a:endParaRPr>
          </a:p>
          <a:p>
            <a:pPr algn="ctr"/>
            <a:r>
              <a:rPr lang="ja-JP" altLang="en-US" sz="2400" dirty="0" smtClean="0">
                <a:latin typeface="+mj-ea"/>
                <a:ea typeface="+mj-ea"/>
              </a:rPr>
              <a:t>などが分かります。</a:t>
            </a:r>
            <a:endParaRPr lang="en-US" altLang="ja-JP" sz="2400" dirty="0" smtClean="0">
              <a:latin typeface="+mj-ea"/>
              <a:ea typeface="+mj-ea"/>
            </a:endParaRPr>
          </a:p>
        </p:txBody>
      </p:sp>
    </p:spTree>
    <p:extLst>
      <p:ext uri="{BB962C8B-B14F-4D97-AF65-F5344CB8AC3E}">
        <p14:creationId xmlns:p14="http://schemas.microsoft.com/office/powerpoint/2010/main" val="34357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476672"/>
            <a:ext cx="3053867" cy="2813367"/>
          </a:xfrm>
          <a:prstGeom prst="ellipse">
            <a:avLst/>
          </a:prstGeom>
          <a:ln>
            <a:noFill/>
          </a:ln>
          <a:effectLst>
            <a:softEdge rad="112500"/>
          </a:effectLst>
        </p:spPr>
      </p:pic>
      <p:graphicFrame>
        <p:nvGraphicFramePr>
          <p:cNvPr id="4" name="図表 3"/>
          <p:cNvGraphicFramePr/>
          <p:nvPr>
            <p:extLst>
              <p:ext uri="{D42A27DB-BD31-4B8C-83A1-F6EECF244321}">
                <p14:modId xmlns:p14="http://schemas.microsoft.com/office/powerpoint/2010/main" val="3779458900"/>
              </p:ext>
            </p:extLst>
          </p:nvPr>
        </p:nvGraphicFramePr>
        <p:xfrm>
          <a:off x="971600" y="2607895"/>
          <a:ext cx="6984776" cy="330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角丸四角形吹き出し 6"/>
          <p:cNvSpPr/>
          <p:nvPr/>
        </p:nvSpPr>
        <p:spPr>
          <a:xfrm>
            <a:off x="3741025" y="692696"/>
            <a:ext cx="4506199" cy="1462185"/>
          </a:xfrm>
          <a:prstGeom prst="wedgeRoundRectCallout">
            <a:avLst>
              <a:gd name="adj1" fmla="val -66219"/>
              <a:gd name="adj2" fmla="val 2937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smtClean="0">
              <a:latin typeface="+mj-ea"/>
              <a:ea typeface="+mj-ea"/>
            </a:endParaRPr>
          </a:p>
          <a:p>
            <a:pPr algn="ctr"/>
            <a:r>
              <a:rPr lang="ja-JP" altLang="en-US" sz="2400" dirty="0" smtClean="0">
                <a:latin typeface="+mj-ea"/>
                <a:ea typeface="+mj-ea"/>
              </a:rPr>
              <a:t>震災文庫にある資料の調べ方</a:t>
            </a:r>
            <a:endParaRPr lang="en-US" altLang="ja-JP" sz="2400" dirty="0" smtClean="0">
              <a:latin typeface="+mj-ea"/>
              <a:ea typeface="+mj-ea"/>
            </a:endParaRPr>
          </a:p>
          <a:p>
            <a:pPr algn="ctr"/>
            <a:endParaRPr lang="en-US" altLang="ja-JP" sz="2400" dirty="0" smtClean="0">
              <a:latin typeface="+mj-ea"/>
              <a:ea typeface="+mj-ea"/>
            </a:endParaRPr>
          </a:p>
          <a:p>
            <a:pPr algn="ctr"/>
            <a:r>
              <a:rPr lang="ja-JP" altLang="en-US" sz="2000" dirty="0" smtClean="0">
                <a:latin typeface="+mj-ea"/>
                <a:ea typeface="+mj-ea"/>
              </a:rPr>
              <a:t>「</a:t>
            </a:r>
            <a:r>
              <a:rPr lang="ja-JP" altLang="en-US" sz="2000" dirty="0" smtClean="0">
                <a:solidFill>
                  <a:srgbClr val="FF0000"/>
                </a:solidFill>
                <a:latin typeface="+mj-ea"/>
                <a:ea typeface="+mj-ea"/>
              </a:rPr>
              <a:t>ジャンル検索</a:t>
            </a:r>
            <a:r>
              <a:rPr lang="ja-JP" altLang="en-US" sz="2000" dirty="0" smtClean="0">
                <a:latin typeface="+mj-ea"/>
                <a:ea typeface="+mj-ea"/>
              </a:rPr>
              <a:t>」を使ってみよう！</a:t>
            </a:r>
            <a:endParaRPr lang="ja-JP" altLang="en-US" sz="1600" dirty="0">
              <a:latin typeface="+mj-ea"/>
              <a:ea typeface="+mj-ea"/>
            </a:endParaRPr>
          </a:p>
          <a:p>
            <a:pPr algn="ctr"/>
            <a:endParaRPr lang="ja-JP" altLang="en-US" sz="3000" dirty="0">
              <a:solidFill>
                <a:schemeClr val="tx1"/>
              </a:solidFill>
            </a:endParaRPr>
          </a:p>
        </p:txBody>
      </p:sp>
      <p:pic>
        <p:nvPicPr>
          <p:cNvPr id="8" name="図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2362" y="2440021"/>
            <a:ext cx="1268110" cy="2023580"/>
          </a:xfrm>
          <a:prstGeom prst="rect">
            <a:avLst/>
          </a:prstGeom>
        </p:spPr>
      </p:pic>
    </p:spTree>
    <p:extLst>
      <p:ext uri="{BB962C8B-B14F-4D97-AF65-F5344CB8AC3E}">
        <p14:creationId xmlns:p14="http://schemas.microsoft.com/office/powerpoint/2010/main" val="39245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6211669"/>
            <a:ext cx="4680520" cy="646331"/>
          </a:xfrm>
          <a:prstGeom prst="rect">
            <a:avLst/>
          </a:prstGeom>
          <a:noFill/>
        </p:spPr>
        <p:txBody>
          <a:bodyPr wrap="square" rtlCol="0">
            <a:spAutoFit/>
          </a:bodyPr>
          <a:lstStyle/>
          <a:p>
            <a:r>
              <a:rPr lang="ja-JP" altLang="en-US" dirty="0" smtClean="0"/>
              <a:t>　　　　　</a:t>
            </a:r>
            <a:r>
              <a:rPr lang="ja-JP" altLang="en-US" dirty="0" smtClean="0">
                <a:latin typeface="メイリオ" panose="020B0604030504040204" pitchFamily="50" charset="-128"/>
                <a:ea typeface="メイリオ" panose="020B0604030504040204" pitchFamily="50" charset="-128"/>
              </a:rPr>
              <a:t>市民</a:t>
            </a:r>
            <a:r>
              <a:rPr lang="ja-JP" altLang="en-US" dirty="0">
                <a:latin typeface="メイリオ" panose="020B0604030504040204" pitchFamily="50" charset="-128"/>
                <a:ea typeface="メイリオ" panose="020B0604030504040204" pitchFamily="50" charset="-128"/>
              </a:rPr>
              <a:t>図書館</a:t>
            </a:r>
            <a:r>
              <a:rPr lang="ja-JP" altLang="en-US" dirty="0" smtClean="0">
                <a:latin typeface="メイリオ" panose="020B0604030504040204" pitchFamily="50" charset="-128"/>
                <a:ea typeface="メイリオ" panose="020B0604030504040204" pitchFamily="50" charset="-128"/>
              </a:rPr>
              <a:t>　書庫（地下</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階）</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4" y="1196752"/>
            <a:ext cx="4752528" cy="489654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79560" y="3432880"/>
            <a:ext cx="1741954" cy="2779714"/>
          </a:xfrm>
          <a:prstGeom prst="rect">
            <a:avLst/>
          </a:prstGeom>
        </p:spPr>
      </p:pic>
      <p:sp>
        <p:nvSpPr>
          <p:cNvPr id="9" name="円形吹き出し 8"/>
          <p:cNvSpPr/>
          <p:nvPr/>
        </p:nvSpPr>
        <p:spPr>
          <a:xfrm>
            <a:off x="3203848" y="1196752"/>
            <a:ext cx="4752528" cy="2232248"/>
          </a:xfrm>
          <a:prstGeom prst="wedgeEllipseCallout">
            <a:avLst>
              <a:gd name="adj1" fmla="val 38288"/>
              <a:gd name="adj2" fmla="val 59419"/>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latin typeface="+mj-ea"/>
                <a:ea typeface="+mj-ea"/>
              </a:rPr>
              <a:t>「書庫」にある本は、カウンターの職員に伝えてください。</a:t>
            </a:r>
            <a:endParaRPr lang="en-US" altLang="ja-JP" sz="2000" dirty="0" smtClean="0">
              <a:latin typeface="+mj-ea"/>
              <a:ea typeface="+mj-ea"/>
            </a:endParaRPr>
          </a:p>
          <a:p>
            <a:pPr algn="ctr"/>
            <a:endParaRPr kumimoji="1" lang="en-US" altLang="ja-JP" sz="2000" dirty="0">
              <a:latin typeface="+mj-ea"/>
              <a:ea typeface="+mj-ea"/>
            </a:endParaRPr>
          </a:p>
          <a:p>
            <a:pPr algn="ctr"/>
            <a:r>
              <a:rPr lang="ja-JP" altLang="en-US" sz="2000" dirty="0" smtClean="0">
                <a:latin typeface="+mj-ea"/>
                <a:ea typeface="+mj-ea"/>
              </a:rPr>
              <a:t>資料の提供までに</a:t>
            </a:r>
            <a:r>
              <a:rPr lang="en-US" altLang="ja-JP" sz="2000" dirty="0" smtClean="0">
                <a:latin typeface="+mj-ea"/>
                <a:ea typeface="+mj-ea"/>
              </a:rPr>
              <a:t>5</a:t>
            </a:r>
            <a:r>
              <a:rPr lang="ja-JP" altLang="en-US" sz="2000" dirty="0" smtClean="0">
                <a:latin typeface="+mj-ea"/>
                <a:ea typeface="+mj-ea"/>
              </a:rPr>
              <a:t>～</a:t>
            </a:r>
            <a:r>
              <a:rPr lang="en-US" altLang="ja-JP" sz="2000" dirty="0" smtClean="0">
                <a:latin typeface="+mj-ea"/>
                <a:ea typeface="+mj-ea"/>
              </a:rPr>
              <a:t>10</a:t>
            </a:r>
            <a:r>
              <a:rPr lang="ja-JP" altLang="en-US" sz="2000" dirty="0" smtClean="0">
                <a:latin typeface="+mj-ea"/>
                <a:ea typeface="+mj-ea"/>
              </a:rPr>
              <a:t>分</a:t>
            </a:r>
            <a:endParaRPr lang="en-US" altLang="ja-JP" sz="2000" dirty="0" smtClean="0">
              <a:latin typeface="+mj-ea"/>
              <a:ea typeface="+mj-ea"/>
            </a:endParaRPr>
          </a:p>
          <a:p>
            <a:pPr algn="ctr"/>
            <a:r>
              <a:rPr lang="ja-JP" altLang="en-US" sz="2000" dirty="0" smtClean="0">
                <a:latin typeface="+mj-ea"/>
                <a:ea typeface="+mj-ea"/>
              </a:rPr>
              <a:t>お時間をいただきます。</a:t>
            </a:r>
            <a:endParaRPr kumimoji="1" lang="ja-JP" altLang="en-US" dirty="0">
              <a:latin typeface="+mj-ea"/>
              <a:ea typeface="+mj-ea"/>
            </a:endParaRPr>
          </a:p>
        </p:txBody>
      </p:sp>
      <p:sp>
        <p:nvSpPr>
          <p:cNvPr id="7" name="タイトル 1"/>
          <p:cNvSpPr txBox="1">
            <a:spLocks/>
          </p:cNvSpPr>
          <p:nvPr/>
        </p:nvSpPr>
        <p:spPr>
          <a:xfrm>
            <a:off x="4716016" y="587726"/>
            <a:ext cx="382868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srgbClr val="FF0000"/>
                </a:solidFill>
                <a:latin typeface="HGS創英角ｺﾞｼｯｸUB" panose="020B0900000000000000" pitchFamily="50" charset="-128"/>
                <a:ea typeface="HGS創英角ｺﾞｼｯｸUB" panose="020B0900000000000000" pitchFamily="50" charset="-128"/>
              </a:rPr>
              <a:t>書庫</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の本を請求しよう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82288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38498" y="6234149"/>
            <a:ext cx="324036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市民図書館３階「閲覧席」</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9" name="コンテンツ プレースホルダー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7797" y="1082087"/>
            <a:ext cx="3814287" cy="2861288"/>
          </a:xfrm>
        </p:spPr>
      </p:pic>
      <p:pic>
        <p:nvPicPr>
          <p:cNvPr id="10" name="図 9" descr="C:\Users\1969551\Documents\2018　学校連携関係\１年生用パンフ送付\高等学校\31年度版　写真候補\IMG_2645.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4644008" y="1052736"/>
            <a:ext cx="3654962" cy="49685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1" name="円形吹き出し 10"/>
          <p:cNvSpPr/>
          <p:nvPr/>
        </p:nvSpPr>
        <p:spPr>
          <a:xfrm>
            <a:off x="1806377" y="1376927"/>
            <a:ext cx="4464496" cy="2232248"/>
          </a:xfrm>
          <a:prstGeom prst="wedgeEllipseCallout">
            <a:avLst>
              <a:gd name="adj1" fmla="val 47462"/>
              <a:gd name="adj2" fmla="val 41291"/>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mj-ea"/>
                <a:ea typeface="+mj-ea"/>
              </a:rPr>
              <a:t>閲覧席で資料を見ることが</a:t>
            </a:r>
            <a:endParaRPr lang="en-US" altLang="ja-JP" sz="2000" dirty="0" smtClean="0">
              <a:latin typeface="+mj-ea"/>
              <a:ea typeface="+mj-ea"/>
            </a:endParaRPr>
          </a:p>
          <a:p>
            <a:r>
              <a:rPr lang="ja-JP" altLang="en-US" sz="2000" dirty="0" smtClean="0">
                <a:latin typeface="+mj-ea"/>
                <a:ea typeface="+mj-ea"/>
              </a:rPr>
              <a:t>できます。</a:t>
            </a:r>
            <a:endParaRPr lang="en-US" altLang="ja-JP" sz="2000" dirty="0" smtClean="0">
              <a:latin typeface="+mj-ea"/>
              <a:ea typeface="+mj-ea"/>
            </a:endParaRPr>
          </a:p>
          <a:p>
            <a:r>
              <a:rPr lang="ja-JP" altLang="en-US" sz="2000" dirty="0" smtClean="0">
                <a:latin typeface="+mj-ea"/>
                <a:ea typeface="+mj-ea"/>
              </a:rPr>
              <a:t>（席数に限りがあります。）</a:t>
            </a:r>
            <a:endParaRPr lang="en-US" altLang="ja-JP" sz="2000" dirty="0" smtClean="0">
              <a:latin typeface="+mj-ea"/>
              <a:ea typeface="+mj-ea"/>
            </a:endParaRPr>
          </a:p>
        </p:txBody>
      </p:sp>
      <p:sp>
        <p:nvSpPr>
          <p:cNvPr id="6" name="タイトル 1"/>
          <p:cNvSpPr txBox="1">
            <a:spLocks/>
          </p:cNvSpPr>
          <p:nvPr/>
        </p:nvSpPr>
        <p:spPr>
          <a:xfrm>
            <a:off x="4618312" y="443197"/>
            <a:ext cx="3828681"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srgbClr val="FF0000"/>
                </a:solidFill>
                <a:latin typeface="HGS創英角ｺﾞｼｯｸUB" panose="020B0900000000000000" pitchFamily="50" charset="-128"/>
                <a:ea typeface="HGS創英角ｺﾞｼｯｸUB" panose="020B0900000000000000" pitchFamily="50" charset="-128"/>
              </a:rPr>
              <a:t>閲覧席</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で資料を見よう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911" y="4238517"/>
            <a:ext cx="1249000" cy="1128484"/>
          </a:xfrm>
          <a:prstGeom prst="rect">
            <a:avLst/>
          </a:prstGeom>
        </p:spPr>
      </p:pic>
      <p:pic>
        <p:nvPicPr>
          <p:cNvPr id="8" name="図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4507" y="3920913"/>
            <a:ext cx="1295356" cy="1335419"/>
          </a:xfrm>
          <a:prstGeom prst="rect">
            <a:avLst/>
          </a:prstGeom>
        </p:spPr>
      </p:pic>
      <p:pic>
        <p:nvPicPr>
          <p:cNvPr id="12" name="図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59397" y="4402794"/>
            <a:ext cx="1085719" cy="1164309"/>
          </a:xfrm>
          <a:prstGeom prst="rect">
            <a:avLst/>
          </a:prstGeom>
        </p:spPr>
      </p:pic>
      <p:sp>
        <p:nvSpPr>
          <p:cNvPr id="13" name="乗算 12"/>
          <p:cNvSpPr/>
          <p:nvPr/>
        </p:nvSpPr>
        <p:spPr>
          <a:xfrm flipH="1">
            <a:off x="906973" y="4776232"/>
            <a:ext cx="479308" cy="746342"/>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乗算 13"/>
          <p:cNvSpPr/>
          <p:nvPr/>
        </p:nvSpPr>
        <p:spPr>
          <a:xfrm>
            <a:off x="2126910" y="4890095"/>
            <a:ext cx="486900" cy="73247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乗算 14"/>
          <p:cNvSpPr/>
          <p:nvPr/>
        </p:nvSpPr>
        <p:spPr>
          <a:xfrm>
            <a:off x="3460942" y="4607744"/>
            <a:ext cx="382487" cy="746342"/>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694374" y="5582425"/>
            <a:ext cx="3838871" cy="552097"/>
          </a:xfrm>
          <a:prstGeom prst="wedgeRoundRectCallout">
            <a:avLst>
              <a:gd name="adj1" fmla="val 8097"/>
              <a:gd name="adj2" fmla="val -82825"/>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srgbClr val="FF0000"/>
                </a:solidFill>
                <a:latin typeface="+mj-ea"/>
                <a:ea typeface="+mj-ea"/>
              </a:rPr>
              <a:t>「みんなで使う 」</a:t>
            </a:r>
            <a:r>
              <a:rPr lang="ja-JP" altLang="en-US" dirty="0">
                <a:solidFill>
                  <a:srgbClr val="FF0000"/>
                </a:solidFill>
                <a:latin typeface="+mj-ea"/>
                <a:ea typeface="+mj-ea"/>
              </a:rPr>
              <a:t>図書館</a:t>
            </a:r>
            <a:r>
              <a:rPr lang="ja-JP" altLang="en-US" dirty="0" smtClean="0">
                <a:solidFill>
                  <a:schemeClr val="tx1"/>
                </a:solidFill>
                <a:latin typeface="+mj-ea"/>
                <a:ea typeface="+mj-ea"/>
              </a:rPr>
              <a:t>です。</a:t>
            </a:r>
            <a:endParaRPr lang="ja-JP" altLang="en-US" dirty="0">
              <a:solidFill>
                <a:schemeClr val="tx1"/>
              </a:solidFill>
              <a:latin typeface="+mj-ea"/>
              <a:ea typeface="+mj-ea"/>
            </a:endParaRPr>
          </a:p>
        </p:txBody>
      </p:sp>
    </p:spTree>
    <p:extLst>
      <p:ext uri="{BB962C8B-B14F-4D97-AF65-F5344CB8AC3E}">
        <p14:creationId xmlns:p14="http://schemas.microsoft.com/office/powerpoint/2010/main" val="54894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新聞で調べる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194866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8612" y="976391"/>
            <a:ext cx="8135876" cy="5328592"/>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Font typeface="Arial" pitchFamily="34" charset="0"/>
              <a:buNone/>
            </a:pPr>
            <a:endParaRPr lang="en-US" altLang="ja-JP" sz="3400" b="1" dirty="0" smtClean="0"/>
          </a:p>
          <a:p>
            <a:r>
              <a:rPr lang="ja-JP" altLang="en-US" sz="4600" dirty="0" smtClean="0">
                <a:solidFill>
                  <a:srgbClr val="FF0000"/>
                </a:solidFill>
                <a:latin typeface="HGS創英角ｺﾞｼｯｸUB" panose="020B0900000000000000" pitchFamily="50" charset="-128"/>
                <a:ea typeface="HGS創英角ｺﾞｼｯｸUB" panose="020B0900000000000000" pitchFamily="50" charset="-128"/>
              </a:rPr>
              <a:t>原紙／縮刷版</a:t>
            </a:r>
            <a:r>
              <a:rPr lang="ja-JP" altLang="en-US" sz="4600" b="1"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新聞コーナーにあります。</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en-US" altLang="ja-JP" sz="3600" dirty="0" smtClean="0">
                <a:latin typeface="HGS創英角ｺﾞｼｯｸUB" panose="020B0900000000000000" pitchFamily="50" charset="-128"/>
                <a:ea typeface="HGS創英角ｺﾞｼｯｸUB" panose="020B0900000000000000" pitchFamily="50" charset="-128"/>
              </a:rPr>
              <a:t>※</a:t>
            </a:r>
            <a:r>
              <a:rPr lang="ja-JP" altLang="en-US" sz="3600" dirty="0" smtClean="0">
                <a:solidFill>
                  <a:srgbClr val="FF0000"/>
                </a:solidFill>
                <a:latin typeface="HGS創英角ｺﾞｼｯｸUB" panose="020B0900000000000000" pitchFamily="50" charset="-128"/>
                <a:ea typeface="HGS創英角ｺﾞｼｯｸUB" panose="020B0900000000000000" pitchFamily="50" charset="-128"/>
              </a:rPr>
              <a:t>縮刷版</a:t>
            </a:r>
            <a:r>
              <a:rPr lang="ja-JP" altLang="en-US" sz="3600" dirty="0" smtClean="0">
                <a:latin typeface="HGS創英角ｺﾞｼｯｸUB" panose="020B0900000000000000" pitchFamily="50" charset="-128"/>
                <a:ea typeface="HGS創英角ｺﾞｼｯｸUB" panose="020B0900000000000000" pitchFamily="50" charset="-128"/>
              </a:rPr>
              <a:t>：現物の新聞をそのまま縮小して冊子体に</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　　　　　したもの。</a:t>
            </a:r>
            <a:endParaRPr lang="en-US" altLang="ja-JP" sz="3600" dirty="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b="1" dirty="0">
              <a:latin typeface="HGS創英角ｺﾞｼｯｸUB" panose="020B0900000000000000" pitchFamily="50" charset="-128"/>
              <a:ea typeface="HGS創英角ｺﾞｼｯｸUB" panose="020B0900000000000000" pitchFamily="50" charset="-128"/>
            </a:endParaRPr>
          </a:p>
          <a:p>
            <a:r>
              <a:rPr lang="ja-JP" altLang="en-US" sz="5100" dirty="0" smtClean="0">
                <a:solidFill>
                  <a:srgbClr val="FF0000"/>
                </a:solidFill>
                <a:latin typeface="HGS創英角ｺﾞｼｯｸUB" panose="020B0900000000000000" pitchFamily="50" charset="-128"/>
                <a:ea typeface="HGS創英角ｺﾞｼｯｸUB" panose="020B0900000000000000" pitchFamily="50" charset="-128"/>
              </a:rPr>
              <a:t>マイクロフィルム</a:t>
            </a:r>
            <a:r>
              <a:rPr lang="ja-JP" altLang="en-US" sz="3600" b="1" dirty="0" smtClean="0">
                <a:latin typeface="HGS創英角ｺﾞｼｯｸUB" panose="020B0900000000000000" pitchFamily="50" charset="-128"/>
                <a:ea typeface="HGS創英角ｺﾞｼｯｸUB" panose="020B0900000000000000" pitchFamily="50" charset="-128"/>
              </a:rPr>
              <a:t>（河北新報）</a:t>
            </a:r>
            <a:endParaRPr lang="en-US" altLang="ja-JP" sz="3600" b="1"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2000" b="1" dirty="0" smtClean="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明治</a:t>
            </a:r>
            <a:r>
              <a:rPr lang="en-US" altLang="ja-JP" sz="3600" dirty="0" smtClean="0">
                <a:latin typeface="HGS創英角ｺﾞｼｯｸUB" panose="020B0900000000000000" pitchFamily="50" charset="-128"/>
                <a:ea typeface="HGS創英角ｺﾞｼｯｸUB" panose="020B0900000000000000" pitchFamily="50" charset="-128"/>
              </a:rPr>
              <a:t>30</a:t>
            </a:r>
            <a:r>
              <a:rPr lang="ja-JP" altLang="en-US" sz="3600" dirty="0" smtClean="0">
                <a:latin typeface="HGS創英角ｺﾞｼｯｸUB" panose="020B0900000000000000" pitchFamily="50" charset="-128"/>
                <a:ea typeface="HGS創英角ｺﾞｼｯｸUB" panose="020B0900000000000000" pitchFamily="50" charset="-128"/>
              </a:rPr>
              <a:t>年</a:t>
            </a:r>
            <a:r>
              <a:rPr lang="en-US" altLang="ja-JP" sz="3600" dirty="0" smtClean="0">
                <a:latin typeface="HGS創英角ｺﾞｼｯｸUB" panose="020B0900000000000000" pitchFamily="50" charset="-128"/>
                <a:ea typeface="HGS創英角ｺﾞｼｯｸUB" panose="020B0900000000000000" pitchFamily="50" charset="-128"/>
              </a:rPr>
              <a:t>1</a:t>
            </a:r>
            <a:r>
              <a:rPr lang="ja-JP" altLang="en-US" sz="3600" dirty="0" smtClean="0">
                <a:latin typeface="HGS創英角ｺﾞｼｯｸUB" panose="020B0900000000000000" pitchFamily="50" charset="-128"/>
                <a:ea typeface="HGS創英角ｺﾞｼｯｸUB" panose="020B0900000000000000" pitchFamily="50" charset="-128"/>
              </a:rPr>
              <a:t>月分から所蔵しています。</a:t>
            </a:r>
            <a:endParaRPr lang="en-US" altLang="ja-JP" sz="3600" dirty="0" smtClean="0">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a:latin typeface="HGS創英角ｺﾞｼｯｸUB" panose="020B0900000000000000" pitchFamily="50" charset="-128"/>
                <a:ea typeface="HGS創英角ｺﾞｼｯｸUB" panose="020B0900000000000000" pitchFamily="50" charset="-128"/>
              </a:rPr>
              <a:t>　</a:t>
            </a:r>
            <a:r>
              <a:rPr lang="ja-JP" altLang="en-US" sz="3600" dirty="0" smtClean="0">
                <a:latin typeface="HGS創英角ｺﾞｼｯｸUB" panose="020B0900000000000000" pitchFamily="50" charset="-128"/>
                <a:ea typeface="HGS創英角ｺﾞｼｯｸUB" panose="020B0900000000000000" pitchFamily="50" charset="-128"/>
              </a:rPr>
              <a:t>　　　　　　　　　（市民図書館</a:t>
            </a:r>
            <a:r>
              <a:rPr lang="en-US" altLang="ja-JP" sz="3600" dirty="0" smtClean="0">
                <a:latin typeface="HGS創英角ｺﾞｼｯｸUB" panose="020B0900000000000000" pitchFamily="50" charset="-128"/>
                <a:ea typeface="HGS創英角ｺﾞｼｯｸUB" panose="020B0900000000000000" pitchFamily="50" charset="-128"/>
              </a:rPr>
              <a:t>4</a:t>
            </a:r>
            <a:r>
              <a:rPr lang="ja-JP" altLang="en-US" sz="3600" dirty="0" smtClean="0">
                <a:latin typeface="HGS創英角ｺﾞｼｯｸUB" panose="020B0900000000000000" pitchFamily="50" charset="-128"/>
                <a:ea typeface="HGS創英角ｺﾞｼｯｸUB" panose="020B0900000000000000" pitchFamily="50" charset="-128"/>
              </a:rPr>
              <a:t>階　</a:t>
            </a:r>
            <a:r>
              <a:rPr lang="ja-JP" altLang="en-US" sz="2600" dirty="0" smtClean="0">
                <a:latin typeface="HGS創英角ｺﾞｼｯｸUB" panose="020B0900000000000000" pitchFamily="50" charset="-128"/>
                <a:ea typeface="HGS創英角ｺﾞｼｯｸUB" panose="020B0900000000000000" pitchFamily="50" charset="-128"/>
              </a:rPr>
              <a:t>一部欠号あり</a:t>
            </a:r>
            <a:r>
              <a:rPr lang="ja-JP" altLang="en-US" sz="3600" dirty="0" smtClean="0">
                <a:latin typeface="HGS創英角ｺﾞｼｯｸUB" panose="020B0900000000000000" pitchFamily="50" charset="-128"/>
                <a:ea typeface="HGS創英角ｺﾞｼｯｸUB" panose="020B0900000000000000" pitchFamily="50" charset="-128"/>
              </a:rPr>
              <a:t>）</a:t>
            </a:r>
            <a:endParaRPr lang="en-US" altLang="ja-JP" sz="3100" dirty="0" smtClean="0">
              <a:latin typeface="HGS創英角ｺﾞｼｯｸUB" panose="020B0900000000000000" pitchFamily="50" charset="-128"/>
              <a:ea typeface="HGS創英角ｺﾞｼｯｸUB" panose="020B0900000000000000" pitchFamily="50" charset="-128"/>
            </a:endParaRPr>
          </a:p>
          <a:p>
            <a:pPr marL="0" indent="0">
              <a:buNone/>
            </a:pP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5100" dirty="0" smtClean="0">
                <a:solidFill>
                  <a:srgbClr val="FF0000"/>
                </a:solidFill>
                <a:latin typeface="HGS創英角ｺﾞｼｯｸUB" panose="020B0900000000000000" pitchFamily="50" charset="-128"/>
                <a:ea typeface="HGS創英角ｺﾞｼｯｸUB" panose="020B0900000000000000" pitchFamily="50" charset="-128"/>
              </a:rPr>
              <a:t>データベース</a:t>
            </a:r>
            <a:endParaRPr lang="en-US" altLang="ja-JP" sz="3200" dirty="0" smtClean="0">
              <a:solidFill>
                <a:srgbClr val="FF0000"/>
              </a:solidFill>
              <a:latin typeface="HGS創英角ｺﾞｼｯｸUB" panose="020B0900000000000000" pitchFamily="50" charset="-128"/>
              <a:ea typeface="HGS創英角ｺﾞｼｯｸUB" panose="020B0900000000000000" pitchFamily="50" charset="-128"/>
            </a:endParaRPr>
          </a:p>
          <a:p>
            <a:pPr marL="0" indent="0">
              <a:buFont typeface="Arial" pitchFamily="34" charset="0"/>
              <a:buNone/>
            </a:pPr>
            <a:endParaRPr lang="ja-JP" altLang="en-US" dirty="0"/>
          </a:p>
        </p:txBody>
      </p:sp>
      <p:sp>
        <p:nvSpPr>
          <p:cNvPr id="4" name="タイトル 1"/>
          <p:cNvSpPr txBox="1">
            <a:spLocks/>
          </p:cNvSpPr>
          <p:nvPr/>
        </p:nvSpPr>
        <p:spPr>
          <a:xfrm>
            <a:off x="1053764" y="454826"/>
            <a:ext cx="7182544" cy="1600200"/>
          </a:xfrm>
          <a:prstGeom prst="rect">
            <a:avLst/>
          </a:prstGeom>
        </p:spPr>
        <p:txBody>
          <a:bodyPr>
            <a:normAutofit fontScale="82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仙台市図書館にある新聞</a:t>
            </a:r>
            <a:r>
              <a:rPr lang="en-US" altLang="ja-JP" dirty="0" smtClean="0"/>
              <a:t/>
            </a:r>
            <a:br>
              <a:rPr lang="en-US" altLang="ja-JP" dirty="0" smtClean="0"/>
            </a:br>
            <a:r>
              <a:rPr lang="ja-JP" altLang="en-US" dirty="0" smtClean="0"/>
              <a:t>　　　　</a:t>
            </a:r>
            <a:endParaRPr lang="ja-JP" altLang="en-US" dirty="0"/>
          </a:p>
        </p:txBody>
      </p:sp>
      <p:sp>
        <p:nvSpPr>
          <p:cNvPr id="5" name="円形吹き出し 4"/>
          <p:cNvSpPr/>
          <p:nvPr/>
        </p:nvSpPr>
        <p:spPr>
          <a:xfrm>
            <a:off x="4881814" y="2495510"/>
            <a:ext cx="3960440" cy="1203775"/>
          </a:xfrm>
          <a:prstGeom prst="wedgeEllipseCallout">
            <a:avLst>
              <a:gd name="adj1" fmla="val -46437"/>
              <a:gd name="adj2" fmla="val -39169"/>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solidFill>
                  <a:srgbClr val="FF0000"/>
                </a:solidFill>
                <a:latin typeface="+mj-ea"/>
                <a:ea typeface="+mj-ea"/>
              </a:rPr>
              <a:t>索引</a:t>
            </a:r>
            <a:r>
              <a:rPr lang="ja-JP" altLang="en-US" sz="2000" dirty="0" smtClean="0">
                <a:latin typeface="+mj-ea"/>
                <a:ea typeface="+mj-ea"/>
              </a:rPr>
              <a:t>を使うと</a:t>
            </a:r>
            <a:r>
              <a:rPr lang="ja-JP" altLang="en-US" sz="2000" dirty="0">
                <a:latin typeface="+mj-ea"/>
                <a:ea typeface="+mj-ea"/>
              </a:rPr>
              <a:t>、</a:t>
            </a:r>
            <a:r>
              <a:rPr lang="ja-JP" altLang="en-US" sz="2000" dirty="0" smtClean="0">
                <a:latin typeface="+mj-ea"/>
                <a:ea typeface="+mj-ea"/>
              </a:rPr>
              <a:t>関連するテーマの新聞記事が</a:t>
            </a:r>
            <a:endParaRPr lang="en-US" altLang="ja-JP" sz="2000" dirty="0" smtClean="0">
              <a:latin typeface="+mj-ea"/>
              <a:ea typeface="+mj-ea"/>
            </a:endParaRPr>
          </a:p>
          <a:p>
            <a:r>
              <a:rPr lang="ja-JP" altLang="en-US" sz="2000" dirty="0" smtClean="0">
                <a:latin typeface="+mj-ea"/>
                <a:ea typeface="+mj-ea"/>
              </a:rPr>
              <a:t>検索できます。</a:t>
            </a:r>
            <a:endParaRPr kumimoji="1" lang="ja-JP" altLang="en-US" dirty="0">
              <a:latin typeface="+mj-ea"/>
              <a:ea typeface="+mj-ea"/>
            </a:endParaRPr>
          </a:p>
        </p:txBody>
      </p:sp>
    </p:spTree>
    <p:extLst>
      <p:ext uri="{BB962C8B-B14F-4D97-AF65-F5344CB8AC3E}">
        <p14:creationId xmlns:p14="http://schemas.microsoft.com/office/powerpoint/2010/main" val="31801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218872"/>
            <a:ext cx="9036496" cy="4524315"/>
          </a:xfrm>
          <a:prstGeom prst="rect">
            <a:avLst/>
          </a:prstGeom>
          <a:noFill/>
        </p:spPr>
        <p:txBody>
          <a:bodyPr wrap="square" rtlCol="0">
            <a:spAutoFit/>
          </a:bodyPr>
          <a:lstStyle/>
          <a:p>
            <a:r>
              <a:rPr lang="ja-JP" altLang="en-US" sz="3200" dirty="0" smtClean="0">
                <a:latin typeface="+mj-ea"/>
                <a:ea typeface="+mj-ea"/>
                <a:hlinkClick r:id="rId3" action="ppaction://hlinksldjump"/>
              </a:rPr>
              <a:t>①</a:t>
            </a:r>
            <a:r>
              <a:rPr lang="ja-JP" altLang="en-US" sz="3200" dirty="0">
                <a:latin typeface="+mj-ea"/>
                <a:ea typeface="+mj-ea"/>
                <a:hlinkClick r:id="rId3" action="ppaction://hlinksldjump"/>
              </a:rPr>
              <a:t>キーワード</a:t>
            </a:r>
            <a:r>
              <a:rPr lang="ja-JP" altLang="en-US" sz="3200" dirty="0" smtClean="0">
                <a:latin typeface="+mj-ea"/>
                <a:ea typeface="+mj-ea"/>
                <a:hlinkClick r:id="rId3" action="ppaction://hlinksldjump"/>
              </a:rPr>
              <a:t>を挙げてみよう。</a:t>
            </a:r>
            <a:endParaRPr kumimoji="1" lang="en-US" altLang="ja-JP" sz="3200" dirty="0" smtClean="0">
              <a:latin typeface="+mj-ea"/>
              <a:ea typeface="+mj-ea"/>
            </a:endParaRPr>
          </a:p>
          <a:p>
            <a:r>
              <a:rPr lang="ja-JP" altLang="en-US" sz="3200" dirty="0" smtClean="0">
                <a:latin typeface="+mj-ea"/>
                <a:ea typeface="+mj-ea"/>
                <a:hlinkClick r:id="rId4" action="ppaction://hlinksldjump"/>
              </a:rPr>
              <a:t>②事典や辞書で調べる。</a:t>
            </a:r>
            <a:endParaRPr lang="en-US" altLang="ja-JP" sz="3200" dirty="0" smtClean="0">
              <a:latin typeface="+mj-ea"/>
              <a:ea typeface="+mj-ea"/>
            </a:endParaRPr>
          </a:p>
          <a:p>
            <a:r>
              <a:rPr lang="ja-JP" altLang="en-US" sz="3200" dirty="0" smtClean="0">
                <a:latin typeface="+mj-ea"/>
                <a:ea typeface="+mj-ea"/>
                <a:hlinkClick r:id="rId5" action="ppaction://hlinksldjump"/>
              </a:rPr>
              <a:t>③本で調べる。</a:t>
            </a:r>
            <a:endParaRPr kumimoji="1" lang="en-US" altLang="ja-JP" sz="3200" dirty="0" smtClean="0">
              <a:latin typeface="+mj-ea"/>
              <a:ea typeface="+mj-ea"/>
            </a:endParaRPr>
          </a:p>
          <a:p>
            <a:r>
              <a:rPr lang="ja-JP" altLang="en-US" sz="3200" dirty="0" smtClean="0">
                <a:latin typeface="+mj-ea"/>
                <a:ea typeface="+mj-ea"/>
                <a:hlinkClick r:id="rId6" action="ppaction://hlinksldjump"/>
              </a:rPr>
              <a:t>④新聞で調べる。</a:t>
            </a:r>
            <a:endParaRPr lang="en-US" altLang="ja-JP" sz="3200" dirty="0" smtClean="0">
              <a:latin typeface="+mj-ea"/>
              <a:ea typeface="+mj-ea"/>
            </a:endParaRPr>
          </a:p>
          <a:p>
            <a:r>
              <a:rPr lang="ja-JP" altLang="en-US" sz="3200" dirty="0" smtClean="0">
                <a:latin typeface="+mj-ea"/>
                <a:ea typeface="+mj-ea"/>
                <a:hlinkClick r:id="rId7" action="ppaction://hlinksldjump"/>
              </a:rPr>
              <a:t>⑤視聴覚</a:t>
            </a:r>
            <a:r>
              <a:rPr lang="ja-JP" altLang="en-US" sz="3200" dirty="0">
                <a:latin typeface="+mj-ea"/>
                <a:ea typeface="+mj-ea"/>
                <a:hlinkClick r:id="rId7" action="ppaction://hlinksldjump"/>
              </a:rPr>
              <a:t>資料</a:t>
            </a:r>
            <a:r>
              <a:rPr lang="ja-JP" altLang="en-US" sz="3200" dirty="0" smtClean="0">
                <a:latin typeface="+mj-ea"/>
                <a:ea typeface="+mj-ea"/>
                <a:hlinkClick r:id="rId7" action="ppaction://hlinksldjump"/>
              </a:rPr>
              <a:t>で調べる。</a:t>
            </a:r>
            <a:endParaRPr lang="en-US" altLang="ja-JP" sz="3200" dirty="0" smtClean="0">
              <a:latin typeface="+mj-ea"/>
              <a:ea typeface="+mj-ea"/>
            </a:endParaRPr>
          </a:p>
          <a:p>
            <a:r>
              <a:rPr lang="ja-JP" altLang="en-US" sz="3200" dirty="0" smtClean="0">
                <a:latin typeface="+mj-ea"/>
                <a:ea typeface="+mj-ea"/>
                <a:hlinkClick r:id="rId8" action="ppaction://hlinksldjump"/>
              </a:rPr>
              <a:t>⑥資料を借りる</a:t>
            </a:r>
            <a:endParaRPr lang="en-US" altLang="ja-JP" sz="3200" dirty="0" smtClean="0">
              <a:latin typeface="+mj-ea"/>
              <a:ea typeface="+mj-ea"/>
            </a:endParaRPr>
          </a:p>
          <a:p>
            <a:r>
              <a:rPr lang="ja-JP" altLang="en-US" sz="3200" dirty="0" smtClean="0">
                <a:latin typeface="+mj-ea"/>
                <a:ea typeface="+mj-ea"/>
                <a:hlinkClick r:id="rId9" action="ppaction://hlinksldjump"/>
              </a:rPr>
              <a:t>⑦使った資料を記録する</a:t>
            </a:r>
            <a:endParaRPr lang="en-US" altLang="ja-JP" sz="3200" dirty="0" smtClean="0">
              <a:latin typeface="+mj-ea"/>
              <a:ea typeface="+mj-ea"/>
            </a:endParaRPr>
          </a:p>
          <a:p>
            <a:r>
              <a:rPr lang="ja-JP" altLang="en-US" sz="3200" dirty="0" smtClean="0">
                <a:latin typeface="+mj-ea"/>
                <a:ea typeface="+mj-ea"/>
                <a:hlinkClick r:id="rId10" action="ppaction://hlinksldjump"/>
              </a:rPr>
              <a:t>⑧（番外編）インターネットで調べる</a:t>
            </a:r>
            <a:endParaRPr lang="en-US" altLang="ja-JP" sz="3200" dirty="0" smtClean="0">
              <a:latin typeface="+mj-ea"/>
              <a:ea typeface="+mj-ea"/>
            </a:endParaRPr>
          </a:p>
          <a:p>
            <a:r>
              <a:rPr lang="ja-JP" altLang="en-US" sz="3200" dirty="0" smtClean="0">
                <a:latin typeface="+mj-ea"/>
                <a:ea typeface="+mj-ea"/>
                <a:hlinkClick r:id="rId11" action="ppaction://hlinksldjump"/>
              </a:rPr>
              <a:t>⑨情報を整理してまとめる</a:t>
            </a:r>
            <a:endParaRPr lang="en-US" altLang="ja-JP" sz="3200" dirty="0" smtClean="0">
              <a:latin typeface="+mj-ea"/>
              <a:ea typeface="+mj-ea"/>
            </a:endParaRPr>
          </a:p>
        </p:txBody>
      </p:sp>
      <p:pic>
        <p:nvPicPr>
          <p:cNvPr id="3" name="図 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16491" y="3399774"/>
            <a:ext cx="1741954" cy="2779714"/>
          </a:xfrm>
          <a:prstGeom prst="rect">
            <a:avLst/>
          </a:prstGeom>
        </p:spPr>
      </p:pic>
      <p:sp>
        <p:nvSpPr>
          <p:cNvPr id="4" name="円形吹き出し 3"/>
          <p:cNvSpPr/>
          <p:nvPr/>
        </p:nvSpPr>
        <p:spPr>
          <a:xfrm>
            <a:off x="4499992" y="1902949"/>
            <a:ext cx="3960440" cy="1656183"/>
          </a:xfrm>
          <a:prstGeom prst="wedgeEllipseCallout">
            <a:avLst>
              <a:gd name="adj1" fmla="val 32864"/>
              <a:gd name="adj2" fmla="val 68183"/>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latin typeface="+mj-ea"/>
                <a:ea typeface="+mj-ea"/>
              </a:rPr>
              <a:t>ここでは</a:t>
            </a:r>
            <a:r>
              <a:rPr lang="ja-JP" altLang="en-US" sz="2400" dirty="0" smtClean="0">
                <a:solidFill>
                  <a:srgbClr val="FF0000"/>
                </a:solidFill>
                <a:latin typeface="+mj-ea"/>
                <a:ea typeface="+mj-ea"/>
              </a:rPr>
              <a:t>「防災・災害」</a:t>
            </a:r>
            <a:r>
              <a:rPr lang="ja-JP" altLang="en-US" dirty="0" smtClean="0">
                <a:latin typeface="+mj-ea"/>
                <a:ea typeface="+mj-ea"/>
              </a:rPr>
              <a:t>について調べていきます。</a:t>
            </a:r>
            <a:endParaRPr kumimoji="1" lang="ja-JP" altLang="en-US" dirty="0">
              <a:latin typeface="+mj-ea"/>
              <a:ea typeface="+mj-ea"/>
            </a:endParaRPr>
          </a:p>
        </p:txBody>
      </p:sp>
      <p:sp>
        <p:nvSpPr>
          <p:cNvPr id="5" name="上リボン 4"/>
          <p:cNvSpPr/>
          <p:nvPr/>
        </p:nvSpPr>
        <p:spPr>
          <a:xfrm rot="942121">
            <a:off x="5931945" y="884900"/>
            <a:ext cx="3112757" cy="695711"/>
          </a:xfrm>
          <a:prstGeom prst="ribbon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latin typeface="+mj-ea"/>
                <a:ea typeface="+mj-ea"/>
              </a:rPr>
              <a:t>コンテンツ　</a:t>
            </a:r>
            <a:endParaRPr kumimoji="1" lang="ja-JP" altLang="en-US" b="1" dirty="0">
              <a:latin typeface="+mj-ea"/>
              <a:ea typeface="+mj-ea"/>
            </a:endParaRPr>
          </a:p>
        </p:txBody>
      </p:sp>
    </p:spTree>
    <p:extLst>
      <p:ext uri="{BB962C8B-B14F-4D97-AF65-F5344CB8AC3E}">
        <p14:creationId xmlns:p14="http://schemas.microsoft.com/office/powerpoint/2010/main" val="24167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34822172"/>
              </p:ext>
            </p:extLst>
          </p:nvPr>
        </p:nvGraphicFramePr>
        <p:xfrm>
          <a:off x="251520" y="4483551"/>
          <a:ext cx="8712968" cy="2257816"/>
        </p:xfrm>
        <a:graphic>
          <a:graphicData uri="http://schemas.openxmlformats.org/drawingml/2006/table">
            <a:tbl>
              <a:tblPr firstRow="1" bandRow="1">
                <a:tableStyleId>{5C22544A-7EE6-4342-B048-85BDC9FD1C3A}</a:tableStyleId>
              </a:tblPr>
              <a:tblGrid>
                <a:gridCol w="3582942">
                  <a:extLst>
                    <a:ext uri="{9D8B030D-6E8A-4147-A177-3AD203B41FA5}">
                      <a16:colId xmlns:a16="http://schemas.microsoft.com/office/drawing/2014/main" val="3089535132"/>
                    </a:ext>
                  </a:extLst>
                </a:gridCol>
                <a:gridCol w="3093103">
                  <a:extLst>
                    <a:ext uri="{9D8B030D-6E8A-4147-A177-3AD203B41FA5}">
                      <a16:colId xmlns:a16="http://schemas.microsoft.com/office/drawing/2014/main" val="2303459535"/>
                    </a:ext>
                  </a:extLst>
                </a:gridCol>
                <a:gridCol w="2036923">
                  <a:extLst>
                    <a:ext uri="{9D8B030D-6E8A-4147-A177-3AD203B41FA5}">
                      <a16:colId xmlns:a16="http://schemas.microsoft.com/office/drawing/2014/main" val="1248641129"/>
                    </a:ext>
                  </a:extLst>
                </a:gridCol>
              </a:tblGrid>
              <a:tr h="414122">
                <a:tc>
                  <a:txBody>
                    <a:bodyPr/>
                    <a:lstStyle/>
                    <a:p>
                      <a:r>
                        <a:rPr kumimoji="1" lang="ja-JP" altLang="en-US" dirty="0" smtClean="0"/>
                        <a:t>データベース名</a:t>
                      </a:r>
                      <a:endParaRPr kumimoji="1" lang="ja-JP" altLang="en-US" dirty="0"/>
                    </a:p>
                  </a:txBody>
                  <a:tcPr/>
                </a:tc>
                <a:tc>
                  <a:txBody>
                    <a:bodyPr/>
                    <a:lstStyle/>
                    <a:p>
                      <a:r>
                        <a:rPr kumimoji="1" lang="ja-JP" altLang="en-US" dirty="0" smtClean="0"/>
                        <a:t>収録期間</a:t>
                      </a:r>
                      <a:endParaRPr kumimoji="1" lang="ja-JP" altLang="en-US" dirty="0"/>
                    </a:p>
                  </a:txBody>
                  <a:tcPr/>
                </a:tc>
                <a:tc>
                  <a:txBody>
                    <a:bodyPr/>
                    <a:lstStyle/>
                    <a:p>
                      <a:r>
                        <a:rPr kumimoji="1" lang="ja-JP" altLang="en-US" dirty="0" smtClean="0"/>
                        <a:t>提供館</a:t>
                      </a:r>
                      <a:endParaRPr kumimoji="1" lang="ja-JP" altLang="en-US" dirty="0"/>
                    </a:p>
                  </a:txBody>
                  <a:tcPr/>
                </a:tc>
                <a:extLst>
                  <a:ext uri="{0D108BD9-81ED-4DB2-BD59-A6C34878D82A}">
                    <a16:rowId xmlns:a16="http://schemas.microsoft.com/office/drawing/2014/main" val="1316528248"/>
                  </a:ext>
                </a:extLst>
              </a:tr>
              <a:tr h="414122">
                <a:tc>
                  <a:txBody>
                    <a:bodyPr/>
                    <a:lstStyle/>
                    <a:p>
                      <a:r>
                        <a:rPr kumimoji="1" lang="ja-JP" altLang="en-US" b="1" dirty="0" smtClean="0"/>
                        <a:t>河北新報データベース</a:t>
                      </a:r>
                      <a:endParaRPr kumimoji="1" lang="ja-JP" altLang="en-US" b="1" dirty="0"/>
                    </a:p>
                  </a:txBody>
                  <a:tcPr/>
                </a:tc>
                <a:tc>
                  <a:txBody>
                    <a:bodyPr/>
                    <a:lstStyle/>
                    <a:p>
                      <a:r>
                        <a:rPr kumimoji="1" lang="en-US" altLang="ja-JP" b="1" dirty="0" smtClean="0"/>
                        <a:t>1991</a:t>
                      </a:r>
                      <a:r>
                        <a:rPr kumimoji="1" lang="ja-JP" altLang="en-US" b="1" dirty="0" smtClean="0"/>
                        <a:t>年</a:t>
                      </a:r>
                      <a:r>
                        <a:rPr kumimoji="1" lang="en-US" altLang="ja-JP" b="1" dirty="0" smtClean="0"/>
                        <a:t>8</a:t>
                      </a:r>
                      <a:r>
                        <a:rPr kumimoji="1" lang="ja-JP" altLang="en-US" b="1" dirty="0" smtClean="0"/>
                        <a:t>月から</a:t>
                      </a:r>
                      <a:endParaRPr kumimoji="1" lang="ja-JP" altLang="en-US" b="1" dirty="0"/>
                    </a:p>
                  </a:txBody>
                  <a:tcPr/>
                </a:tc>
                <a:tc>
                  <a:txBody>
                    <a:bodyPr/>
                    <a:lstStyle/>
                    <a:p>
                      <a:r>
                        <a:rPr kumimoji="1" lang="ja-JP" altLang="en-US" b="1" dirty="0" smtClean="0"/>
                        <a:t>仙台市図書館全館</a:t>
                      </a:r>
                      <a:endParaRPr kumimoji="1" lang="ja-JP" altLang="en-US" b="1" dirty="0"/>
                    </a:p>
                  </a:txBody>
                  <a:tcPr/>
                </a:tc>
                <a:extLst>
                  <a:ext uri="{0D108BD9-81ED-4DB2-BD59-A6C34878D82A}">
                    <a16:rowId xmlns:a16="http://schemas.microsoft.com/office/drawing/2014/main" val="2057257052"/>
                  </a:ext>
                </a:extLst>
              </a:tr>
              <a:tr h="714786">
                <a:tc>
                  <a:txBody>
                    <a:bodyPr/>
                    <a:lstStyle/>
                    <a:p>
                      <a:r>
                        <a:rPr kumimoji="1" lang="ja-JP" altLang="en-US" b="1" dirty="0" smtClean="0"/>
                        <a:t>日経テレコン</a:t>
                      </a:r>
                      <a:r>
                        <a:rPr kumimoji="1" lang="en-US" altLang="ja-JP" b="1" dirty="0" smtClean="0"/>
                        <a:t>21</a:t>
                      </a:r>
                      <a:r>
                        <a:rPr kumimoji="1" lang="ja-JP" altLang="en-US" b="1" dirty="0" smtClean="0"/>
                        <a:t>（日経４紙）</a:t>
                      </a:r>
                      <a:endParaRPr kumimoji="1" lang="en-US" altLang="ja-JP" b="1" dirty="0" smtClean="0"/>
                    </a:p>
                  </a:txBody>
                  <a:tcPr/>
                </a:tc>
                <a:tc>
                  <a:txBody>
                    <a:bodyPr/>
                    <a:lstStyle/>
                    <a:p>
                      <a:r>
                        <a:rPr kumimoji="1" lang="en-US" altLang="ja-JP" b="1" dirty="0" smtClean="0"/>
                        <a:t>1975</a:t>
                      </a:r>
                      <a:r>
                        <a:rPr kumimoji="1" lang="ja-JP" altLang="en-US" b="1" dirty="0" smtClean="0"/>
                        <a:t>年</a:t>
                      </a:r>
                      <a:r>
                        <a:rPr kumimoji="1" lang="en-US" altLang="ja-JP" b="1" dirty="0" smtClean="0"/>
                        <a:t>4</a:t>
                      </a:r>
                      <a:r>
                        <a:rPr kumimoji="1" lang="ja-JP" altLang="en-US" b="1" dirty="0" smtClean="0"/>
                        <a:t>月から（一部）</a:t>
                      </a:r>
                      <a:endParaRPr kumimoji="1" lang="ja-JP" altLang="en-US" b="1" dirty="0"/>
                    </a:p>
                  </a:txBody>
                  <a:tcPr/>
                </a:tc>
                <a:tc>
                  <a:txBody>
                    <a:bodyPr/>
                    <a:lstStyle/>
                    <a:p>
                      <a:r>
                        <a:rPr kumimoji="1" lang="ja-JP" altLang="en-US" b="1" dirty="0" smtClean="0"/>
                        <a:t>市民・泉・宮城野</a:t>
                      </a:r>
                      <a:endParaRPr kumimoji="1" lang="en-US" altLang="ja-JP" b="1" dirty="0" smtClean="0"/>
                    </a:p>
                    <a:p>
                      <a:r>
                        <a:rPr kumimoji="1" lang="ja-JP" altLang="en-US" b="1" dirty="0" smtClean="0"/>
                        <a:t>　　　　　　　図書館</a:t>
                      </a:r>
                      <a:endParaRPr kumimoji="1" lang="ja-JP" altLang="en-US" b="1" dirty="0"/>
                    </a:p>
                  </a:txBody>
                  <a:tcPr/>
                </a:tc>
                <a:extLst>
                  <a:ext uri="{0D108BD9-81ED-4DB2-BD59-A6C34878D82A}">
                    <a16:rowId xmlns:a16="http://schemas.microsoft.com/office/drawing/2014/main" val="4235576680"/>
                  </a:ext>
                </a:extLst>
              </a:tr>
              <a:tr h="714786">
                <a:tc>
                  <a:txBody>
                    <a:bodyPr/>
                    <a:lstStyle/>
                    <a:p>
                      <a:r>
                        <a:rPr kumimoji="1" lang="ja-JP" altLang="en-US" b="1" dirty="0" smtClean="0"/>
                        <a:t>聞蔵</a:t>
                      </a:r>
                      <a:r>
                        <a:rPr kumimoji="1" lang="en-US" altLang="ja-JP" b="1" dirty="0" smtClean="0"/>
                        <a:t>Ⅱ</a:t>
                      </a:r>
                      <a:r>
                        <a:rPr kumimoji="1" lang="ja-JP" altLang="en-US" b="1" dirty="0" smtClean="0"/>
                        <a:t>ビジュアル</a:t>
                      </a:r>
                      <a:endParaRPr kumimoji="1" lang="en-US" altLang="ja-JP" b="1" dirty="0" smtClean="0"/>
                    </a:p>
                    <a:p>
                      <a:r>
                        <a:rPr kumimoji="1" lang="ja-JP" altLang="en-US" b="1" dirty="0" smtClean="0"/>
                        <a:t>（朝日新聞記事データベース）</a:t>
                      </a:r>
                      <a:endParaRPr kumimoji="1" lang="ja-JP" altLang="en-US" b="1" dirty="0"/>
                    </a:p>
                  </a:txBody>
                  <a:tcPr/>
                </a:tc>
                <a:tc>
                  <a:txBody>
                    <a:bodyPr/>
                    <a:lstStyle/>
                    <a:p>
                      <a:r>
                        <a:rPr kumimoji="1" lang="ja-JP" altLang="en-US" b="1" dirty="0" smtClean="0"/>
                        <a:t>テキスト検索は</a:t>
                      </a:r>
                      <a:r>
                        <a:rPr kumimoji="1" lang="en-US" altLang="ja-JP" b="1" dirty="0" smtClean="0"/>
                        <a:t>1985</a:t>
                      </a:r>
                      <a:r>
                        <a:rPr kumimoji="1" lang="ja-JP" altLang="en-US" b="1" dirty="0" smtClean="0"/>
                        <a:t>年から</a:t>
                      </a:r>
                      <a:endParaRPr kumimoji="1" lang="ja-JP" altLang="en-US" b="1" dirty="0"/>
                    </a:p>
                  </a:txBody>
                  <a:tcPr/>
                </a:tc>
                <a:tc>
                  <a:txBody>
                    <a:bodyPr/>
                    <a:lstStyle/>
                    <a:p>
                      <a:r>
                        <a:rPr kumimoji="1" lang="ja-JP" altLang="en-US" b="1" dirty="0" smtClean="0"/>
                        <a:t>仙台市図書館全館</a:t>
                      </a:r>
                      <a:endParaRPr kumimoji="1" lang="ja-JP" altLang="en-US" b="1" dirty="0"/>
                    </a:p>
                  </a:txBody>
                  <a:tcPr/>
                </a:tc>
                <a:extLst>
                  <a:ext uri="{0D108BD9-81ED-4DB2-BD59-A6C34878D82A}">
                    <a16:rowId xmlns:a16="http://schemas.microsoft.com/office/drawing/2014/main" val="3468646516"/>
                  </a:ext>
                </a:extLst>
              </a:tr>
            </a:tbl>
          </a:graphicData>
        </a:graphic>
      </p:graphicFrame>
      <p:pic>
        <p:nvPicPr>
          <p:cNvPr id="3" name="図 2"/>
          <p:cNvPicPr/>
          <p:nvPr/>
        </p:nvPicPr>
        <p:blipFill>
          <a:blip r:embed="rId3" cstate="print">
            <a:extLst>
              <a:ext uri="{28A0092B-C50C-407E-A947-70E740481C1C}">
                <a14:useLocalDpi xmlns:a14="http://schemas.microsoft.com/office/drawing/2010/main"/>
              </a:ext>
            </a:extLst>
          </a:blip>
          <a:stretch>
            <a:fillRect/>
          </a:stretch>
        </p:blipFill>
        <p:spPr>
          <a:xfrm rot="5400000">
            <a:off x="6439143" y="1561857"/>
            <a:ext cx="2080160" cy="23580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タイトル 1"/>
          <p:cNvSpPr txBox="1">
            <a:spLocks/>
          </p:cNvSpPr>
          <p:nvPr/>
        </p:nvSpPr>
        <p:spPr>
          <a:xfrm>
            <a:off x="-217040" y="609185"/>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新聞記事を</a:t>
            </a:r>
            <a:r>
              <a:rPr lang="ja-JP" altLang="en-US" dirty="0" smtClean="0">
                <a:solidFill>
                  <a:srgbClr val="FF0000"/>
                </a:solidFill>
              </a:rPr>
              <a:t>データベース</a:t>
            </a:r>
            <a:r>
              <a:rPr lang="ja-JP" altLang="en-US" dirty="0" smtClean="0"/>
              <a:t>で探す</a:t>
            </a:r>
            <a:r>
              <a:rPr lang="en-US" altLang="ja-JP" dirty="0" smtClean="0"/>
              <a:t/>
            </a:r>
            <a:br>
              <a:rPr lang="en-US" altLang="ja-JP" dirty="0" smtClean="0"/>
            </a:br>
            <a:r>
              <a:rPr lang="ja-JP" altLang="en-US" dirty="0" smtClean="0"/>
              <a:t>　　　　</a:t>
            </a:r>
            <a:endParaRPr lang="ja-JP" altLang="en-US" dirty="0"/>
          </a:p>
        </p:txBody>
      </p:sp>
      <p:sp>
        <p:nvSpPr>
          <p:cNvPr id="5" name="タイトル 1"/>
          <p:cNvSpPr txBox="1">
            <a:spLocks/>
          </p:cNvSpPr>
          <p:nvPr/>
        </p:nvSpPr>
        <p:spPr>
          <a:xfrm>
            <a:off x="1121641" y="3856467"/>
            <a:ext cx="6624736" cy="551585"/>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＜図書館で利用できる新聞記事データベース＞</a:t>
            </a:r>
            <a:endParaRPr lang="ja-JP" altLang="en-US" sz="3800" dirty="0"/>
          </a:p>
        </p:txBody>
      </p:sp>
      <p:sp>
        <p:nvSpPr>
          <p:cNvPr id="7" name="円形吹き出し 6"/>
          <p:cNvSpPr/>
          <p:nvPr/>
        </p:nvSpPr>
        <p:spPr>
          <a:xfrm>
            <a:off x="683568" y="1590665"/>
            <a:ext cx="4896544" cy="2232248"/>
          </a:xfrm>
          <a:prstGeom prst="wedgeEllipseCallout">
            <a:avLst>
              <a:gd name="adj1" fmla="val 61678"/>
              <a:gd name="adj2" fmla="val 192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mj-ea"/>
                <a:ea typeface="+mj-ea"/>
              </a:rPr>
              <a:t>探しているテーマの新聞記事を、テーマ、キーワード、日付等から検索して、全文を読むことができます。</a:t>
            </a:r>
            <a:endParaRPr lang="en-US" altLang="ja-JP" sz="2000" dirty="0" smtClean="0">
              <a:latin typeface="+mj-ea"/>
              <a:ea typeface="+mj-ea"/>
            </a:endParaRPr>
          </a:p>
        </p:txBody>
      </p:sp>
      <p:sp>
        <p:nvSpPr>
          <p:cNvPr id="8" name="テキスト ボックス 7"/>
          <p:cNvSpPr txBox="1"/>
          <p:nvPr/>
        </p:nvSpPr>
        <p:spPr>
          <a:xfrm>
            <a:off x="6839635" y="3780968"/>
            <a:ext cx="1944216" cy="646331"/>
          </a:xfrm>
          <a:prstGeom prst="rect">
            <a:avLst/>
          </a:prstGeom>
          <a:noFill/>
        </p:spPr>
        <p:txBody>
          <a:bodyPr wrap="square" rtlCol="0">
            <a:spAutoFit/>
          </a:bodyPr>
          <a:lstStyle/>
          <a:p>
            <a:r>
              <a:rPr lang="ja-JP" altLang="en-US" dirty="0" smtClean="0"/>
              <a:t>　　　</a:t>
            </a:r>
            <a:r>
              <a:rPr lang="ja-JP" altLang="en-US" dirty="0"/>
              <a:t>データベース</a:t>
            </a:r>
            <a:endParaRPr kumimoji="1" lang="en-US" altLang="ja-JP" dirty="0" smtClean="0"/>
          </a:p>
          <a:p>
            <a:endParaRPr kumimoji="1" lang="ja-JP" altLang="en-US" dirty="0"/>
          </a:p>
        </p:txBody>
      </p:sp>
    </p:spTree>
    <p:extLst>
      <p:ext uri="{BB962C8B-B14F-4D97-AF65-F5344CB8AC3E}">
        <p14:creationId xmlns:p14="http://schemas.microsoft.com/office/powerpoint/2010/main" val="15945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851921" y="563029"/>
            <a:ext cx="5486990"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こんな新聞記事が検索できます</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30522461"/>
              </p:ext>
            </p:extLst>
          </p:nvPr>
        </p:nvGraphicFramePr>
        <p:xfrm>
          <a:off x="352535" y="1340768"/>
          <a:ext cx="8424935" cy="4445482"/>
        </p:xfrm>
        <a:graphic>
          <a:graphicData uri="http://schemas.openxmlformats.org/drawingml/2006/table">
            <a:tbl>
              <a:tblPr firstRow="1" bandRow="1">
                <a:tableStyleId>{5C22544A-7EE6-4342-B048-85BDC9FD1C3A}</a:tableStyleId>
              </a:tblPr>
              <a:tblGrid>
                <a:gridCol w="8424935">
                  <a:extLst>
                    <a:ext uri="{9D8B030D-6E8A-4147-A177-3AD203B41FA5}">
                      <a16:colId xmlns:a16="http://schemas.microsoft.com/office/drawing/2014/main" val="2658794427"/>
                    </a:ext>
                  </a:extLst>
                </a:gridCol>
              </a:tblGrid>
              <a:tr h="564833">
                <a:tc>
                  <a:txBody>
                    <a:bodyPr/>
                    <a:lstStyle/>
                    <a:p>
                      <a:pPr algn="ctr"/>
                      <a:r>
                        <a:rPr kumimoji="1" lang="ja-JP" altLang="en-US" dirty="0" smtClean="0"/>
                        <a:t>記事情報</a:t>
                      </a:r>
                      <a:endParaRPr kumimoji="1" lang="en-US" altLang="ja-JP" dirty="0" smtClean="0"/>
                    </a:p>
                  </a:txBody>
                  <a:tcPr/>
                </a:tc>
                <a:extLst>
                  <a:ext uri="{0D108BD9-81ED-4DB2-BD59-A6C34878D82A}">
                    <a16:rowId xmlns:a16="http://schemas.microsoft.com/office/drawing/2014/main" val="699598947"/>
                  </a:ext>
                </a:extLst>
              </a:tr>
              <a:tr h="974916">
                <a:tc>
                  <a:txBody>
                    <a:bodyPr/>
                    <a:lstStyle/>
                    <a:p>
                      <a:r>
                        <a:rPr kumimoji="1" lang="ja-JP" altLang="en-US" sz="2000" b="1" dirty="0" smtClean="0"/>
                        <a:t>［地震や豪雨で土砂流入被害相次ぐ／浄水場の防災対策調査へ／厚労省／全国の水道事業者対象］　</a:t>
                      </a:r>
                      <a:r>
                        <a:rPr kumimoji="1" lang="ja-JP" altLang="en-US" b="1" dirty="0" smtClean="0"/>
                        <a:t>河北新報　</a:t>
                      </a:r>
                      <a:r>
                        <a:rPr kumimoji="1" lang="en-US" altLang="ja-JP" b="1" dirty="0" smtClean="0"/>
                        <a:t>2018</a:t>
                      </a:r>
                      <a:r>
                        <a:rPr kumimoji="1" lang="ja-JP" altLang="en-US" b="1" dirty="0" smtClean="0"/>
                        <a:t>年</a:t>
                      </a:r>
                      <a:r>
                        <a:rPr kumimoji="1" lang="en-US" altLang="ja-JP" b="1" dirty="0" smtClean="0"/>
                        <a:t>09</a:t>
                      </a:r>
                      <a:r>
                        <a:rPr kumimoji="1" lang="ja-JP" altLang="en-US" b="1" dirty="0" smtClean="0"/>
                        <a:t>月</a:t>
                      </a:r>
                      <a:r>
                        <a:rPr kumimoji="1" lang="en-US" altLang="ja-JP" b="1" dirty="0" smtClean="0"/>
                        <a:t>20</a:t>
                      </a:r>
                      <a:r>
                        <a:rPr kumimoji="1" lang="ja-JP" altLang="en-US" b="1" dirty="0" smtClean="0"/>
                        <a:t>日　本紙（朝刊）</a:t>
                      </a:r>
                      <a:endParaRPr kumimoji="1" lang="ja-JP" altLang="en-US" b="1" dirty="0"/>
                    </a:p>
                  </a:txBody>
                  <a:tcPr/>
                </a:tc>
                <a:extLst>
                  <a:ext uri="{0D108BD9-81ED-4DB2-BD59-A6C34878D82A}">
                    <a16:rowId xmlns:a16="http://schemas.microsoft.com/office/drawing/2014/main" val="3780789362"/>
                  </a:ext>
                </a:extLst>
              </a:tr>
              <a:tr h="974916">
                <a:tc>
                  <a:txBody>
                    <a:bodyPr/>
                    <a:lstStyle/>
                    <a:p>
                      <a:r>
                        <a:rPr kumimoji="1" lang="ja-JP" altLang="en-US" sz="2000" b="1" dirty="0" smtClean="0"/>
                        <a:t>［語り部ガイドの現状と課題探る／宮城・南三陸で研修会］</a:t>
                      </a:r>
                      <a:r>
                        <a:rPr kumimoji="1" lang="ja-JP" altLang="en-US" b="1" dirty="0" smtClean="0"/>
                        <a:t>　</a:t>
                      </a:r>
                      <a:endParaRPr kumimoji="1" lang="en-US" altLang="ja-JP" b="1" dirty="0" smtClean="0"/>
                    </a:p>
                    <a:p>
                      <a:r>
                        <a:rPr kumimoji="1" lang="ja-JP" altLang="en-US" b="1" dirty="0" smtClean="0"/>
                        <a:t>河北新報　</a:t>
                      </a:r>
                      <a:r>
                        <a:rPr kumimoji="1" lang="en-US" altLang="ja-JP" b="1" dirty="0" smtClean="0"/>
                        <a:t>2018</a:t>
                      </a:r>
                      <a:r>
                        <a:rPr kumimoji="1" lang="ja-JP" altLang="en-US" b="1" dirty="0" smtClean="0"/>
                        <a:t>年</a:t>
                      </a:r>
                      <a:r>
                        <a:rPr kumimoji="1" lang="en-US" altLang="ja-JP" b="1" dirty="0" smtClean="0"/>
                        <a:t>09</a:t>
                      </a:r>
                      <a:r>
                        <a:rPr kumimoji="1" lang="ja-JP" altLang="en-US" b="1" dirty="0" smtClean="0"/>
                        <a:t>月</a:t>
                      </a:r>
                      <a:r>
                        <a:rPr kumimoji="1" lang="en-US" altLang="ja-JP" b="1" dirty="0" smtClean="0"/>
                        <a:t>22</a:t>
                      </a:r>
                      <a:r>
                        <a:rPr kumimoji="1" lang="ja-JP" altLang="en-US" b="1" dirty="0" smtClean="0"/>
                        <a:t>日　本紙（朝刊）</a:t>
                      </a:r>
                      <a:endParaRPr kumimoji="1" lang="ja-JP" altLang="en-US" b="1" dirty="0"/>
                    </a:p>
                  </a:txBody>
                  <a:tcPr/>
                </a:tc>
                <a:extLst>
                  <a:ext uri="{0D108BD9-81ED-4DB2-BD59-A6C34878D82A}">
                    <a16:rowId xmlns:a16="http://schemas.microsoft.com/office/drawing/2014/main" val="3897372133"/>
                  </a:ext>
                </a:extLst>
              </a:tr>
              <a:tr h="974916">
                <a:tc>
                  <a:txBody>
                    <a:bodyPr/>
                    <a:lstStyle/>
                    <a:p>
                      <a:r>
                        <a:rPr kumimoji="1" lang="ja-JP" altLang="en-US" sz="2000" b="1" dirty="0" smtClean="0"/>
                        <a:t>［「力になる」現地へ　救助・状況把握、県内からも　北海道、震度７／宮城県］</a:t>
                      </a:r>
                      <a:endParaRPr kumimoji="1" lang="en-US" altLang="ja-JP" sz="2000" b="1" dirty="0" smtClean="0"/>
                    </a:p>
                    <a:p>
                      <a:r>
                        <a:rPr kumimoji="1" lang="ja-JP" altLang="en-US" b="1" dirty="0" smtClean="0"/>
                        <a:t>　朝日新聞　</a:t>
                      </a:r>
                      <a:r>
                        <a:rPr kumimoji="1" lang="en-US" altLang="ja-JP" b="1" dirty="0" smtClean="0"/>
                        <a:t>2018</a:t>
                      </a:r>
                      <a:r>
                        <a:rPr kumimoji="1" lang="ja-JP" altLang="en-US" b="1" dirty="0" smtClean="0"/>
                        <a:t>年</a:t>
                      </a:r>
                      <a:r>
                        <a:rPr kumimoji="1" lang="en-US" altLang="ja-JP" b="1" dirty="0" smtClean="0"/>
                        <a:t>09</a:t>
                      </a:r>
                      <a:r>
                        <a:rPr kumimoji="1" lang="ja-JP" altLang="en-US" b="1" dirty="0" smtClean="0"/>
                        <a:t>月</a:t>
                      </a:r>
                      <a:r>
                        <a:rPr kumimoji="1" lang="en-US" altLang="ja-JP" b="1" dirty="0" smtClean="0"/>
                        <a:t>07</a:t>
                      </a:r>
                      <a:r>
                        <a:rPr kumimoji="1" lang="ja-JP" altLang="en-US" b="1" dirty="0" smtClean="0"/>
                        <a:t>日　朝刊　宮城全県・</a:t>
                      </a:r>
                      <a:r>
                        <a:rPr kumimoji="1" lang="en-US" altLang="ja-JP" b="1" dirty="0" smtClean="0"/>
                        <a:t>1</a:t>
                      </a:r>
                      <a:r>
                        <a:rPr kumimoji="1" lang="ja-JP" altLang="en-US" b="1" dirty="0" smtClean="0"/>
                        <a:t>地方　</a:t>
                      </a:r>
                      <a:r>
                        <a:rPr kumimoji="1" lang="en-US" altLang="ja-JP" b="1" dirty="0" smtClean="0"/>
                        <a:t>21</a:t>
                      </a:r>
                      <a:r>
                        <a:rPr kumimoji="1" lang="ja-JP" altLang="en-US" b="1" dirty="0" smtClean="0"/>
                        <a:t>ｐ</a:t>
                      </a:r>
                      <a:endParaRPr kumimoji="1" lang="ja-JP" altLang="en-US" b="1" dirty="0"/>
                    </a:p>
                  </a:txBody>
                  <a:tcPr/>
                </a:tc>
                <a:extLst>
                  <a:ext uri="{0D108BD9-81ED-4DB2-BD59-A6C34878D82A}">
                    <a16:rowId xmlns:a16="http://schemas.microsoft.com/office/drawing/2014/main" val="2344114500"/>
                  </a:ext>
                </a:extLst>
              </a:tr>
              <a:tr h="955901">
                <a:tc>
                  <a:txBody>
                    <a:bodyPr/>
                    <a:lstStyle/>
                    <a:p>
                      <a:r>
                        <a:rPr kumimoji="1" lang="ja-JP" altLang="en-US" sz="2000" b="1" dirty="0" smtClean="0"/>
                        <a:t>［ハザードマップ活用法学ぶ　西日本豪雨受け仙台市説明会　／宮城県］</a:t>
                      </a:r>
                      <a:endParaRPr kumimoji="1" lang="en-US" altLang="ja-JP" sz="2000" b="1" dirty="0" smtClean="0"/>
                    </a:p>
                    <a:p>
                      <a:r>
                        <a:rPr kumimoji="1" lang="ja-JP" altLang="en-US" b="1" dirty="0" smtClean="0"/>
                        <a:t>朝日新聞　</a:t>
                      </a:r>
                      <a:r>
                        <a:rPr kumimoji="1" lang="en-US" altLang="ja-JP" b="1" dirty="0" smtClean="0"/>
                        <a:t>2018</a:t>
                      </a:r>
                      <a:r>
                        <a:rPr kumimoji="1" lang="ja-JP" altLang="en-US" b="1" dirty="0" smtClean="0"/>
                        <a:t>年</a:t>
                      </a:r>
                      <a:r>
                        <a:rPr kumimoji="1" lang="en-US" altLang="ja-JP" b="1" dirty="0" smtClean="0"/>
                        <a:t>08</a:t>
                      </a:r>
                      <a:r>
                        <a:rPr kumimoji="1" lang="ja-JP" altLang="en-US" b="1" dirty="0" smtClean="0"/>
                        <a:t>月</a:t>
                      </a:r>
                      <a:r>
                        <a:rPr kumimoji="1" lang="en-US" altLang="ja-JP" b="1" dirty="0" smtClean="0"/>
                        <a:t>18</a:t>
                      </a:r>
                      <a:r>
                        <a:rPr kumimoji="1" lang="ja-JP" altLang="en-US" b="1" dirty="0" smtClean="0"/>
                        <a:t>日　朝刊　宮城県全県・</a:t>
                      </a:r>
                      <a:r>
                        <a:rPr kumimoji="1" lang="en-US" altLang="ja-JP" b="1" dirty="0" smtClean="0"/>
                        <a:t>2</a:t>
                      </a:r>
                      <a:r>
                        <a:rPr kumimoji="1" lang="ja-JP" altLang="en-US" b="1" dirty="0" smtClean="0"/>
                        <a:t>地方　</a:t>
                      </a:r>
                      <a:r>
                        <a:rPr kumimoji="1" lang="en-US" altLang="ja-JP" b="1" dirty="0" smtClean="0"/>
                        <a:t>24p</a:t>
                      </a:r>
                      <a:endParaRPr kumimoji="1" lang="ja-JP" altLang="en-US" b="1" dirty="0"/>
                    </a:p>
                  </a:txBody>
                  <a:tcPr/>
                </a:tc>
                <a:extLst>
                  <a:ext uri="{0D108BD9-81ED-4DB2-BD59-A6C34878D82A}">
                    <a16:rowId xmlns:a16="http://schemas.microsoft.com/office/drawing/2014/main" val="3229791471"/>
                  </a:ext>
                </a:extLst>
              </a:tr>
            </a:tbl>
          </a:graphicData>
        </a:graphic>
      </p:graphicFrame>
      <p:sp>
        <p:nvSpPr>
          <p:cNvPr id="3" name="正方形/長方形 2"/>
          <p:cNvSpPr/>
          <p:nvPr/>
        </p:nvSpPr>
        <p:spPr>
          <a:xfrm>
            <a:off x="1576049" y="6188984"/>
            <a:ext cx="7201421" cy="646331"/>
          </a:xfrm>
          <a:prstGeom prst="rect">
            <a:avLst/>
          </a:prstGeom>
        </p:spPr>
        <p:txBody>
          <a:bodyPr wrap="square">
            <a:spAutoFit/>
          </a:bodyPr>
          <a:lstStyle/>
          <a:p>
            <a:r>
              <a:rPr lang="ja-JP" altLang="en-US" dirty="0">
                <a:latin typeface="+mj-ea"/>
                <a:ea typeface="+mj-ea"/>
              </a:rPr>
              <a:t>仙台市図書館でのコピー、データベース印刷は有料です（</a:t>
            </a:r>
            <a:r>
              <a:rPr lang="en-US" altLang="ja-JP" dirty="0">
                <a:latin typeface="+mj-ea"/>
                <a:ea typeface="+mj-ea"/>
              </a:rPr>
              <a:t>1</a:t>
            </a:r>
            <a:r>
              <a:rPr lang="ja-JP" altLang="en-US" dirty="0">
                <a:latin typeface="+mj-ea"/>
                <a:ea typeface="+mj-ea"/>
              </a:rPr>
              <a:t>枚</a:t>
            </a:r>
            <a:r>
              <a:rPr lang="en-US" altLang="ja-JP" dirty="0">
                <a:latin typeface="+mj-ea"/>
                <a:ea typeface="+mj-ea"/>
              </a:rPr>
              <a:t>10</a:t>
            </a:r>
            <a:r>
              <a:rPr lang="ja-JP" altLang="en-US" dirty="0">
                <a:latin typeface="+mj-ea"/>
                <a:ea typeface="+mj-ea"/>
              </a:rPr>
              <a:t>円）</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申込</a:t>
            </a:r>
            <a:r>
              <a:rPr lang="ja-JP" altLang="en-US" dirty="0">
                <a:latin typeface="+mj-ea"/>
                <a:ea typeface="+mj-ea"/>
              </a:rPr>
              <a:t>用紙に記入してもらいます。</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4341" y="4463158"/>
            <a:ext cx="1604570" cy="2168339"/>
          </a:xfrm>
          <a:prstGeom prst="rect">
            <a:avLst/>
          </a:prstGeom>
        </p:spPr>
      </p:pic>
    </p:spTree>
    <p:extLst>
      <p:ext uri="{BB962C8B-B14F-4D97-AF65-F5344CB8AC3E}">
        <p14:creationId xmlns:p14="http://schemas.microsoft.com/office/powerpoint/2010/main" val="13387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視聴覚</a:t>
            </a:r>
            <a:r>
              <a:rPr lang="ja-JP" altLang="en-US" dirty="0"/>
              <a:t>資料</a:t>
            </a:r>
            <a:r>
              <a:rPr lang="ja-JP" altLang="en-US" dirty="0" smtClean="0"/>
              <a:t>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25142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851921" y="563029"/>
            <a:ext cx="4104455" cy="777739"/>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こんなＤＶ</a:t>
            </a:r>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Ｄ</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があります</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3" name="正方形/長方形 2"/>
          <p:cNvSpPr/>
          <p:nvPr/>
        </p:nvSpPr>
        <p:spPr>
          <a:xfrm>
            <a:off x="971600" y="6199422"/>
            <a:ext cx="7509835" cy="369332"/>
          </a:xfrm>
          <a:prstGeom prst="rect">
            <a:avLst/>
          </a:prstGeom>
        </p:spPr>
        <p:txBody>
          <a:bodyPr wrap="square">
            <a:spAutoFit/>
          </a:bodyPr>
          <a:lstStyle/>
          <a:p>
            <a:r>
              <a:rPr lang="en-US" altLang="ja-JP" dirty="0" smtClean="0">
                <a:latin typeface="+mj-ea"/>
                <a:ea typeface="+mj-ea"/>
              </a:rPr>
              <a:t>※</a:t>
            </a:r>
            <a:r>
              <a:rPr lang="ja-JP" altLang="en-US" dirty="0" smtClean="0">
                <a:latin typeface="+mj-ea"/>
                <a:ea typeface="+mj-ea"/>
              </a:rPr>
              <a:t>新型コロナウイルス感染防止対策のため、館内での視聴を中止しています。</a:t>
            </a:r>
            <a:endParaRPr lang="ja-JP" altLang="en-US" dirty="0">
              <a:latin typeface="+mj-ea"/>
              <a:ea typeface="+mj-ea"/>
            </a:endParaRPr>
          </a:p>
        </p:txBody>
      </p:sp>
      <p:graphicFrame>
        <p:nvGraphicFramePr>
          <p:cNvPr id="6" name="表 5"/>
          <p:cNvGraphicFramePr>
            <a:graphicFrameLocks noGrp="1"/>
          </p:cNvGraphicFramePr>
          <p:nvPr>
            <p:extLst>
              <p:ext uri="{D42A27DB-BD31-4B8C-83A1-F6EECF244321}">
                <p14:modId xmlns:p14="http://schemas.microsoft.com/office/powerpoint/2010/main" val="421796621"/>
              </p:ext>
            </p:extLst>
          </p:nvPr>
        </p:nvGraphicFramePr>
        <p:xfrm>
          <a:off x="395536" y="1078304"/>
          <a:ext cx="8424936" cy="2357867"/>
        </p:xfrm>
        <a:graphic>
          <a:graphicData uri="http://schemas.openxmlformats.org/drawingml/2006/table">
            <a:tbl>
              <a:tblPr firstRow="1" bandRow="1">
                <a:tableStyleId>{5C22544A-7EE6-4342-B048-85BDC9FD1C3A}</a:tableStyleId>
              </a:tblPr>
              <a:tblGrid>
                <a:gridCol w="7146151">
                  <a:extLst>
                    <a:ext uri="{9D8B030D-6E8A-4147-A177-3AD203B41FA5}">
                      <a16:colId xmlns:a16="http://schemas.microsoft.com/office/drawing/2014/main" val="2991949014"/>
                    </a:ext>
                  </a:extLst>
                </a:gridCol>
                <a:gridCol w="1278785">
                  <a:extLst>
                    <a:ext uri="{9D8B030D-6E8A-4147-A177-3AD203B41FA5}">
                      <a16:colId xmlns:a16="http://schemas.microsoft.com/office/drawing/2014/main" val="2757290009"/>
                    </a:ext>
                  </a:extLst>
                </a:gridCol>
              </a:tblGrid>
              <a:tr h="466189">
                <a:tc>
                  <a:txBody>
                    <a:bodyPr/>
                    <a:lstStyle/>
                    <a:p>
                      <a:r>
                        <a:rPr kumimoji="1" lang="ja-JP" altLang="en-US" dirty="0" smtClean="0"/>
                        <a:t>資料名</a:t>
                      </a:r>
                      <a:endParaRPr kumimoji="1" lang="ja-JP" altLang="en-US" dirty="0"/>
                    </a:p>
                  </a:txBody>
                  <a:tcPr/>
                </a:tc>
                <a:tc>
                  <a:txBody>
                    <a:bodyPr/>
                    <a:lstStyle/>
                    <a:p>
                      <a:r>
                        <a:rPr kumimoji="1" lang="ja-JP" altLang="en-US" dirty="0" smtClean="0"/>
                        <a:t>資料種別</a:t>
                      </a:r>
                      <a:endParaRPr kumimoji="1" lang="ja-JP" altLang="en-US" dirty="0"/>
                    </a:p>
                  </a:txBody>
                  <a:tcPr/>
                </a:tc>
                <a:extLst>
                  <a:ext uri="{0D108BD9-81ED-4DB2-BD59-A6C34878D82A}">
                    <a16:rowId xmlns:a16="http://schemas.microsoft.com/office/drawing/2014/main" val="812284578"/>
                  </a:ext>
                </a:extLst>
              </a:tr>
              <a:tr h="666330">
                <a:tc>
                  <a:txBody>
                    <a:bodyPr/>
                    <a:lstStyle/>
                    <a:p>
                      <a:r>
                        <a:rPr kumimoji="1" lang="en-US" altLang="ja-JP" b="1" dirty="0" smtClean="0"/>
                        <a:t>『</a:t>
                      </a:r>
                      <a:r>
                        <a:rPr kumimoji="1" lang="ja-JP" altLang="en-US" b="1" dirty="0" smtClean="0"/>
                        <a:t>東日本大震災～宮城県の記録～</a:t>
                      </a:r>
                      <a:r>
                        <a:rPr kumimoji="1" lang="en-US" altLang="ja-JP" b="1" dirty="0" smtClean="0"/>
                        <a:t>』</a:t>
                      </a:r>
                      <a:r>
                        <a:rPr kumimoji="1" lang="ja-JP" altLang="en-US" b="1" dirty="0" smtClean="0"/>
                        <a:t>　宮城県総務部危機対策課　</a:t>
                      </a:r>
                      <a:r>
                        <a:rPr kumimoji="1" lang="en-US" altLang="ja-JP" b="1" dirty="0" smtClean="0"/>
                        <a:t>2013</a:t>
                      </a:r>
                      <a:r>
                        <a:rPr kumimoji="1" lang="ja-JP" altLang="en-US" b="1" dirty="0" smtClean="0"/>
                        <a:t>年</a:t>
                      </a:r>
                      <a:endParaRPr kumimoji="1" lang="en-US" altLang="ja-JP" b="1" dirty="0" smtClean="0"/>
                    </a:p>
                  </a:txBody>
                  <a:tcPr/>
                </a:tc>
                <a:tc>
                  <a:txBody>
                    <a:bodyPr/>
                    <a:lstStyle/>
                    <a:p>
                      <a:r>
                        <a:rPr kumimoji="1" lang="ja-JP" altLang="en-US" b="1" dirty="0" smtClean="0"/>
                        <a:t>ＤＶＤ</a:t>
                      </a:r>
                      <a:endParaRPr kumimoji="1" lang="ja-JP" altLang="en-US" b="1" dirty="0"/>
                    </a:p>
                  </a:txBody>
                  <a:tcPr/>
                </a:tc>
                <a:extLst>
                  <a:ext uri="{0D108BD9-81ED-4DB2-BD59-A6C34878D82A}">
                    <a16:rowId xmlns:a16="http://schemas.microsoft.com/office/drawing/2014/main" val="17106097"/>
                  </a:ext>
                </a:extLst>
              </a:tr>
              <a:tr h="612674">
                <a:tc>
                  <a:txBody>
                    <a:bodyPr/>
                    <a:lstStyle/>
                    <a:p>
                      <a:r>
                        <a:rPr kumimoji="1" lang="en-US" altLang="ja-JP" b="1" dirty="0" smtClean="0"/>
                        <a:t>『</a:t>
                      </a:r>
                      <a:r>
                        <a:rPr kumimoji="1" lang="ja-JP" altLang="en-US" b="1" dirty="0" smtClean="0"/>
                        <a:t>心に残るあの頃の風景／みやぎ海岸線物語</a:t>
                      </a:r>
                      <a:r>
                        <a:rPr kumimoji="1" lang="en-US" altLang="ja-JP" b="1" dirty="0" smtClean="0"/>
                        <a:t>』</a:t>
                      </a:r>
                      <a:r>
                        <a:rPr kumimoji="1" lang="ja-JP" altLang="en-US" b="1" dirty="0" smtClean="0"/>
                        <a:t>　東日本放送　　　</a:t>
                      </a:r>
                      <a:r>
                        <a:rPr kumimoji="1" lang="en-US" altLang="ja-JP" b="1" dirty="0" smtClean="0"/>
                        <a:t>2012</a:t>
                      </a:r>
                      <a:r>
                        <a:rPr kumimoji="1" lang="ja-JP" altLang="en-US" b="1" dirty="0" smtClean="0"/>
                        <a:t>年</a:t>
                      </a:r>
                      <a:endParaRPr kumimoji="1" lang="ja-JP" altLang="en-US" b="1" dirty="0"/>
                    </a:p>
                  </a:txBody>
                  <a:tcPr/>
                </a:tc>
                <a:tc>
                  <a:txBody>
                    <a:bodyPr/>
                    <a:lstStyle/>
                    <a:p>
                      <a:r>
                        <a:rPr kumimoji="1" lang="ja-JP" altLang="en-US" b="1" dirty="0" smtClean="0"/>
                        <a:t>ＤＶＤ</a:t>
                      </a:r>
                      <a:endParaRPr kumimoji="1" lang="ja-JP" altLang="en-US" b="1" dirty="0"/>
                    </a:p>
                  </a:txBody>
                  <a:tcPr/>
                </a:tc>
                <a:extLst>
                  <a:ext uri="{0D108BD9-81ED-4DB2-BD59-A6C34878D82A}">
                    <a16:rowId xmlns:a16="http://schemas.microsoft.com/office/drawing/2014/main" val="1009537967"/>
                  </a:ext>
                </a:extLst>
              </a:tr>
              <a:tr h="612674">
                <a:tc>
                  <a:txBody>
                    <a:bodyPr/>
                    <a:lstStyle/>
                    <a:p>
                      <a:r>
                        <a:rPr kumimoji="1" lang="en-US" altLang="ja-JP" b="1" dirty="0" smtClean="0"/>
                        <a:t>『</a:t>
                      </a:r>
                      <a:r>
                        <a:rPr kumimoji="1" lang="ja-JP" altLang="en-US" b="1" dirty="0" smtClean="0"/>
                        <a:t>実践！わが家の防災対策　ＮＨＫまる得マガジン</a:t>
                      </a:r>
                      <a:r>
                        <a:rPr kumimoji="1" lang="en-US" altLang="ja-JP" b="1" dirty="0" smtClean="0"/>
                        <a:t>』</a:t>
                      </a:r>
                      <a:r>
                        <a:rPr kumimoji="1" lang="ja-JP" altLang="en-US" b="1" dirty="0" smtClean="0"/>
                        <a:t>　ＮＨＫ　　　　</a:t>
                      </a:r>
                      <a:r>
                        <a:rPr kumimoji="1" lang="en-US" altLang="ja-JP" b="1" dirty="0" smtClean="0"/>
                        <a:t>2006</a:t>
                      </a:r>
                      <a:r>
                        <a:rPr kumimoji="1" lang="ja-JP" altLang="en-US" b="1" dirty="0" smtClean="0"/>
                        <a:t>年</a:t>
                      </a:r>
                      <a:endParaRPr kumimoji="1" lang="ja-JP" altLang="en-US" b="1" dirty="0"/>
                    </a:p>
                  </a:txBody>
                  <a:tcPr/>
                </a:tc>
                <a:tc>
                  <a:txBody>
                    <a:bodyPr/>
                    <a:lstStyle/>
                    <a:p>
                      <a:r>
                        <a:rPr kumimoji="1" lang="ja-JP" altLang="en-US" b="1" dirty="0" smtClean="0"/>
                        <a:t>ＤＶＤ</a:t>
                      </a:r>
                      <a:endParaRPr kumimoji="1" lang="ja-JP" altLang="en-US" b="1" dirty="0"/>
                    </a:p>
                  </a:txBody>
                  <a:tcPr/>
                </a:tc>
                <a:extLst>
                  <a:ext uri="{0D108BD9-81ED-4DB2-BD59-A6C34878D82A}">
                    <a16:rowId xmlns:a16="http://schemas.microsoft.com/office/drawing/2014/main" val="1972840780"/>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0458" y="3611201"/>
            <a:ext cx="1741954" cy="2779714"/>
          </a:xfrm>
          <a:prstGeom prst="rect">
            <a:avLst/>
          </a:prstGeom>
        </p:spPr>
      </p:pic>
      <p:pic>
        <p:nvPicPr>
          <p:cNvPr id="7" name="図 6"/>
          <p:cNvPicPr/>
          <p:nvPr/>
        </p:nvPicPr>
        <p:blipFill rotWithShape="1">
          <a:blip r:embed="rId4" cstate="screen">
            <a:extLst>
              <a:ext uri="{28A0092B-C50C-407E-A947-70E740481C1C}">
                <a14:useLocalDpi xmlns:a14="http://schemas.microsoft.com/office/drawing/2010/main"/>
              </a:ext>
            </a:extLst>
          </a:blip>
          <a:srcRect l="-240"/>
          <a:stretch/>
        </p:blipFill>
        <p:spPr bwMode="auto">
          <a:xfrm>
            <a:off x="395536" y="3611201"/>
            <a:ext cx="3172564" cy="25457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テキスト ボックス 7"/>
          <p:cNvSpPr txBox="1"/>
          <p:nvPr/>
        </p:nvSpPr>
        <p:spPr>
          <a:xfrm>
            <a:off x="3568100" y="5531576"/>
            <a:ext cx="2232810"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若林図書館</a:t>
            </a:r>
            <a:endParaRPr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視聴覚</a:t>
            </a:r>
            <a:r>
              <a:rPr kumimoji="1" lang="ja-JP" altLang="en-US" dirty="0">
                <a:latin typeface="メイリオ" panose="020B0604030504040204" pitchFamily="50" charset="-128"/>
                <a:ea typeface="メイリオ" panose="020B0604030504040204" pitchFamily="50" charset="-128"/>
              </a:rPr>
              <a:t>コーナ</a:t>
            </a:r>
            <a:r>
              <a:rPr kumimoji="1" lang="ja-JP" altLang="en-US" dirty="0" smtClean="0">
                <a:latin typeface="メイリオ" panose="020B0604030504040204" pitchFamily="50" charset="-128"/>
                <a:ea typeface="メイリオ" panose="020B0604030504040204" pitchFamily="50" charset="-128"/>
              </a:rPr>
              <a:t>ー</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grpSp>
        <p:nvGrpSpPr>
          <p:cNvPr id="10" name="グループ化 9"/>
          <p:cNvGrpSpPr/>
          <p:nvPr/>
        </p:nvGrpSpPr>
        <p:grpSpPr>
          <a:xfrm>
            <a:off x="6140093" y="4552571"/>
            <a:ext cx="1090292" cy="1234489"/>
            <a:chOff x="-129809" y="0"/>
            <a:chExt cx="957146" cy="753110"/>
          </a:xfrm>
        </p:grpSpPr>
        <p:grpSp>
          <p:nvGrpSpPr>
            <p:cNvPr id="12" name="グループ化 11"/>
            <p:cNvGrpSpPr/>
            <p:nvPr/>
          </p:nvGrpSpPr>
          <p:grpSpPr>
            <a:xfrm>
              <a:off x="-129809" y="0"/>
              <a:ext cx="957146" cy="736600"/>
              <a:chOff x="-161143" y="0"/>
              <a:chExt cx="1188181" cy="914400"/>
            </a:xfrm>
          </p:grpSpPr>
          <p:sp>
            <p:nvSpPr>
              <p:cNvPr id="15" name="円/楕円 334"/>
              <p:cNvSpPr/>
              <p:nvPr/>
            </p:nvSpPr>
            <p:spPr>
              <a:xfrm>
                <a:off x="-161143" y="0"/>
                <a:ext cx="1188181" cy="91440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16" name="円/楕円 335"/>
              <p:cNvSpPr>
                <a:spLocks noChangeAspect="1"/>
              </p:cNvSpPr>
              <p:nvPr/>
            </p:nvSpPr>
            <p:spPr>
              <a:xfrm>
                <a:off x="323850" y="323850"/>
                <a:ext cx="266700" cy="266700"/>
              </a:xfrm>
              <a:prstGeom prst="ellipse">
                <a:avLst/>
              </a:prstGeom>
              <a:solidFill>
                <a:sysClr val="window" lastClr="FFFFFF"/>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3"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71457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資料を借りる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960131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7025" y="4365104"/>
            <a:ext cx="1729268"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利用者</a:t>
            </a:r>
            <a:r>
              <a:rPr lang="ja-JP" altLang="en-US" dirty="0" smtClean="0">
                <a:latin typeface="メイリオ" panose="020B0604030504040204" pitchFamily="50" charset="-128"/>
                <a:ea typeface="メイリオ" panose="020B0604030504040204" pitchFamily="50" charset="-128"/>
              </a:rPr>
              <a:t>カード</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025" y="1738074"/>
            <a:ext cx="3995189" cy="24903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角丸四角形吹き出し 7"/>
          <p:cNvSpPr/>
          <p:nvPr/>
        </p:nvSpPr>
        <p:spPr>
          <a:xfrm>
            <a:off x="4885946" y="4073622"/>
            <a:ext cx="3769746" cy="1947666"/>
          </a:xfrm>
          <a:prstGeom prst="wedgeRoundRectCallout">
            <a:avLst>
              <a:gd name="adj1" fmla="val -44642"/>
              <a:gd name="adj2" fmla="val -74523"/>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j-ea"/>
                <a:ea typeface="+mj-ea"/>
              </a:rPr>
              <a:t>「</a:t>
            </a:r>
            <a:r>
              <a:rPr kumimoji="1" lang="ja-JP" altLang="en-US" sz="2800" dirty="0" smtClean="0">
                <a:solidFill>
                  <a:srgbClr val="FF0000"/>
                </a:solidFill>
                <a:latin typeface="+mj-ea"/>
                <a:ea typeface="+mj-ea"/>
              </a:rPr>
              <a:t>利用者カード</a:t>
            </a:r>
            <a:r>
              <a:rPr kumimoji="1" lang="ja-JP" altLang="en-US" sz="2800" dirty="0" smtClean="0">
                <a:solidFill>
                  <a:schemeClr val="tx1"/>
                </a:solidFill>
                <a:latin typeface="+mj-ea"/>
                <a:ea typeface="+mj-ea"/>
              </a:rPr>
              <a:t>」は</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仙台市図書館</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すべての館で使えます</a:t>
            </a:r>
            <a:endParaRPr kumimoji="1" lang="ja-JP" altLang="en-US" sz="2800" dirty="0">
              <a:solidFill>
                <a:schemeClr val="tx1"/>
              </a:solidFill>
              <a:latin typeface="+mj-ea"/>
              <a:ea typeface="+mj-ea"/>
            </a:endParaRPr>
          </a:p>
        </p:txBody>
      </p:sp>
      <p:sp>
        <p:nvSpPr>
          <p:cNvPr id="4" name="正方形/長方形 3"/>
          <p:cNvSpPr/>
          <p:nvPr/>
        </p:nvSpPr>
        <p:spPr>
          <a:xfrm>
            <a:off x="3225616" y="3929606"/>
            <a:ext cx="100811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860032" y="1763952"/>
            <a:ext cx="4008303" cy="1754326"/>
          </a:xfrm>
          <a:prstGeom prst="rect">
            <a:avLst/>
          </a:prstGeom>
          <a:noFill/>
        </p:spPr>
        <p:txBody>
          <a:bodyPr wrap="square" rtlCol="0">
            <a:spAutoFit/>
          </a:bodyPr>
          <a:lstStyle/>
          <a:p>
            <a:r>
              <a:rPr lang="ja-JP" altLang="en-US" dirty="0"/>
              <a:t>中</a:t>
            </a:r>
            <a:r>
              <a:rPr lang="ja-JP" altLang="en-US" dirty="0" smtClean="0"/>
              <a:t>学生は</a:t>
            </a:r>
            <a:r>
              <a:rPr lang="ja-JP" altLang="en-US" dirty="0"/>
              <a:t>、</a:t>
            </a:r>
            <a:r>
              <a:rPr lang="ja-JP" altLang="en-US" dirty="0" smtClean="0"/>
              <a:t>本人が</a:t>
            </a:r>
            <a:r>
              <a:rPr lang="ja-JP" altLang="en-US" b="1" dirty="0" smtClean="0">
                <a:solidFill>
                  <a:srgbClr val="FF0000"/>
                </a:solidFill>
              </a:rPr>
              <a:t>生徒</a:t>
            </a:r>
            <a:r>
              <a:rPr lang="ja-JP" altLang="en-US" b="1" dirty="0">
                <a:solidFill>
                  <a:srgbClr val="FF0000"/>
                </a:solidFill>
              </a:rPr>
              <a:t>手帳</a:t>
            </a:r>
            <a:r>
              <a:rPr lang="ja-JP" altLang="en-US" b="1" dirty="0" smtClean="0">
                <a:solidFill>
                  <a:srgbClr val="FF0000"/>
                </a:solidFill>
              </a:rPr>
              <a:t>を持参</a:t>
            </a:r>
            <a:r>
              <a:rPr lang="ja-JP" altLang="en-US" dirty="0" smtClean="0"/>
              <a:t>し、</a:t>
            </a:r>
            <a:r>
              <a:rPr lang="ja-JP" altLang="en-US" b="1" dirty="0" smtClean="0"/>
              <a:t>申込み用紙を出す</a:t>
            </a:r>
            <a:r>
              <a:rPr lang="ja-JP" altLang="en-US" dirty="0" smtClean="0"/>
              <a:t>ことでカードが作れます。</a:t>
            </a:r>
            <a:endParaRPr lang="en-US" altLang="ja-JP" dirty="0" smtClean="0"/>
          </a:p>
          <a:p>
            <a:r>
              <a:rPr lang="ja-JP" altLang="en-US" dirty="0" smtClean="0"/>
              <a:t>自宅の住所・連絡先を記入できる</a:t>
            </a:r>
            <a:r>
              <a:rPr kumimoji="1" lang="ja-JP" altLang="en-US" dirty="0" smtClean="0"/>
              <a:t>ようにしてきましょう。</a:t>
            </a:r>
            <a:endParaRPr kumimoji="1" lang="en-US" altLang="ja-JP" dirty="0" smtClean="0"/>
          </a:p>
          <a:p>
            <a:endParaRPr kumimoji="1" lang="ja-JP" altLang="en-US" dirty="0"/>
          </a:p>
        </p:txBody>
      </p:sp>
      <p:sp>
        <p:nvSpPr>
          <p:cNvPr id="10" name="タイトル 1"/>
          <p:cNvSpPr txBox="1">
            <a:spLocks/>
          </p:cNvSpPr>
          <p:nvPr/>
        </p:nvSpPr>
        <p:spPr>
          <a:xfrm>
            <a:off x="4572000" y="641591"/>
            <a:ext cx="4104455" cy="777739"/>
          </a:xfrm>
          <a:prstGeom prst="rect">
            <a:avLst/>
          </a:prstGeom>
        </p:spPr>
        <p:txBody>
          <a:bodyPr vert="horz" lIns="68580" tIns="34290" rIns="68580" bIns="34290" rtlCol="0" anchor="t">
            <a:normAutofit fontScale="925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図書館で資料を借りるには</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3740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856433" y="4345418"/>
            <a:ext cx="3813348" cy="1949654"/>
            <a:chOff x="-11507" y="0"/>
            <a:chExt cx="3743402" cy="1178520"/>
          </a:xfrm>
        </p:grpSpPr>
        <p:sp>
          <p:nvSpPr>
            <p:cNvPr id="41" name="テキスト ボックス 2"/>
            <p:cNvSpPr txBox="1">
              <a:spLocks noChangeArrowheads="1"/>
            </p:cNvSpPr>
            <p:nvPr/>
          </p:nvSpPr>
          <p:spPr bwMode="auto">
            <a:xfrm>
              <a:off x="0" y="0"/>
              <a:ext cx="3378200" cy="50355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000"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イ</a:t>
              </a:r>
              <a:r>
                <a:rPr lang="ja-JP" altLang="en-US"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ンターネットでもっと便利に！</a:t>
              </a:r>
              <a:endParaRPr lang="ja-JP" altLang="en-US"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11507" y="349845"/>
              <a:ext cx="2304175" cy="82867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パスワード（窓口で発行）を</a:t>
              </a:r>
              <a:endParaRPr lang="en-US" altLang="ja-JP" sz="1500" kern="100" dirty="0">
                <a:latin typeface="Century" panose="02040604050505020304" pitchFamily="18" charset="0"/>
                <a:ea typeface="HGPｺﾞｼｯｸM" panose="020B0600000000000000" pitchFamily="50"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使えば、</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スマートフォンやパソコンから</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「予約」や「貸出期間の延長」もＯＫ</a:t>
              </a:r>
              <a:r>
                <a:rPr lang="ja-JP" altLang="en-US" sz="1050" kern="100" dirty="0">
                  <a:latin typeface="Century" panose="02040604050505020304" pitchFamily="18" charset="0"/>
                  <a:ea typeface="HGPｺﾞｼｯｸM" panose="020B0600000000000000" pitchFamily="50" charset="-128"/>
                  <a:cs typeface="Times New Roman" panose="02020603050405020304" pitchFamily="18" charset="0"/>
                </a:rPr>
                <a:t>。</a:t>
              </a:r>
              <a:endParaRPr lang="ja-JP" altLang="en-US" sz="825"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3" name="グループ化 42"/>
            <p:cNvGrpSpPr/>
            <p:nvPr/>
          </p:nvGrpSpPr>
          <p:grpSpPr>
            <a:xfrm>
              <a:off x="3390900" y="609600"/>
              <a:ext cx="340995" cy="524510"/>
              <a:chOff x="0" y="0"/>
              <a:chExt cx="457200" cy="809625"/>
            </a:xfrm>
          </p:grpSpPr>
          <p:sp>
            <p:nvSpPr>
              <p:cNvPr id="54" name="角丸四角形 53"/>
              <p:cNvSpPr/>
              <p:nvPr/>
            </p:nvSpPr>
            <p:spPr>
              <a:xfrm>
                <a:off x="0" y="0"/>
                <a:ext cx="457200" cy="8096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5" name="正方形/長方形 54"/>
              <p:cNvSpPr/>
              <p:nvPr/>
            </p:nvSpPr>
            <p:spPr>
              <a:xfrm>
                <a:off x="76200" y="85725"/>
                <a:ext cx="3048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6" name="角丸四角形 55"/>
              <p:cNvSpPr/>
              <p:nvPr/>
            </p:nvSpPr>
            <p:spPr>
              <a:xfrm>
                <a:off x="152400" y="704850"/>
                <a:ext cx="1619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44" name="グループ化 43"/>
            <p:cNvGrpSpPr/>
            <p:nvPr/>
          </p:nvGrpSpPr>
          <p:grpSpPr>
            <a:xfrm>
              <a:off x="2349500" y="571500"/>
              <a:ext cx="887729" cy="523876"/>
              <a:chOff x="0" y="0"/>
              <a:chExt cx="1108075" cy="645160"/>
            </a:xfrm>
          </p:grpSpPr>
          <p:grpSp>
            <p:nvGrpSpPr>
              <p:cNvPr id="45" name="グループ化 44"/>
              <p:cNvGrpSpPr/>
              <p:nvPr/>
            </p:nvGrpSpPr>
            <p:grpSpPr>
              <a:xfrm>
                <a:off x="0" y="0"/>
                <a:ext cx="752475" cy="645160"/>
                <a:chOff x="0" y="0"/>
                <a:chExt cx="752475" cy="645160"/>
              </a:xfrm>
            </p:grpSpPr>
            <p:grpSp>
              <p:nvGrpSpPr>
                <p:cNvPr id="49" name="グループ化 48"/>
                <p:cNvGrpSpPr/>
                <p:nvPr/>
              </p:nvGrpSpPr>
              <p:grpSpPr>
                <a:xfrm>
                  <a:off x="0" y="0"/>
                  <a:ext cx="752475" cy="528320"/>
                  <a:chOff x="0" y="0"/>
                  <a:chExt cx="752475" cy="528320"/>
                </a:xfrm>
              </p:grpSpPr>
              <p:sp>
                <p:nvSpPr>
                  <p:cNvPr id="52" name="角丸四角形 51"/>
                  <p:cNvSpPr/>
                  <p:nvPr/>
                </p:nvSpPr>
                <p:spPr>
                  <a:xfrm>
                    <a:off x="0" y="0"/>
                    <a:ext cx="752475" cy="5283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3" name="正方形/長方形 52"/>
                  <p:cNvSpPr/>
                  <p:nvPr/>
                </p:nvSpPr>
                <p:spPr>
                  <a:xfrm>
                    <a:off x="76200" y="57150"/>
                    <a:ext cx="609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50" name="正方形/長方形 49"/>
                <p:cNvSpPr/>
                <p:nvPr/>
              </p:nvSpPr>
              <p:spPr>
                <a:xfrm>
                  <a:off x="238125" y="523875"/>
                  <a:ext cx="266700" cy="908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51" name="角丸四角形 50"/>
                <p:cNvSpPr/>
                <p:nvPr/>
              </p:nvSpPr>
              <p:spPr>
                <a:xfrm>
                  <a:off x="142875" y="600075"/>
                  <a:ext cx="476250" cy="450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46" name="グループ化 45"/>
              <p:cNvGrpSpPr/>
              <p:nvPr/>
            </p:nvGrpSpPr>
            <p:grpSpPr>
              <a:xfrm>
                <a:off x="812800" y="38100"/>
                <a:ext cx="295275" cy="604520"/>
                <a:chOff x="0" y="0"/>
                <a:chExt cx="295275" cy="604520"/>
              </a:xfrm>
            </p:grpSpPr>
            <p:sp>
              <p:nvSpPr>
                <p:cNvPr id="47" name="正方形/長方形 46"/>
                <p:cNvSpPr/>
                <p:nvPr/>
              </p:nvSpPr>
              <p:spPr>
                <a:xfrm>
                  <a:off x="0" y="0"/>
                  <a:ext cx="295275" cy="604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48" name="角丸四角形 47"/>
                <p:cNvSpPr/>
                <p:nvPr/>
              </p:nvSpPr>
              <p:spPr>
                <a:xfrm>
                  <a:off x="28575" y="104775"/>
                  <a:ext cx="2381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grpSp>
      <p:sp>
        <p:nvSpPr>
          <p:cNvPr id="5" name="テキスト ボックス 2"/>
          <p:cNvSpPr txBox="1">
            <a:spLocks noChangeArrowheads="1"/>
          </p:cNvSpPr>
          <p:nvPr/>
        </p:nvSpPr>
        <p:spPr bwMode="auto">
          <a:xfrm>
            <a:off x="672288" y="1229234"/>
            <a:ext cx="1559681" cy="833462"/>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0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借</a:t>
            </a:r>
            <a:r>
              <a:rPr lang="ja-JP" altLang="en-US" sz="28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りる</a:t>
            </a:r>
            <a:endParaRPr lang="ja-JP" altLang="en-US" sz="11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6" name="グループ化 5"/>
          <p:cNvGrpSpPr/>
          <p:nvPr/>
        </p:nvGrpSpPr>
        <p:grpSpPr>
          <a:xfrm>
            <a:off x="727363" y="2228439"/>
            <a:ext cx="1384133" cy="2054628"/>
            <a:chOff x="0" y="0"/>
            <a:chExt cx="1277404" cy="1266132"/>
          </a:xfrm>
        </p:grpSpPr>
        <p:grpSp>
          <p:nvGrpSpPr>
            <p:cNvPr id="35" name="グループ化 34"/>
            <p:cNvGrpSpPr/>
            <p:nvPr/>
          </p:nvGrpSpPr>
          <p:grpSpPr>
            <a:xfrm>
              <a:off x="95250" y="0"/>
              <a:ext cx="796489" cy="687705"/>
              <a:chOff x="0" y="0"/>
              <a:chExt cx="763271" cy="817880"/>
            </a:xfrm>
          </p:grpSpPr>
          <p:sp>
            <p:nvSpPr>
              <p:cNvPr id="39" name="山形 38"/>
              <p:cNvSpPr/>
              <p:nvPr/>
            </p:nvSpPr>
            <p:spPr>
              <a:xfrm rot="5400000">
                <a:off x="-27304" y="27304"/>
                <a:ext cx="817880" cy="763271"/>
              </a:xfrm>
              <a:prstGeom prst="chevron">
                <a:avLst>
                  <a:gd name="adj" fmla="val 205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40" name="角丸四角形 39"/>
              <p:cNvSpPr/>
              <p:nvPr/>
            </p:nvSpPr>
            <p:spPr>
              <a:xfrm>
                <a:off x="325120" y="132080"/>
                <a:ext cx="114300" cy="66484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36" name="テキスト ボックス 346"/>
            <p:cNvSpPr txBox="1"/>
            <p:nvPr/>
          </p:nvSpPr>
          <p:spPr>
            <a:xfrm>
              <a:off x="0" y="152400"/>
              <a:ext cx="497804" cy="347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ea typeface="HGPｺﾞｼｯｸE" panose="020B0900000000000000" pitchFamily="50" charset="-128"/>
                  <a:cs typeface="Times New Roman" panose="02020603050405020304" pitchFamily="18" charset="0"/>
                </a:rPr>
                <a:t>本</a:t>
              </a:r>
              <a:endParaRPr lang="ja-JP" altLang="en-US" sz="788" kern="100" dirty="0">
                <a:ea typeface="ＭＳ 明朝" panose="02020609040205080304" pitchFamily="17" charset="-128"/>
                <a:cs typeface="Times New Roman" panose="02020603050405020304" pitchFamily="18" charset="0"/>
              </a:endParaRPr>
            </a:p>
          </p:txBody>
        </p:sp>
        <p:sp>
          <p:nvSpPr>
            <p:cNvPr id="37" name="テキスト ボックス 347"/>
            <p:cNvSpPr txBox="1"/>
            <p:nvPr/>
          </p:nvSpPr>
          <p:spPr>
            <a:xfrm>
              <a:off x="552450" y="47625"/>
              <a:ext cx="398145" cy="596265"/>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雑誌</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2"/>
            <p:cNvSpPr txBox="1">
              <a:spLocks noChangeArrowheads="1"/>
            </p:cNvSpPr>
            <p:nvPr/>
          </p:nvSpPr>
          <p:spPr bwMode="auto">
            <a:xfrm>
              <a:off x="95250" y="777281"/>
              <a:ext cx="1182154" cy="488851"/>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en-US" sz="2000" kern="100" dirty="0">
                  <a:latin typeface="Century" panose="02040604050505020304" pitchFamily="18" charset="0"/>
                  <a:ea typeface="HGP創英角ｺﾞｼｯｸUB" panose="020B0900000000000000" pitchFamily="50" charset="-128"/>
                  <a:cs typeface="Times New Roman" panose="02020603050405020304" pitchFamily="18" charset="0"/>
                </a:rPr>
                <a:t>10</a:t>
              </a:r>
              <a:r>
                <a:rPr lang="ja-JP" altLang="en-US" sz="1200" kern="100" dirty="0">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7" name="グループ化 6"/>
          <p:cNvGrpSpPr/>
          <p:nvPr/>
        </p:nvGrpSpPr>
        <p:grpSpPr>
          <a:xfrm>
            <a:off x="2615724" y="2206571"/>
            <a:ext cx="1284763" cy="2076496"/>
            <a:chOff x="-129809" y="0"/>
            <a:chExt cx="1127868" cy="1266783"/>
          </a:xfrm>
        </p:grpSpPr>
        <p:grpSp>
          <p:nvGrpSpPr>
            <p:cNvPr id="28" name="グループ化 27"/>
            <p:cNvGrpSpPr/>
            <p:nvPr/>
          </p:nvGrpSpPr>
          <p:grpSpPr>
            <a:xfrm>
              <a:off x="-129809" y="0"/>
              <a:ext cx="957146" cy="753110"/>
              <a:chOff x="-129809" y="0"/>
              <a:chExt cx="957146" cy="753110"/>
            </a:xfrm>
          </p:grpSpPr>
          <p:grpSp>
            <p:nvGrpSpPr>
              <p:cNvPr id="30" name="グループ化 29"/>
              <p:cNvGrpSpPr/>
              <p:nvPr/>
            </p:nvGrpSpPr>
            <p:grpSpPr>
              <a:xfrm>
                <a:off x="-129809" y="0"/>
                <a:ext cx="957146" cy="736600"/>
                <a:chOff x="-161143" y="0"/>
                <a:chExt cx="1188181" cy="914400"/>
              </a:xfrm>
            </p:grpSpPr>
            <p:sp>
              <p:nvSpPr>
                <p:cNvPr id="33" name="円/楕円 334"/>
                <p:cNvSpPr/>
                <p:nvPr/>
              </p:nvSpPr>
              <p:spPr>
                <a:xfrm>
                  <a:off x="-161143" y="0"/>
                  <a:ext cx="1188181" cy="91440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34" name="円/楕円 335"/>
                <p:cNvSpPr>
                  <a:spLocks noChangeAspect="1"/>
                </p:cNvSpPr>
                <p:nvPr/>
              </p:nvSpPr>
              <p:spPr>
                <a:xfrm>
                  <a:off x="323850" y="323850"/>
                  <a:ext cx="266700" cy="266700"/>
                </a:xfrm>
                <a:prstGeom prst="ellipse">
                  <a:avLst/>
                </a:prstGeom>
                <a:solidFill>
                  <a:sysClr val="window" lastClr="FFFFFF"/>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31"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9" name="テキスト ボックス 2"/>
            <p:cNvSpPr txBox="1">
              <a:spLocks noChangeArrowheads="1"/>
            </p:cNvSpPr>
            <p:nvPr/>
          </p:nvSpPr>
          <p:spPr bwMode="auto">
            <a:xfrm>
              <a:off x="-55247" y="813961"/>
              <a:ext cx="1053306" cy="452822"/>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kern="100" dirty="0" smtClean="0">
                  <a:latin typeface="Century" panose="02040604050505020304" pitchFamily="18" charset="0"/>
                  <a:ea typeface="HGP創英角ｺﾞｼｯｸUB" panose="020B0900000000000000" pitchFamily="50" charset="-128"/>
                  <a:cs typeface="Times New Roman" panose="02020603050405020304" pitchFamily="18" charset="0"/>
                </a:rPr>
                <a:t>×3</a:t>
              </a:r>
              <a:r>
                <a:rPr lang="ja-JP" altLang="en-US" sz="11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en-US" altLang="ja-JP" sz="1100" kern="100" dirty="0" smtClean="0">
                <a:latin typeface="Century" panose="02040604050505020304" pitchFamily="18" charset="0"/>
                <a:ea typeface="HGP創英角ｺﾞｼｯｸUB" panose="020B0900000000000000" pitchFamily="50" charset="-128"/>
                <a:cs typeface="Times New Roman" panose="02020603050405020304" pitchFamily="18" charset="0"/>
              </a:endParaRPr>
            </a:p>
            <a:p>
              <a:pPr algn="ctr"/>
              <a:r>
                <a:rPr lang="en-US" altLang="ja-JP" sz="11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※2020.10</a:t>
              </a:r>
              <a:r>
                <a:rPr lang="ja-JP" altLang="en-US" sz="11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a:t>
              </a:r>
              <a:endParaRPr lang="ja-JP" altLang="en-US"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 name="グループ化 7"/>
          <p:cNvGrpSpPr/>
          <p:nvPr/>
        </p:nvGrpSpPr>
        <p:grpSpPr>
          <a:xfrm>
            <a:off x="4226440" y="1240431"/>
            <a:ext cx="4706738" cy="3073640"/>
            <a:chOff x="-56497" y="35782"/>
            <a:chExt cx="4629235" cy="1857728"/>
          </a:xfrm>
        </p:grpSpPr>
        <p:sp>
          <p:nvSpPr>
            <p:cNvPr id="9" name="テキスト ボックス 2"/>
            <p:cNvSpPr txBox="1">
              <a:spLocks noChangeArrowheads="1"/>
            </p:cNvSpPr>
            <p:nvPr/>
          </p:nvSpPr>
          <p:spPr bwMode="auto">
            <a:xfrm>
              <a:off x="-56497" y="35782"/>
              <a:ext cx="1718200" cy="50355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予</a:t>
              </a:r>
              <a:r>
                <a:rPr lang="ja-JP" altLang="en-US" sz="2800" b="1"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約する</a:t>
              </a:r>
              <a:endParaRPr lang="ja-JP" altLang="en-US"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flipH="1">
              <a:off x="1877340" y="61681"/>
              <a:ext cx="2695398" cy="60483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貸出中の時は予約ＯＫ。</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ほかの図書館にあるものも</a:t>
              </a:r>
              <a:endParaRPr lang="en-US" altLang="ja-JP" sz="1500" kern="100" dirty="0">
                <a:latin typeface="Century" panose="02040604050505020304" pitchFamily="18" charset="0"/>
                <a:ea typeface="HGPｺﾞｼｯｸM" panose="020B0600000000000000" pitchFamily="50" charset="-128"/>
                <a:cs typeface="Times New Roman" panose="02020603050405020304" pitchFamily="18" charset="0"/>
              </a:endParaRPr>
            </a:p>
            <a:p>
              <a:pPr algn="just"/>
              <a:r>
                <a:rPr lang="ja-JP" altLang="en-US" sz="1500" kern="100" dirty="0">
                  <a:latin typeface="Century" panose="02040604050505020304" pitchFamily="18" charset="0"/>
                  <a:ea typeface="HGPｺﾞｼｯｸM" panose="020B0600000000000000" pitchFamily="50" charset="-128"/>
                  <a:cs typeface="Times New Roman" panose="02020603050405020304" pitchFamily="18" charset="0"/>
                </a:rPr>
                <a:t>取り寄せＯＫ。</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1" name="グループ化 10"/>
            <p:cNvGrpSpPr/>
            <p:nvPr/>
          </p:nvGrpSpPr>
          <p:grpSpPr>
            <a:xfrm>
              <a:off x="2237552" y="596902"/>
              <a:ext cx="1178625" cy="1226486"/>
              <a:chOff x="-200848" y="2"/>
              <a:chExt cx="1178625" cy="1226486"/>
            </a:xfrm>
          </p:grpSpPr>
          <p:grpSp>
            <p:nvGrpSpPr>
              <p:cNvPr id="21" name="グループ化 20"/>
              <p:cNvGrpSpPr/>
              <p:nvPr/>
            </p:nvGrpSpPr>
            <p:grpSpPr>
              <a:xfrm>
                <a:off x="-200847" y="2"/>
                <a:ext cx="1096299" cy="753108"/>
                <a:chOff x="-200953" y="2"/>
                <a:chExt cx="1096878" cy="753108"/>
              </a:xfrm>
            </p:grpSpPr>
            <p:grpSp>
              <p:nvGrpSpPr>
                <p:cNvPr id="23" name="グループ化 22"/>
                <p:cNvGrpSpPr/>
                <p:nvPr/>
              </p:nvGrpSpPr>
              <p:grpSpPr>
                <a:xfrm>
                  <a:off x="-200953" y="2"/>
                  <a:ext cx="1096878" cy="695484"/>
                  <a:chOff x="-249459" y="2"/>
                  <a:chExt cx="1361641" cy="863359"/>
                </a:xfrm>
              </p:grpSpPr>
              <p:sp>
                <p:nvSpPr>
                  <p:cNvPr id="26" name="円/楕円 2594"/>
                  <p:cNvSpPr/>
                  <p:nvPr/>
                </p:nvSpPr>
                <p:spPr>
                  <a:xfrm>
                    <a:off x="-249459" y="2"/>
                    <a:ext cx="1361641" cy="8633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7" name="円/楕円 2595"/>
                  <p:cNvSpPr>
                    <a:spLocks noChangeAspect="1"/>
                  </p:cNvSpPr>
                  <p:nvPr/>
                </p:nvSpPr>
                <p:spPr>
                  <a:xfrm>
                    <a:off x="323850" y="323850"/>
                    <a:ext cx="266700" cy="266700"/>
                  </a:xfrm>
                  <a:prstGeom prst="ellipse">
                    <a:avLst/>
                  </a:prstGeom>
                  <a:solidFill>
                    <a:schemeClr val="bg1"/>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24"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ＣＤ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ＤＶＤ</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2" name="テキスト ボックス 2"/>
              <p:cNvSpPr txBox="1">
                <a:spLocks noChangeArrowheads="1"/>
              </p:cNvSpPr>
              <p:nvPr/>
            </p:nvSpPr>
            <p:spPr bwMode="auto">
              <a:xfrm>
                <a:off x="-200848" y="773733"/>
                <a:ext cx="1178625" cy="452755"/>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en-US" kern="100" dirty="0">
                    <a:latin typeface="Century" panose="02040604050505020304" pitchFamily="18" charset="0"/>
                    <a:ea typeface="HGP創英角ｺﾞｼｯｸUB" panose="020B0900000000000000" pitchFamily="50" charset="-128"/>
                    <a:cs typeface="Times New Roman" panose="02020603050405020304" pitchFamily="18" charset="0"/>
                  </a:rPr>
                  <a:t>３</a:t>
                </a:r>
                <a:r>
                  <a:rPr lang="ja-JP" altLang="en-US" sz="1100" kern="100" dirty="0">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ja-JP" altLang="en-US"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2" name="グループ化 11"/>
            <p:cNvGrpSpPr/>
            <p:nvPr/>
          </p:nvGrpSpPr>
          <p:grpSpPr>
            <a:xfrm>
              <a:off x="267879" y="622300"/>
              <a:ext cx="1238561" cy="1244143"/>
              <a:chOff x="-36923" y="0"/>
              <a:chExt cx="1238643" cy="1244143"/>
            </a:xfrm>
          </p:grpSpPr>
          <p:grpSp>
            <p:nvGrpSpPr>
              <p:cNvPr id="14" name="グループ化 13"/>
              <p:cNvGrpSpPr/>
              <p:nvPr/>
            </p:nvGrpSpPr>
            <p:grpSpPr>
              <a:xfrm>
                <a:off x="0" y="0"/>
                <a:ext cx="962660" cy="687705"/>
                <a:chOff x="0" y="0"/>
                <a:chExt cx="962660" cy="687705"/>
              </a:xfrm>
            </p:grpSpPr>
            <p:grpSp>
              <p:nvGrpSpPr>
                <p:cNvPr id="16" name="グループ化 15"/>
                <p:cNvGrpSpPr/>
                <p:nvPr/>
              </p:nvGrpSpPr>
              <p:grpSpPr>
                <a:xfrm>
                  <a:off x="123825" y="0"/>
                  <a:ext cx="796540" cy="687705"/>
                  <a:chOff x="0" y="0"/>
                  <a:chExt cx="763270" cy="817880"/>
                </a:xfrm>
              </p:grpSpPr>
              <p:sp>
                <p:nvSpPr>
                  <p:cNvPr id="19" name="山形 18"/>
                  <p:cNvSpPr/>
                  <p:nvPr/>
                </p:nvSpPr>
                <p:spPr>
                  <a:xfrm rot="5400000">
                    <a:off x="-27305" y="27305"/>
                    <a:ext cx="817880" cy="763270"/>
                  </a:xfrm>
                  <a:prstGeom prst="chevron">
                    <a:avLst>
                      <a:gd name="adj" fmla="val 20551"/>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0" name="角丸四角形 19"/>
                  <p:cNvSpPr/>
                  <p:nvPr/>
                </p:nvSpPr>
                <p:spPr>
                  <a:xfrm>
                    <a:off x="325120" y="132080"/>
                    <a:ext cx="114300" cy="664845"/>
                  </a:xfrm>
                  <a:prstGeom prst="roundRect">
                    <a:avLst/>
                  </a:prstGeom>
                  <a:solidFill>
                    <a:srgbClr val="0070C0"/>
                  </a:soli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7" name="テキスト ボックス 2604"/>
                <p:cNvSpPr txBox="1"/>
                <p:nvPr/>
              </p:nvSpPr>
              <p:spPr>
                <a:xfrm>
                  <a:off x="0" y="195262"/>
                  <a:ext cx="497837" cy="347443"/>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本</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2605"/>
                <p:cNvSpPr txBox="1"/>
                <p:nvPr/>
              </p:nvSpPr>
              <p:spPr>
                <a:xfrm>
                  <a:off x="485775" y="42862"/>
                  <a:ext cx="476885" cy="596265"/>
                </a:xfrm>
                <a:prstGeom prst="rect">
                  <a:avLst/>
                </a:prstGeom>
                <a:noFill/>
                <a:ln w="6350">
                  <a:noFill/>
                </a:ln>
                <a:effectLst/>
              </p:spPr>
              <p:txBody>
                <a:bodyPr rot="0" spcFirstLastPara="0" vert="eaVert" wrap="square" lIns="68580" tIns="34290" rIns="68580" bIns="34290" numCol="1" spcCol="0" rtlCol="0" fromWordArt="0" anchor="t" anchorCtr="0" forceAA="0" compatLnSpc="1">
                  <a:prstTxWarp prst="textNoShape">
                    <a:avLst/>
                  </a:prstTxWarp>
                  <a:noAutofit/>
                </a:bodyPr>
                <a:lstStyle/>
                <a:p>
                  <a:pPr algn="ctr"/>
                  <a:r>
                    <a:rPr lang="ja-JP" altLang="en-US" sz="900" kern="100" dirty="0">
                      <a:solidFill>
                        <a:srgbClr val="FFFFFF"/>
                      </a:solidFill>
                      <a:latin typeface="Century" panose="02040604050505020304" pitchFamily="18" charset="0"/>
                      <a:ea typeface="HGPｺﾞｼｯｸE" panose="020B0900000000000000" pitchFamily="50" charset="-128"/>
                      <a:cs typeface="Times New Roman" panose="02020603050405020304" pitchFamily="18" charset="0"/>
                    </a:rPr>
                    <a:t>雑誌</a:t>
                  </a:r>
                  <a:endParaRPr lang="ja-JP" alt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テキスト ボックス 2"/>
              <p:cNvSpPr txBox="1">
                <a:spLocks noChangeArrowheads="1"/>
              </p:cNvSpPr>
              <p:nvPr/>
            </p:nvSpPr>
            <p:spPr bwMode="auto">
              <a:xfrm>
                <a:off x="-36923" y="733719"/>
                <a:ext cx="1238643" cy="510424"/>
              </a:xfrm>
              <a:prstGeom prst="rect">
                <a:avLst/>
              </a:prstGeom>
              <a:noFill/>
              <a:ln w="9525">
                <a:noFill/>
                <a:miter lim="800000"/>
                <a:headEnd/>
                <a:tailEnd/>
              </a:ln>
            </p:spPr>
            <p:txBody>
              <a:bodyPr rot="0" vert="horz" wrap="square" lIns="68580" tIns="34290" rIns="68580" bIns="34290" anchor="t" anchorCtr="0">
                <a:noAutofit/>
              </a:bodyPr>
              <a:lstStyle/>
              <a:p>
                <a:pPr algn="ctr"/>
                <a:r>
                  <a:rPr lang="en-US"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a:t>
                </a:r>
                <a:r>
                  <a:rPr lang="en-US" sz="2000" kern="100" dirty="0">
                    <a:latin typeface="Century" panose="02040604050505020304" pitchFamily="18" charset="0"/>
                    <a:ea typeface="HGP創英角ｺﾞｼｯｸUB" panose="020B0900000000000000" pitchFamily="50" charset="-128"/>
                    <a:cs typeface="Times New Roman" panose="02020603050405020304" pitchFamily="18" charset="0"/>
                  </a:rPr>
                  <a:t>10</a:t>
                </a:r>
                <a:r>
                  <a:rPr lang="ja-JP" altLang="en-US" sz="1200" kern="100" dirty="0">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3" name="テキスト ボックス 2"/>
            <p:cNvSpPr txBox="1">
              <a:spLocks noChangeArrowheads="1"/>
            </p:cNvSpPr>
            <p:nvPr/>
          </p:nvSpPr>
          <p:spPr bwMode="auto">
            <a:xfrm flipH="1">
              <a:off x="428617" y="1590616"/>
              <a:ext cx="3876914" cy="302894"/>
            </a:xfrm>
            <a:prstGeom prst="rect">
              <a:avLst/>
            </a:prstGeom>
            <a:noFill/>
            <a:ln w="9525">
              <a:noFill/>
              <a:miter lim="800000"/>
              <a:headEnd/>
              <a:tailEnd/>
            </a:ln>
          </p:spPr>
          <p:txBody>
            <a:bodyPr rot="0" vert="horz" wrap="square" lIns="68580" tIns="34290" rIns="68580" bIns="34290" anchor="t" anchorCtr="0">
              <a:noAutofit/>
            </a:bodyPr>
            <a:lstStyle/>
            <a:p>
              <a:pPr algn="just"/>
              <a:r>
                <a:rPr lang="en-US" altLang="ja-JP" sz="1050" kern="100" dirty="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400" kern="100" dirty="0">
                  <a:latin typeface="Century" panose="02040604050505020304" pitchFamily="18" charset="0"/>
                  <a:ea typeface="HGPｺﾞｼｯｸM" panose="020B0600000000000000" pitchFamily="50" charset="-128"/>
                  <a:cs typeface="Times New Roman" panose="02020603050405020304" pitchFamily="18" charset="0"/>
                </a:rPr>
                <a:t>一部予約・取り寄せができないものもあります。</a:t>
              </a:r>
              <a:endParaRPr lang="ja-JP" altLang="en-US"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7" name="タイトル 1"/>
          <p:cNvSpPr txBox="1">
            <a:spLocks/>
          </p:cNvSpPr>
          <p:nvPr/>
        </p:nvSpPr>
        <p:spPr>
          <a:xfrm>
            <a:off x="3060761" y="417290"/>
            <a:ext cx="5813097"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利用申込みをすると、</a:t>
            </a:r>
            <a:r>
              <a:rPr lang="ja-JP" altLang="en-US" sz="2700" dirty="0">
                <a:latin typeface="HGS創英角ｺﾞｼｯｸUB" panose="020B0900000000000000" pitchFamily="50" charset="-128"/>
                <a:ea typeface="HGS創英角ｺﾞｼｯｸUB" panose="020B0900000000000000" pitchFamily="50" charset="-128"/>
              </a:rPr>
              <a:t>できる</a:t>
            </a:r>
            <a:r>
              <a:rPr lang="ja-JP" altLang="en-US" sz="2700" dirty="0" smtClean="0">
                <a:latin typeface="HGS創英角ｺﾞｼｯｸUB" panose="020B0900000000000000" pitchFamily="50" charset="-128"/>
                <a:ea typeface="HGS創英角ｺﾞｼｯｸUB" panose="020B0900000000000000" pitchFamily="50" charset="-128"/>
              </a:rPr>
              <a:t>こと</a:t>
            </a:r>
            <a:endParaRPr lang="ja-JP" altLang="en-US" sz="2700" dirty="0">
              <a:latin typeface="HGS創英角ｺﾞｼｯｸUB" panose="020B0900000000000000" pitchFamily="50" charset="-128"/>
              <a:ea typeface="HGS創英角ｺﾞｼｯｸUB" panose="020B0900000000000000" pitchFamily="50" charset="-128"/>
            </a:endParaRPr>
          </a:p>
        </p:txBody>
      </p:sp>
      <p:pic>
        <p:nvPicPr>
          <p:cNvPr id="58" name="図 5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9891" y="4122689"/>
            <a:ext cx="1918111" cy="1918111"/>
          </a:xfrm>
          <a:prstGeom prst="rect">
            <a:avLst/>
          </a:prstGeom>
        </p:spPr>
      </p:pic>
    </p:spTree>
    <p:extLst>
      <p:ext uri="{BB962C8B-B14F-4D97-AF65-F5344CB8AC3E}">
        <p14:creationId xmlns:p14="http://schemas.microsoft.com/office/powerpoint/2010/main" val="14774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348880"/>
            <a:ext cx="8892480" cy="2392288"/>
          </a:xfrm>
        </p:spPr>
        <p:txBody>
          <a:bodyPr>
            <a:normAutofit/>
          </a:bodyPr>
          <a:lstStyle/>
          <a:p>
            <a:r>
              <a:rPr lang="ja-JP" altLang="en-US" dirty="0" smtClean="0"/>
              <a:t>　使った資料を記録しておこう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3708081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898213" y="2943724"/>
            <a:ext cx="3012356" cy="2265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ジュニア百科事典</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1100" kern="100" dirty="0">
                <a:effectLst/>
                <a:latin typeface="Century" panose="02040604050505020304" pitchFamily="18" charset="0"/>
                <a:ea typeface="ＭＳ 明朝" panose="02020609040205080304" pitchFamily="17" charset="-128"/>
                <a:cs typeface="Times New Roman" panose="02020603050405020304" pitchFamily="18" charset="0"/>
              </a:rPr>
              <a:t>日発行</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1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著者　　仙台太郎</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発行所　仙台堂出版</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980-0000</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04800" indent="-304800"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宮城県仙台市青葉区杜都１－１</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　　　　電話</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022-222-2222</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印刷　　定禅寺広瀬印刷株式会社</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p:cNvSpPr txBox="1">
            <a:spLocks noChangeArrowheads="1"/>
          </p:cNvSpPr>
          <p:nvPr/>
        </p:nvSpPr>
        <p:spPr bwMode="auto">
          <a:xfrm>
            <a:off x="4431709" y="4808205"/>
            <a:ext cx="4099695" cy="9109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127000"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奧付には、書名・著者・出版年月・出版社が書かれています。</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開いた本">
            <a:hlinkClick r:id="rId3" tooltip="&quot;開いた本&quot;"/>
          </p:cNvPr>
          <p:cNvPicPr/>
          <p:nvPr/>
        </p:nvPicPr>
        <p:blipFill>
          <a:blip r:embed="rId4">
            <a:extLst>
              <a:ext uri="{28A0092B-C50C-407E-A947-70E740481C1C}">
                <a14:useLocalDpi xmlns:a14="http://schemas.microsoft.com/office/drawing/2010/main"/>
              </a:ext>
            </a:extLst>
          </a:blip>
          <a:srcRect/>
          <a:stretch>
            <a:fillRect/>
          </a:stretch>
        </p:blipFill>
        <p:spPr bwMode="auto">
          <a:xfrm>
            <a:off x="3910569" y="805293"/>
            <a:ext cx="4336679" cy="4276862"/>
          </a:xfrm>
          <a:prstGeom prst="rect">
            <a:avLst/>
          </a:prstGeom>
          <a:noFill/>
          <a:ln>
            <a:noFill/>
          </a:ln>
        </p:spPr>
      </p:pic>
      <p:sp>
        <p:nvSpPr>
          <p:cNvPr id="5" name="テキスト ボックス 2788"/>
          <p:cNvSpPr txBox="1"/>
          <p:nvPr/>
        </p:nvSpPr>
        <p:spPr>
          <a:xfrm>
            <a:off x="4821310" y="4334368"/>
            <a:ext cx="3320494" cy="487918"/>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000" b="1" kern="100" dirty="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奧付</a:t>
            </a:r>
            <a:r>
              <a:rPr lang="ja-JP" sz="2000" b="1" kern="100" dirty="0">
                <a:effectLst/>
                <a:latin typeface="Century" panose="02040604050505020304" pitchFamily="18" charset="0"/>
                <a:ea typeface="HGPｺﾞｼｯｸM" panose="020B0600000000000000" pitchFamily="50" charset="-128"/>
                <a:cs typeface="Times New Roman" panose="02020603050405020304" pitchFamily="18" charset="0"/>
              </a:rPr>
              <a:t>は本の最後にあります</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2"/>
          <p:cNvSpPr txBox="1">
            <a:spLocks noChangeArrowheads="1"/>
          </p:cNvSpPr>
          <p:nvPr/>
        </p:nvSpPr>
        <p:spPr bwMode="auto">
          <a:xfrm>
            <a:off x="1756121" y="1067090"/>
            <a:ext cx="7378007" cy="477520"/>
          </a:xfrm>
          <a:prstGeom prst="rect">
            <a:avLst/>
          </a:prstGeom>
          <a:noFill/>
          <a:ln w="9525">
            <a:noFill/>
            <a:miter lim="800000"/>
            <a:headEnd/>
            <a:tailEnd/>
          </a:ln>
        </p:spPr>
        <p:txBody>
          <a:bodyPr rot="0" vert="horz" wrap="square" lIns="91440" tIns="45720" rIns="91440" bIns="45720" anchor="t" anchorCtr="0">
            <a:noAutofit/>
          </a:bodyPr>
          <a:lstStyle/>
          <a:p>
            <a:pPr indent="90170"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調べたことをレポートにまとめるときは、参考にした資料（ページも）を明記します</a:t>
            </a:r>
            <a:r>
              <a:rPr lang="ja-JP" sz="16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タイトル 1"/>
          <p:cNvSpPr txBox="1">
            <a:spLocks/>
          </p:cNvSpPr>
          <p:nvPr/>
        </p:nvSpPr>
        <p:spPr>
          <a:xfrm>
            <a:off x="2555776" y="583942"/>
            <a:ext cx="6322184"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本の「奥付」を確認して記録しよう</a:t>
            </a:r>
            <a:endParaRPr lang="ja-JP" altLang="en-US" sz="2700" dirty="0">
              <a:latin typeface="HGS創英角ｺﾞｼｯｸUB" panose="020B0900000000000000" pitchFamily="50" charset="-128"/>
              <a:ea typeface="HGS創英角ｺﾞｼｯｸUB" panose="020B0900000000000000" pitchFamily="50" charset="-128"/>
            </a:endParaRPr>
          </a:p>
        </p:txBody>
      </p:sp>
      <p:sp>
        <p:nvSpPr>
          <p:cNvPr id="8" name="四角形吹き出し 7"/>
          <p:cNvSpPr/>
          <p:nvPr/>
        </p:nvSpPr>
        <p:spPr>
          <a:xfrm>
            <a:off x="683568" y="2708919"/>
            <a:ext cx="3385556" cy="2736305"/>
          </a:xfrm>
          <a:prstGeom prst="wedgeRectCallout">
            <a:avLst>
              <a:gd name="adj1" fmla="val 76070"/>
              <a:gd name="adj2" fmla="val -30813"/>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719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2424" y="3789040"/>
            <a:ext cx="3121296" cy="2376086"/>
          </a:xfrm>
          <a:prstGeom prst="rect">
            <a:avLst/>
          </a:prstGeom>
        </p:spPr>
      </p:pic>
      <p:sp>
        <p:nvSpPr>
          <p:cNvPr id="4" name="角丸四角形吹き出し 3"/>
          <p:cNvSpPr/>
          <p:nvPr/>
        </p:nvSpPr>
        <p:spPr>
          <a:xfrm>
            <a:off x="678352" y="1340768"/>
            <a:ext cx="4968552" cy="2448272"/>
          </a:xfrm>
          <a:prstGeom prst="wedgeRoundRectCallout">
            <a:avLst>
              <a:gd name="adj1" fmla="val 76346"/>
              <a:gd name="adj2" fmla="val -4513"/>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mj-ea"/>
                <a:ea typeface="+mj-ea"/>
              </a:rPr>
              <a:t>困</a:t>
            </a:r>
            <a:r>
              <a:rPr lang="ja-JP" altLang="en-US" sz="2800" dirty="0" smtClean="0">
                <a:latin typeface="+mj-ea"/>
                <a:ea typeface="+mj-ea"/>
              </a:rPr>
              <a:t>ったとき・資料が見つからないとき、機械の操作が分からないときなどは、お気軽に図書館の職員にお声掛けください</a:t>
            </a:r>
            <a:r>
              <a:rPr lang="ja-JP" altLang="en-US" sz="2800" dirty="0">
                <a:latin typeface="+mj-ea"/>
                <a:ea typeface="+mj-ea"/>
              </a:rPr>
              <a:t>。</a:t>
            </a:r>
          </a:p>
        </p:txBody>
      </p:sp>
      <p:sp>
        <p:nvSpPr>
          <p:cNvPr id="7" name="角丸四角形吹き出し 6"/>
          <p:cNvSpPr/>
          <p:nvPr/>
        </p:nvSpPr>
        <p:spPr>
          <a:xfrm>
            <a:off x="539552" y="6237312"/>
            <a:ext cx="8136904" cy="555993"/>
          </a:xfrm>
          <a:prstGeom prst="wedgeRoundRectCallout">
            <a:avLst>
              <a:gd name="adj1" fmla="val 34776"/>
              <a:gd name="adj2" fmla="val -1007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この</a:t>
            </a:r>
            <a:r>
              <a:rPr lang="ja-JP" altLang="en-US" dirty="0"/>
              <a:t>先</a:t>
            </a:r>
            <a:r>
              <a:rPr lang="ja-JP" altLang="en-US" dirty="0" smtClean="0"/>
              <a:t>は、図書館以外での調べ方やレポートのまとめ方について進めていきます。</a:t>
            </a:r>
            <a:endParaRPr lang="en-US" altLang="ja-JP" dirty="0"/>
          </a:p>
        </p:txBody>
      </p:sp>
      <p:pic>
        <p:nvPicPr>
          <p:cNvPr id="9" name="図 8" descr="図書館・図書室の職員イラスト"/>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0192" y="1840822"/>
            <a:ext cx="2160240" cy="2032507"/>
          </a:xfrm>
          <a:prstGeom prst="rect">
            <a:avLst/>
          </a:prstGeom>
          <a:noFill/>
          <a:ln>
            <a:noFill/>
          </a:ln>
        </p:spPr>
      </p:pic>
      <p:sp>
        <p:nvSpPr>
          <p:cNvPr id="10" name="タイトル 1"/>
          <p:cNvSpPr txBox="1">
            <a:spLocks/>
          </p:cNvSpPr>
          <p:nvPr/>
        </p:nvSpPr>
        <p:spPr>
          <a:xfrm>
            <a:off x="3275856" y="548680"/>
            <a:ext cx="6322184" cy="960668"/>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00" dirty="0" smtClean="0">
                <a:latin typeface="HGS創英角ｺﾞｼｯｸUB" panose="020B0900000000000000" pitchFamily="50" charset="-128"/>
                <a:ea typeface="HGS創英角ｺﾞｼｯｸUB" panose="020B0900000000000000" pitchFamily="50" charset="-128"/>
              </a:rPr>
              <a:t>レファレンスサービスを利用しよう</a:t>
            </a:r>
            <a:endParaRPr lang="ja-JP" altLang="en-US" sz="27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9706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42" presetClass="entr" presetSubtype="0" fill="hold" grpId="0" nodeType="after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キーワードを挙げてみよう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962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27584" y="2348880"/>
            <a:ext cx="7704856" cy="2392288"/>
          </a:xfrm>
        </p:spPr>
        <p:txBody>
          <a:bodyPr>
            <a:normAutofit/>
          </a:bodyPr>
          <a:lstStyle/>
          <a:p>
            <a:r>
              <a:rPr lang="ja-JP" altLang="en-US" dirty="0" smtClean="0"/>
              <a:t>　インターネットで調べる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2" name="テキスト ボックス 1"/>
          <p:cNvSpPr txBox="1"/>
          <p:nvPr/>
        </p:nvSpPr>
        <p:spPr>
          <a:xfrm>
            <a:off x="1187624" y="1887560"/>
            <a:ext cx="1728192" cy="461665"/>
          </a:xfrm>
          <a:prstGeom prst="rect">
            <a:avLst/>
          </a:prstGeom>
          <a:noFill/>
        </p:spPr>
        <p:txBody>
          <a:bodyPr wrap="square" rtlCol="0">
            <a:spAutoFit/>
          </a:bodyPr>
          <a:lstStyle/>
          <a:p>
            <a:r>
              <a:rPr kumimoji="1" lang="ja-JP" altLang="en-US" sz="2400" dirty="0" smtClean="0">
                <a:latin typeface="+mj-ea"/>
                <a:ea typeface="+mj-ea"/>
              </a:rPr>
              <a:t>番外編</a:t>
            </a:r>
            <a:endParaRPr kumimoji="1" lang="ja-JP" altLang="en-US" sz="2400" dirty="0">
              <a:latin typeface="+mj-ea"/>
              <a:ea typeface="+mj-ea"/>
            </a:endParaRPr>
          </a:p>
        </p:txBody>
      </p:sp>
      <p:sp>
        <p:nvSpPr>
          <p:cNvPr id="4" name="正方形/長方形 3"/>
          <p:cNvSpPr/>
          <p:nvPr/>
        </p:nvSpPr>
        <p:spPr>
          <a:xfrm>
            <a:off x="2483768" y="5733256"/>
            <a:ext cx="6295982" cy="369332"/>
          </a:xfrm>
          <a:prstGeom prst="rect">
            <a:avLst/>
          </a:prstGeom>
        </p:spPr>
        <p:txBody>
          <a:bodyPr wrap="square">
            <a:spAutoFit/>
          </a:bodyPr>
          <a:lstStyle/>
          <a:p>
            <a:pPr lvl="0">
              <a:defRPr/>
            </a:pPr>
            <a:r>
              <a:rPr lang="ja-JP" altLang="en-US" b="1" dirty="0" smtClean="0"/>
              <a:t>注）仙台市</a:t>
            </a:r>
            <a:r>
              <a:rPr lang="ja-JP" altLang="en-US" b="1" dirty="0"/>
              <a:t>図書館では、インターネット検索は利用できません。</a:t>
            </a:r>
            <a:endParaRPr lang="en-US" altLang="ja-JP" b="1" dirty="0"/>
          </a:p>
        </p:txBody>
      </p:sp>
    </p:spTree>
    <p:extLst>
      <p:ext uri="{BB962C8B-B14F-4D97-AF65-F5344CB8AC3E}">
        <p14:creationId xmlns:p14="http://schemas.microsoft.com/office/powerpoint/2010/main" val="971412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55533" y="535887"/>
            <a:ext cx="7704899" cy="322014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t>　</a:t>
            </a:r>
            <a:r>
              <a:rPr lang="ja-JP" altLang="en-US" dirty="0"/>
              <a:t>図書館</a:t>
            </a:r>
            <a:r>
              <a:rPr lang="ja-JP" altLang="en-US" dirty="0" smtClean="0"/>
              <a:t>のホームページ</a:t>
            </a:r>
            <a:endParaRPr lang="en-US" altLang="ja-JP" dirty="0" smtClean="0"/>
          </a:p>
          <a:p>
            <a:r>
              <a:rPr lang="ja-JP" altLang="en-US" dirty="0" smtClean="0">
                <a:solidFill>
                  <a:srgbClr val="FF0000"/>
                </a:solidFill>
              </a:rPr>
              <a:t>　　「蔵書検索」</a:t>
            </a:r>
            <a:r>
              <a:rPr lang="ja-JP" altLang="en-US" dirty="0" smtClean="0"/>
              <a:t>を行う</a:t>
            </a:r>
            <a:endParaRPr lang="en-US" altLang="ja-JP" dirty="0" smtClean="0"/>
          </a:p>
          <a:p>
            <a:r>
              <a:rPr lang="en-US" altLang="ja-JP" sz="3200" dirty="0" smtClean="0"/>
              <a:t/>
            </a:r>
            <a:br>
              <a:rPr lang="en-US" altLang="ja-JP" sz="3200" dirty="0" smtClean="0"/>
            </a:br>
            <a:r>
              <a:rPr lang="ja-JP" altLang="en-US" sz="3200" dirty="0" smtClean="0"/>
              <a:t>　　　　</a:t>
            </a:r>
            <a:endParaRPr lang="ja-JP" altLang="en-US" sz="3200" dirty="0"/>
          </a:p>
        </p:txBody>
      </p:sp>
      <p:sp>
        <p:nvSpPr>
          <p:cNvPr id="2" name="正方形/長方形 1"/>
          <p:cNvSpPr/>
          <p:nvPr/>
        </p:nvSpPr>
        <p:spPr>
          <a:xfrm>
            <a:off x="1799184" y="2348880"/>
            <a:ext cx="5328592" cy="523220"/>
          </a:xfrm>
          <a:prstGeom prst="rect">
            <a:avLst/>
          </a:prstGeom>
        </p:spPr>
        <p:txBody>
          <a:bodyPr wrap="square">
            <a:spAutoFit/>
          </a:bodyPr>
          <a:lstStyle/>
          <a:p>
            <a:r>
              <a:rPr lang="en-US" altLang="ja-JP" sz="2800" u="sng" dirty="0"/>
              <a:t>https://</a:t>
            </a:r>
            <a:r>
              <a:rPr lang="en-US" altLang="ja-JP" sz="2800" u="sng" dirty="0" smtClean="0"/>
              <a:t>lib-www.smt.city.sendai.jp</a:t>
            </a:r>
            <a:r>
              <a:rPr lang="en-US" altLang="ja-JP" sz="2800" u="sng" dirty="0"/>
              <a:t>/</a:t>
            </a:r>
            <a:endParaRPr lang="ja-JP" altLang="en-US" sz="2800" dirty="0"/>
          </a:p>
        </p:txBody>
      </p:sp>
      <p:grpSp>
        <p:nvGrpSpPr>
          <p:cNvPr id="7" name="グループ化 6"/>
          <p:cNvGrpSpPr/>
          <p:nvPr/>
        </p:nvGrpSpPr>
        <p:grpSpPr>
          <a:xfrm>
            <a:off x="1007096" y="3758048"/>
            <a:ext cx="6912768" cy="2238089"/>
            <a:chOff x="-115490" y="349845"/>
            <a:chExt cx="3847385" cy="828675"/>
          </a:xfrm>
        </p:grpSpPr>
        <p:sp>
          <p:nvSpPr>
            <p:cNvPr id="10" name="テキスト ボックス 2"/>
            <p:cNvSpPr txBox="1">
              <a:spLocks noChangeArrowheads="1"/>
            </p:cNvSpPr>
            <p:nvPr/>
          </p:nvSpPr>
          <p:spPr bwMode="auto">
            <a:xfrm>
              <a:off x="-115490" y="349845"/>
              <a:ext cx="2408158" cy="828675"/>
            </a:xfrm>
            <a:prstGeom prst="rect">
              <a:avLst/>
            </a:prstGeom>
            <a:noFill/>
            <a:ln w="9525">
              <a:noFill/>
              <a:miter lim="800000"/>
              <a:headEnd/>
              <a:tailEnd/>
            </a:ln>
          </p:spPr>
          <p:txBody>
            <a:bodyPr rot="0" vert="horz" wrap="square" lIns="68580" tIns="34290" rIns="68580" bIns="34290" anchor="ctr" anchorCtr="0">
              <a:noAutofit/>
            </a:bodyPr>
            <a:lstStyle/>
            <a:p>
              <a:pPr algn="just"/>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利用登録時に、パスワード発行していると、「</a:t>
              </a:r>
              <a:r>
                <a:rPr lang="ja-JP" altLang="en-US" sz="20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マイライブラリ</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」にログインして、資料の「</a:t>
              </a:r>
              <a:r>
                <a:rPr lang="ja-JP" altLang="en-US" sz="2000" kern="100" dirty="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予約</a:t>
              </a:r>
              <a:r>
                <a:rPr lang="ja-JP" altLang="en-US" sz="2000" kern="100" dirty="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や「</a:t>
              </a:r>
              <a:r>
                <a:rPr lang="ja-JP" altLang="en-US" sz="20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マイ本棚」</a:t>
              </a:r>
              <a:r>
                <a:rPr lang="ja-JP" altLang="en-US" sz="2000" kern="100" dirty="0" smtClean="0">
                  <a:latin typeface="Century" panose="02040604050505020304" pitchFamily="18" charset="0"/>
                  <a:ea typeface="HGPｺﾞｼｯｸM" panose="020B0600000000000000" pitchFamily="50" charset="-128"/>
                  <a:cs typeface="Times New Roman" panose="02020603050405020304" pitchFamily="18" charset="0"/>
                </a:rPr>
                <a:t>の作成などができます</a:t>
              </a:r>
              <a:r>
                <a:rPr lang="ja-JP" altLang="en-US" sz="2000" kern="100" dirty="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2000" kern="100" dirty="0" smtClean="0">
                <a:latin typeface="Century" panose="02040604050505020304" pitchFamily="18" charset="0"/>
                <a:ea typeface="HGPｺﾞｼｯｸM" panose="020B0600000000000000" pitchFamily="50" charset="-128"/>
                <a:cs typeface="Times New Roman" panose="02020603050405020304" pitchFamily="18" charset="0"/>
              </a:endParaRPr>
            </a:p>
          </p:txBody>
        </p:sp>
        <p:grpSp>
          <p:nvGrpSpPr>
            <p:cNvPr id="12" name="グループ化 11"/>
            <p:cNvGrpSpPr/>
            <p:nvPr/>
          </p:nvGrpSpPr>
          <p:grpSpPr>
            <a:xfrm>
              <a:off x="3390900" y="609600"/>
              <a:ext cx="340995" cy="524510"/>
              <a:chOff x="0" y="0"/>
              <a:chExt cx="457200" cy="809625"/>
            </a:xfrm>
          </p:grpSpPr>
          <p:sp>
            <p:nvSpPr>
              <p:cNvPr id="23" name="角丸四角形 22"/>
              <p:cNvSpPr/>
              <p:nvPr/>
            </p:nvSpPr>
            <p:spPr>
              <a:xfrm>
                <a:off x="0" y="0"/>
                <a:ext cx="457200" cy="8096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4" name="正方形/長方形 23"/>
              <p:cNvSpPr/>
              <p:nvPr/>
            </p:nvSpPr>
            <p:spPr>
              <a:xfrm>
                <a:off x="76200" y="85725"/>
                <a:ext cx="3048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5" name="角丸四角形 24"/>
              <p:cNvSpPr/>
              <p:nvPr/>
            </p:nvSpPr>
            <p:spPr>
              <a:xfrm>
                <a:off x="152400" y="704850"/>
                <a:ext cx="1619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13" name="グループ化 12"/>
            <p:cNvGrpSpPr/>
            <p:nvPr/>
          </p:nvGrpSpPr>
          <p:grpSpPr>
            <a:xfrm>
              <a:off x="2349500" y="571500"/>
              <a:ext cx="887729" cy="523876"/>
              <a:chOff x="0" y="0"/>
              <a:chExt cx="1108075" cy="645160"/>
            </a:xfrm>
          </p:grpSpPr>
          <p:grpSp>
            <p:nvGrpSpPr>
              <p:cNvPr id="14" name="グループ化 13"/>
              <p:cNvGrpSpPr/>
              <p:nvPr/>
            </p:nvGrpSpPr>
            <p:grpSpPr>
              <a:xfrm>
                <a:off x="0" y="0"/>
                <a:ext cx="752475" cy="645160"/>
                <a:chOff x="0" y="0"/>
                <a:chExt cx="752475" cy="645160"/>
              </a:xfrm>
            </p:grpSpPr>
            <p:grpSp>
              <p:nvGrpSpPr>
                <p:cNvPr id="18" name="グループ化 17"/>
                <p:cNvGrpSpPr/>
                <p:nvPr/>
              </p:nvGrpSpPr>
              <p:grpSpPr>
                <a:xfrm>
                  <a:off x="0" y="0"/>
                  <a:ext cx="752475" cy="528320"/>
                  <a:chOff x="0" y="0"/>
                  <a:chExt cx="752475" cy="528320"/>
                </a:xfrm>
              </p:grpSpPr>
              <p:sp>
                <p:nvSpPr>
                  <p:cNvPr id="21" name="角丸四角形 20"/>
                  <p:cNvSpPr/>
                  <p:nvPr/>
                </p:nvSpPr>
                <p:spPr>
                  <a:xfrm>
                    <a:off x="0" y="0"/>
                    <a:ext cx="752475" cy="5283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2" name="正方形/長方形 21"/>
                  <p:cNvSpPr/>
                  <p:nvPr/>
                </p:nvSpPr>
                <p:spPr>
                  <a:xfrm>
                    <a:off x="76200" y="57150"/>
                    <a:ext cx="609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sp>
              <p:nvSpPr>
                <p:cNvPr id="19" name="正方形/長方形 18"/>
                <p:cNvSpPr/>
                <p:nvPr/>
              </p:nvSpPr>
              <p:spPr>
                <a:xfrm>
                  <a:off x="238125" y="523875"/>
                  <a:ext cx="266700" cy="908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20" name="角丸四角形 19"/>
                <p:cNvSpPr/>
                <p:nvPr/>
              </p:nvSpPr>
              <p:spPr>
                <a:xfrm>
                  <a:off x="142875" y="600075"/>
                  <a:ext cx="476250" cy="450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nvGrpSpPr>
              <p:cNvPr id="15" name="グループ化 14"/>
              <p:cNvGrpSpPr/>
              <p:nvPr/>
            </p:nvGrpSpPr>
            <p:grpSpPr>
              <a:xfrm>
                <a:off x="812800" y="38100"/>
                <a:ext cx="295275" cy="604520"/>
                <a:chOff x="0" y="0"/>
                <a:chExt cx="295275" cy="604520"/>
              </a:xfrm>
            </p:grpSpPr>
            <p:sp>
              <p:nvSpPr>
                <p:cNvPr id="16" name="正方形/長方形 15"/>
                <p:cNvSpPr/>
                <p:nvPr/>
              </p:nvSpPr>
              <p:spPr>
                <a:xfrm>
                  <a:off x="0" y="0"/>
                  <a:ext cx="295275" cy="604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sp>
              <p:nvSpPr>
                <p:cNvPr id="17" name="角丸四角形 16"/>
                <p:cNvSpPr/>
                <p:nvPr/>
              </p:nvSpPr>
              <p:spPr>
                <a:xfrm>
                  <a:off x="28575" y="104775"/>
                  <a:ext cx="2381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dirty="0"/>
                </a:p>
              </p:txBody>
            </p:sp>
          </p:grpSp>
        </p:grpSp>
      </p:grpSp>
    </p:spTree>
    <p:extLst>
      <p:ext uri="{BB962C8B-B14F-4D97-AF65-F5344CB8AC3E}">
        <p14:creationId xmlns:p14="http://schemas.microsoft.com/office/powerpoint/2010/main" val="265811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55533" y="535887"/>
            <a:ext cx="7704899" cy="322014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t>　</a:t>
            </a:r>
            <a:r>
              <a:rPr lang="ja-JP" altLang="en-US" dirty="0"/>
              <a:t>図書館</a:t>
            </a:r>
            <a:r>
              <a:rPr lang="ja-JP" altLang="en-US" dirty="0" smtClean="0"/>
              <a:t>のホームページ</a:t>
            </a:r>
            <a:endParaRPr lang="en-US" altLang="ja-JP" dirty="0" smtClean="0"/>
          </a:p>
          <a:p>
            <a:r>
              <a:rPr lang="ja-JP" altLang="en-US" dirty="0" smtClean="0">
                <a:solidFill>
                  <a:srgbClr val="FF0000"/>
                </a:solidFill>
              </a:rPr>
              <a:t>　「</a:t>
            </a:r>
            <a:r>
              <a:rPr lang="en-US" altLang="ja-JP" dirty="0" smtClean="0">
                <a:solidFill>
                  <a:srgbClr val="FF0000"/>
                </a:solidFill>
              </a:rPr>
              <a:t>3.11</a:t>
            </a:r>
            <a:r>
              <a:rPr lang="ja-JP" altLang="en-US" dirty="0">
                <a:solidFill>
                  <a:srgbClr val="FF0000"/>
                </a:solidFill>
              </a:rPr>
              <a:t> </a:t>
            </a:r>
            <a:r>
              <a:rPr lang="ja-JP" altLang="en-US" dirty="0" smtClean="0">
                <a:solidFill>
                  <a:srgbClr val="FF0000"/>
                </a:solidFill>
              </a:rPr>
              <a:t>震災</a:t>
            </a:r>
            <a:r>
              <a:rPr lang="ja-JP" altLang="en-US" dirty="0">
                <a:solidFill>
                  <a:srgbClr val="FF0000"/>
                </a:solidFill>
              </a:rPr>
              <a:t>文庫</a:t>
            </a:r>
            <a:r>
              <a:rPr lang="ja-JP" altLang="en-US" dirty="0" smtClean="0">
                <a:solidFill>
                  <a:srgbClr val="FF0000"/>
                </a:solidFill>
              </a:rPr>
              <a:t>」</a:t>
            </a:r>
            <a:r>
              <a:rPr lang="ja-JP" altLang="en-US" dirty="0" smtClean="0"/>
              <a:t>を</a:t>
            </a:r>
            <a:r>
              <a:rPr lang="ja-JP" altLang="en-US" dirty="0"/>
              <a:t>調</a:t>
            </a:r>
            <a:r>
              <a:rPr lang="ja-JP" altLang="en-US" dirty="0" smtClean="0"/>
              <a:t>べる</a:t>
            </a:r>
            <a:endParaRPr lang="en-US" altLang="ja-JP" dirty="0" smtClean="0"/>
          </a:p>
          <a:p>
            <a:r>
              <a:rPr lang="en-US" altLang="ja-JP" sz="3200" dirty="0" smtClean="0"/>
              <a:t/>
            </a:r>
            <a:br>
              <a:rPr lang="en-US" altLang="ja-JP" sz="3200" dirty="0" smtClean="0"/>
            </a:br>
            <a:r>
              <a:rPr lang="ja-JP" altLang="en-US" sz="3200" dirty="0" smtClean="0"/>
              <a:t>　　　　</a:t>
            </a:r>
            <a:endParaRPr lang="ja-JP" altLang="en-US" sz="3200" dirty="0"/>
          </a:p>
        </p:txBody>
      </p:sp>
      <p:sp>
        <p:nvSpPr>
          <p:cNvPr id="2" name="正方形/長方形 1"/>
          <p:cNvSpPr/>
          <p:nvPr/>
        </p:nvSpPr>
        <p:spPr>
          <a:xfrm>
            <a:off x="1259632" y="2420888"/>
            <a:ext cx="7992931" cy="523220"/>
          </a:xfrm>
          <a:prstGeom prst="rect">
            <a:avLst/>
          </a:prstGeom>
        </p:spPr>
        <p:txBody>
          <a:bodyPr wrap="square">
            <a:spAutoFit/>
          </a:bodyPr>
          <a:lstStyle/>
          <a:p>
            <a:r>
              <a:rPr lang="en-US" altLang="ja-JP" sz="2800" u="sng" dirty="0"/>
              <a:t>https://</a:t>
            </a:r>
            <a:r>
              <a:rPr lang="en-US" altLang="ja-JP" sz="2800" u="sng" dirty="0" smtClean="0"/>
              <a:t>lib-www.smt.city.sendai.jp/?page_id=370</a:t>
            </a:r>
            <a:endParaRPr lang="ja-JP" altLang="en-US" sz="2800" dirty="0"/>
          </a:p>
        </p:txBody>
      </p:sp>
      <p:sp>
        <p:nvSpPr>
          <p:cNvPr id="26" name="角丸四角形吹き出し 25"/>
          <p:cNvSpPr/>
          <p:nvPr/>
        </p:nvSpPr>
        <p:spPr>
          <a:xfrm>
            <a:off x="906016" y="3477114"/>
            <a:ext cx="6186263" cy="2161710"/>
          </a:xfrm>
          <a:prstGeom prst="wedgeRoundRectCallout">
            <a:avLst>
              <a:gd name="adj1" fmla="val -791"/>
              <a:gd name="adj2" fmla="val -66427"/>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800" dirty="0" smtClean="0">
                <a:solidFill>
                  <a:schemeClr val="tx1"/>
                </a:solidFill>
                <a:latin typeface="+mj-ea"/>
                <a:ea typeface="+mj-ea"/>
              </a:rPr>
              <a:t>「</a:t>
            </a:r>
            <a:r>
              <a:rPr lang="ja-JP" altLang="en-US" sz="3200" dirty="0" smtClean="0">
                <a:solidFill>
                  <a:srgbClr val="FF0000"/>
                </a:solidFill>
                <a:latin typeface="+mj-ea"/>
                <a:ea typeface="+mj-ea"/>
              </a:rPr>
              <a:t>資料</a:t>
            </a:r>
            <a:r>
              <a:rPr lang="ja-JP" altLang="en-US" sz="3200" dirty="0">
                <a:solidFill>
                  <a:srgbClr val="FF0000"/>
                </a:solidFill>
                <a:latin typeface="+mj-ea"/>
                <a:ea typeface="+mj-ea"/>
              </a:rPr>
              <a:t>リスト</a:t>
            </a:r>
            <a:r>
              <a:rPr kumimoji="1" lang="ja-JP" altLang="en-US" sz="2800" dirty="0" smtClean="0">
                <a:solidFill>
                  <a:schemeClr val="tx1"/>
                </a:solidFill>
                <a:latin typeface="+mj-ea"/>
                <a:ea typeface="+mj-ea"/>
              </a:rPr>
              <a:t>」、</a:t>
            </a:r>
            <a:r>
              <a:rPr lang="ja-JP" altLang="en-US" sz="2800" dirty="0" smtClean="0">
                <a:solidFill>
                  <a:schemeClr val="tx1"/>
                </a:solidFill>
                <a:latin typeface="+mj-ea"/>
                <a:ea typeface="+mj-ea"/>
              </a:rPr>
              <a:t>「</a:t>
            </a:r>
            <a:r>
              <a:rPr lang="ja-JP" altLang="en-US" sz="3200" dirty="0" smtClean="0">
                <a:solidFill>
                  <a:srgbClr val="FF0000"/>
                </a:solidFill>
                <a:latin typeface="+mj-ea"/>
                <a:ea typeface="+mj-ea"/>
              </a:rPr>
              <a:t>ピックアップ</a:t>
            </a:r>
            <a:r>
              <a:rPr lang="ja-JP" altLang="en-US" sz="3200" dirty="0">
                <a:solidFill>
                  <a:srgbClr val="FF0000"/>
                </a:solidFill>
                <a:latin typeface="+mj-ea"/>
                <a:ea typeface="+mj-ea"/>
              </a:rPr>
              <a:t>紹介</a:t>
            </a:r>
            <a:r>
              <a:rPr lang="ja-JP" altLang="en-US" sz="2800" dirty="0" smtClean="0">
                <a:solidFill>
                  <a:schemeClr val="tx1"/>
                </a:solidFill>
                <a:latin typeface="+mj-ea"/>
                <a:ea typeface="+mj-ea"/>
              </a:rPr>
              <a:t>」、</a:t>
            </a:r>
            <a:endParaRPr lang="en-US" altLang="ja-JP" sz="2800" dirty="0" smtClean="0">
              <a:solidFill>
                <a:schemeClr val="tx1"/>
              </a:solidFill>
              <a:latin typeface="+mj-ea"/>
              <a:ea typeface="+mj-ea"/>
            </a:endParaRPr>
          </a:p>
          <a:p>
            <a:r>
              <a:rPr lang="ja-JP" altLang="en-US" sz="2800" dirty="0" smtClean="0">
                <a:solidFill>
                  <a:schemeClr val="tx1"/>
                </a:solidFill>
                <a:latin typeface="+mj-ea"/>
                <a:ea typeface="+mj-ea"/>
              </a:rPr>
              <a:t>「</a:t>
            </a:r>
            <a:r>
              <a:rPr lang="ja-JP" altLang="en-US" sz="3200" dirty="0" smtClean="0">
                <a:solidFill>
                  <a:srgbClr val="FF0000"/>
                </a:solidFill>
                <a:latin typeface="+mj-ea"/>
                <a:ea typeface="+mj-ea"/>
              </a:rPr>
              <a:t>関連</a:t>
            </a:r>
            <a:r>
              <a:rPr lang="ja-JP" altLang="en-US" sz="3200" dirty="0">
                <a:solidFill>
                  <a:srgbClr val="FF0000"/>
                </a:solidFill>
                <a:latin typeface="+mj-ea"/>
                <a:ea typeface="+mj-ea"/>
              </a:rPr>
              <a:t>情報</a:t>
            </a:r>
            <a:r>
              <a:rPr lang="ja-JP" altLang="en-US" sz="2800" dirty="0" smtClean="0">
                <a:solidFill>
                  <a:schemeClr val="tx1"/>
                </a:solidFill>
                <a:latin typeface="+mj-ea"/>
                <a:ea typeface="+mj-ea"/>
              </a:rPr>
              <a:t>（リンク集）」などが</a:t>
            </a:r>
            <a:endParaRPr lang="en-US" altLang="ja-JP" sz="2800" dirty="0" smtClean="0">
              <a:solidFill>
                <a:schemeClr val="tx1"/>
              </a:solidFill>
              <a:latin typeface="+mj-ea"/>
              <a:ea typeface="+mj-ea"/>
            </a:endParaRPr>
          </a:p>
          <a:p>
            <a:r>
              <a:rPr lang="ja-JP" altLang="en-US" sz="2800" dirty="0" smtClean="0">
                <a:solidFill>
                  <a:schemeClr val="tx1"/>
                </a:solidFill>
                <a:latin typeface="+mj-ea"/>
                <a:ea typeface="+mj-ea"/>
              </a:rPr>
              <a:t>あります。</a:t>
            </a:r>
            <a:endParaRPr lang="ja-JP" altLang="en-US" sz="2800" dirty="0">
              <a:solidFill>
                <a:schemeClr val="tx1"/>
              </a:solidFill>
              <a:latin typeface="+mj-ea"/>
              <a:ea typeface="+mj-ea"/>
            </a:endParaRPr>
          </a:p>
        </p:txBody>
      </p:sp>
      <p:pic>
        <p:nvPicPr>
          <p:cNvPr id="28" name="図 27" descr="パソコン">
            <a:hlinkClick r:id="rId3" tooltip="&quot;パソコン&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876256" y="4829109"/>
            <a:ext cx="1409639" cy="1349784"/>
          </a:xfrm>
          <a:prstGeom prst="rect">
            <a:avLst/>
          </a:prstGeom>
          <a:noFill/>
          <a:ln>
            <a:noFill/>
          </a:ln>
        </p:spPr>
      </p:pic>
    </p:spTree>
    <p:extLst>
      <p:ext uri="{BB962C8B-B14F-4D97-AF65-F5344CB8AC3E}">
        <p14:creationId xmlns:p14="http://schemas.microsoft.com/office/powerpoint/2010/main" val="12521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290254" y="764674"/>
            <a:ext cx="9361040" cy="2511145"/>
          </a:xfrm>
          <a:prstGeom prst="rect">
            <a:avLst/>
          </a:prstGeom>
        </p:spPr>
        <p:txBody>
          <a:bodyPr>
            <a:normAutofit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関連サイトを調べる</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　　　　　　　　　　　　　　　　　　　　</a:t>
            </a:r>
            <a:r>
              <a:rPr lang="en-US" altLang="ja-JP" dirty="0" smtClean="0"/>
              <a:t/>
            </a:r>
            <a:br>
              <a:rPr lang="en-US" altLang="ja-JP" dirty="0" smtClean="0"/>
            </a:br>
            <a:r>
              <a:rPr lang="ja-JP" altLang="en-US" dirty="0" smtClean="0"/>
              <a:t>　　　　</a:t>
            </a:r>
            <a:endParaRPr lang="ja-JP" altLang="en-US" dirty="0"/>
          </a:p>
        </p:txBody>
      </p:sp>
      <p:graphicFrame>
        <p:nvGraphicFramePr>
          <p:cNvPr id="3" name="図表 2"/>
          <p:cNvGraphicFramePr/>
          <p:nvPr>
            <p:extLst>
              <p:ext uri="{D42A27DB-BD31-4B8C-83A1-F6EECF244321}">
                <p14:modId xmlns:p14="http://schemas.microsoft.com/office/powerpoint/2010/main" val="1632370930"/>
              </p:ext>
            </p:extLst>
          </p:nvPr>
        </p:nvGraphicFramePr>
        <p:xfrm>
          <a:off x="899591" y="1340768"/>
          <a:ext cx="7818351"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グループ化 25"/>
          <p:cNvGrpSpPr/>
          <p:nvPr/>
        </p:nvGrpSpPr>
        <p:grpSpPr>
          <a:xfrm>
            <a:off x="899590" y="4215489"/>
            <a:ext cx="6700375" cy="907922"/>
            <a:chOff x="-604375" y="2001760"/>
            <a:chExt cx="6700375" cy="907922"/>
          </a:xfrm>
        </p:grpSpPr>
        <p:sp>
          <p:nvSpPr>
            <p:cNvPr id="27" name="正方形/長方形 26"/>
            <p:cNvSpPr/>
            <p:nvPr/>
          </p:nvSpPr>
          <p:spPr>
            <a:xfrm>
              <a:off x="0" y="2001760"/>
              <a:ext cx="6096000" cy="347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テキスト ボックス 27"/>
            <p:cNvSpPr txBox="1"/>
            <p:nvPr/>
          </p:nvSpPr>
          <p:spPr>
            <a:xfrm>
              <a:off x="-604375" y="2561922"/>
              <a:ext cx="6096000" cy="347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en-US" altLang="ja-JP" sz="2400" kern="1200" dirty="0" smtClean="0"/>
                <a:t>http://kn.ndl.go.jp/#/</a:t>
              </a:r>
              <a:endParaRPr kumimoji="1" lang="ja-JP" altLang="en-US" sz="2400" kern="1200" dirty="0"/>
            </a:p>
          </p:txBody>
        </p:sp>
      </p:grpSp>
      <p:grpSp>
        <p:nvGrpSpPr>
          <p:cNvPr id="29" name="グループ化 28"/>
          <p:cNvGrpSpPr/>
          <p:nvPr/>
        </p:nvGrpSpPr>
        <p:grpSpPr>
          <a:xfrm>
            <a:off x="905397" y="5158181"/>
            <a:ext cx="6734638" cy="1054372"/>
            <a:chOff x="-638638" y="2001760"/>
            <a:chExt cx="6734638" cy="1054372"/>
          </a:xfrm>
        </p:grpSpPr>
        <p:sp>
          <p:nvSpPr>
            <p:cNvPr id="30" name="正方形/長方形 29"/>
            <p:cNvSpPr/>
            <p:nvPr/>
          </p:nvSpPr>
          <p:spPr>
            <a:xfrm>
              <a:off x="0" y="2001760"/>
              <a:ext cx="6096000" cy="347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テキスト ボックス 30"/>
            <p:cNvSpPr txBox="1"/>
            <p:nvPr/>
          </p:nvSpPr>
          <p:spPr>
            <a:xfrm>
              <a:off x="-638638" y="2708372"/>
              <a:ext cx="6096000" cy="347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en-US" altLang="ja-JP" sz="2400" kern="1200" dirty="0" smtClean="0"/>
                <a:t>http://</a:t>
              </a:r>
              <a:r>
                <a:rPr lang="en-US" altLang="ja-JP" sz="2400" dirty="0" smtClean="0"/>
                <a:t>www.bousai.go.jp</a:t>
              </a:r>
              <a:r>
                <a:rPr kumimoji="1" lang="en-US" altLang="ja-JP" sz="2400" kern="1200" dirty="0" smtClean="0"/>
                <a:t>/</a:t>
              </a:r>
              <a:endParaRPr kumimoji="1" lang="ja-JP" altLang="en-US" sz="2400" kern="1200" dirty="0"/>
            </a:p>
          </p:txBody>
        </p:sp>
      </p:grpSp>
      <p:pic>
        <p:nvPicPr>
          <p:cNvPr id="32" name="図 31" descr="パソコン">
            <a:hlinkClick r:id="rId8" tooltip="&quot;パソコン&quo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7308304" y="497749"/>
            <a:ext cx="1409639" cy="1367726"/>
          </a:xfrm>
          <a:prstGeom prst="rect">
            <a:avLst/>
          </a:prstGeom>
          <a:noFill/>
          <a:ln>
            <a:noFill/>
          </a:ln>
        </p:spPr>
      </p:pic>
    </p:spTree>
    <p:extLst>
      <p:ext uri="{BB962C8B-B14F-4D97-AF65-F5344CB8AC3E}">
        <p14:creationId xmlns:p14="http://schemas.microsoft.com/office/powerpoint/2010/main" val="8507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290254" y="764674"/>
            <a:ext cx="9361040" cy="2511145"/>
          </a:xfrm>
          <a:prstGeom prst="rect">
            <a:avLst/>
          </a:prstGeom>
        </p:spPr>
        <p:txBody>
          <a:bodyPr>
            <a:normAutofit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類縁機関を調べる</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　　　　　　　　　　　　　　　　　　　　</a:t>
            </a:r>
            <a:r>
              <a:rPr lang="en-US" altLang="ja-JP" dirty="0" smtClean="0"/>
              <a:t/>
            </a:r>
            <a:br>
              <a:rPr lang="en-US" altLang="ja-JP" dirty="0" smtClean="0"/>
            </a:br>
            <a:r>
              <a:rPr lang="ja-JP" altLang="en-US" dirty="0" smtClean="0"/>
              <a:t>　　　　</a:t>
            </a:r>
            <a:endParaRPr lang="ja-JP" altLang="en-US" dirty="0"/>
          </a:p>
        </p:txBody>
      </p:sp>
      <p:graphicFrame>
        <p:nvGraphicFramePr>
          <p:cNvPr id="3" name="図表 2"/>
          <p:cNvGraphicFramePr/>
          <p:nvPr>
            <p:extLst>
              <p:ext uri="{D42A27DB-BD31-4B8C-83A1-F6EECF244321}">
                <p14:modId xmlns:p14="http://schemas.microsoft.com/office/powerpoint/2010/main" val="1676205747"/>
              </p:ext>
            </p:extLst>
          </p:nvPr>
        </p:nvGraphicFramePr>
        <p:xfrm>
          <a:off x="1503965" y="2147932"/>
          <a:ext cx="6257284" cy="3225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正方形/長方形 26"/>
          <p:cNvSpPr/>
          <p:nvPr/>
        </p:nvSpPr>
        <p:spPr>
          <a:xfrm>
            <a:off x="1503965" y="4215489"/>
            <a:ext cx="6096000" cy="347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0" name="図 9" descr="パソコン">
            <a:hlinkClick r:id="rId8" tooltip="&quot;パソコン&quo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7316153" y="748977"/>
            <a:ext cx="1409639" cy="1367726"/>
          </a:xfrm>
          <a:prstGeom prst="rect">
            <a:avLst/>
          </a:prstGeom>
          <a:noFill/>
          <a:ln>
            <a:noFill/>
          </a:ln>
        </p:spPr>
      </p:pic>
    </p:spTree>
    <p:extLst>
      <p:ext uri="{BB962C8B-B14F-4D97-AF65-F5344CB8AC3E}">
        <p14:creationId xmlns:p14="http://schemas.microsoft.com/office/powerpoint/2010/main" val="11487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27584" y="1916832"/>
            <a:ext cx="7704856" cy="2392288"/>
          </a:xfrm>
        </p:spPr>
        <p:txBody>
          <a:bodyPr>
            <a:normAutofit/>
          </a:bodyPr>
          <a:lstStyle/>
          <a:p>
            <a:r>
              <a:rPr lang="ja-JP" altLang="en-US" dirty="0" smtClean="0"/>
              <a:t>　</a:t>
            </a:r>
            <a:r>
              <a:rPr lang="ja-JP" altLang="en-US" dirty="0"/>
              <a:t>情報</a:t>
            </a:r>
            <a:r>
              <a:rPr lang="ja-JP" altLang="en-US" dirty="0" smtClean="0"/>
              <a:t>を整理してまとめる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4" name="図 3" descr="教科書にマーカーを引く">
            <a:hlinkClick r:id="rId3" tooltip="&quot;教科書にマーカーを引く&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2160" y="3861048"/>
            <a:ext cx="1800200" cy="2279695"/>
          </a:xfrm>
          <a:prstGeom prst="rect">
            <a:avLst/>
          </a:prstGeom>
          <a:noFill/>
          <a:ln>
            <a:noFill/>
          </a:ln>
        </p:spPr>
      </p:pic>
    </p:spTree>
    <p:extLst>
      <p:ext uri="{BB962C8B-B14F-4D97-AF65-F5344CB8AC3E}">
        <p14:creationId xmlns:p14="http://schemas.microsoft.com/office/powerpoint/2010/main" val="40295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情報を整理する</a:t>
            </a:r>
            <a:r>
              <a:rPr lang="en-US" altLang="ja-JP" dirty="0" smtClean="0"/>
              <a:t/>
            </a:r>
            <a:br>
              <a:rPr lang="en-US" altLang="ja-JP" dirty="0" smtClean="0"/>
            </a:br>
            <a:r>
              <a:rPr lang="ja-JP" altLang="en-US" dirty="0" smtClean="0"/>
              <a:t>　　　　</a:t>
            </a:r>
            <a:endParaRPr lang="ja-JP" altLang="en-US" dirty="0"/>
          </a:p>
        </p:txBody>
      </p:sp>
      <p:graphicFrame>
        <p:nvGraphicFramePr>
          <p:cNvPr id="2" name="図表 1"/>
          <p:cNvGraphicFramePr/>
          <p:nvPr>
            <p:extLst>
              <p:ext uri="{D42A27DB-BD31-4B8C-83A1-F6EECF244321}">
                <p14:modId xmlns:p14="http://schemas.microsoft.com/office/powerpoint/2010/main" val="2379077667"/>
              </p:ext>
            </p:extLst>
          </p:nvPr>
        </p:nvGraphicFramePr>
        <p:xfrm>
          <a:off x="1080120" y="1628800"/>
          <a:ext cx="7200800" cy="448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図 9" descr="教科書にマーカーを引く">
            <a:hlinkClick r:id="rId8" tooltip="&quot;教科書にマーカーを引く&quot;"/>
          </p:cNvPr>
          <p:cNvPicPr/>
          <p:nvPr/>
        </p:nvPicPr>
        <p:blipFill>
          <a:blip r:embed="rId9" cstate="print">
            <a:extLst>
              <a:ext uri="{28A0092B-C50C-407E-A947-70E740481C1C}">
                <a14:useLocalDpi xmlns:a14="http://schemas.microsoft.com/office/drawing/2010/main"/>
              </a:ext>
            </a:extLst>
          </a:blip>
          <a:srcRect/>
          <a:stretch>
            <a:fillRect/>
          </a:stretch>
        </p:blipFill>
        <p:spPr bwMode="auto">
          <a:xfrm>
            <a:off x="6761203" y="4005064"/>
            <a:ext cx="1800200" cy="2279695"/>
          </a:xfrm>
          <a:prstGeom prst="rect">
            <a:avLst/>
          </a:prstGeom>
          <a:noFill/>
          <a:ln>
            <a:noFill/>
          </a:ln>
        </p:spPr>
      </p:pic>
    </p:spTree>
    <p:extLst>
      <p:ext uri="{BB962C8B-B14F-4D97-AF65-F5344CB8AC3E}">
        <p14:creationId xmlns:p14="http://schemas.microsoft.com/office/powerpoint/2010/main" val="35818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情報の整理の方法</a:t>
            </a:r>
            <a:r>
              <a:rPr lang="en-US" altLang="ja-JP" dirty="0" smtClean="0"/>
              <a:t/>
            </a:r>
            <a:br>
              <a:rPr lang="en-US" altLang="ja-JP" dirty="0" smtClean="0"/>
            </a:br>
            <a:r>
              <a:rPr lang="ja-JP" altLang="en-US" dirty="0" smtClean="0"/>
              <a:t>　　　　</a:t>
            </a:r>
            <a:endParaRPr lang="ja-JP" altLang="en-US" dirty="0"/>
          </a:p>
        </p:txBody>
      </p:sp>
      <p:graphicFrame>
        <p:nvGraphicFramePr>
          <p:cNvPr id="2" name="図表 1"/>
          <p:cNvGraphicFramePr/>
          <p:nvPr>
            <p:extLst>
              <p:ext uri="{D42A27DB-BD31-4B8C-83A1-F6EECF244321}">
                <p14:modId xmlns:p14="http://schemas.microsoft.com/office/powerpoint/2010/main" val="3555296562"/>
              </p:ext>
            </p:extLst>
          </p:nvPr>
        </p:nvGraphicFramePr>
        <p:xfrm>
          <a:off x="612068" y="1484784"/>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矢印 2"/>
          <p:cNvSpPr/>
          <p:nvPr/>
        </p:nvSpPr>
        <p:spPr>
          <a:xfrm>
            <a:off x="4860032" y="2148880"/>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4860032" y="3581028"/>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677979" y="5013176"/>
            <a:ext cx="720080" cy="7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25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図・表・思考ツールを使う</a:t>
            </a:r>
            <a:r>
              <a:rPr lang="en-US" altLang="ja-JP" dirty="0" smtClean="0"/>
              <a:t/>
            </a:r>
            <a:br>
              <a:rPr lang="en-US" altLang="ja-JP" dirty="0" smtClean="0"/>
            </a:br>
            <a:r>
              <a:rPr lang="ja-JP" altLang="en-US" dirty="0" smtClean="0"/>
              <a:t>　　　　</a:t>
            </a:r>
            <a:endParaRPr lang="ja-JP" altLang="en-US" dirty="0"/>
          </a:p>
        </p:txBody>
      </p:sp>
      <p:graphicFrame>
        <p:nvGraphicFramePr>
          <p:cNvPr id="5" name="図表 4"/>
          <p:cNvGraphicFramePr/>
          <p:nvPr>
            <p:extLst>
              <p:ext uri="{D42A27DB-BD31-4B8C-83A1-F6EECF244321}">
                <p14:modId xmlns:p14="http://schemas.microsoft.com/office/powerpoint/2010/main" val="1374164307"/>
              </p:ext>
            </p:extLst>
          </p:nvPr>
        </p:nvGraphicFramePr>
        <p:xfrm>
          <a:off x="735333" y="1560108"/>
          <a:ext cx="2903896" cy="2276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2771"/>
          <p:cNvSpPr txBox="1"/>
          <p:nvPr/>
        </p:nvSpPr>
        <p:spPr>
          <a:xfrm>
            <a:off x="528627" y="1521052"/>
            <a:ext cx="1037069"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ベ</a:t>
            </a:r>
            <a:r>
              <a:rPr lang="ja-JP" altLang="en-US"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ン</a:t>
            </a:r>
            <a:r>
              <a:rPr lang="ja-JP" sz="2000" kern="100" dirty="0" smtClean="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図</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 name="直線コネクタ 6"/>
          <p:cNvCxnSpPr/>
          <p:nvPr/>
        </p:nvCxnSpPr>
        <p:spPr>
          <a:xfrm>
            <a:off x="6465870" y="2249263"/>
            <a:ext cx="8320" cy="2492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5133768" y="3495478"/>
            <a:ext cx="2797340" cy="19197"/>
          </a:xfrm>
          <a:prstGeom prst="line">
            <a:avLst/>
          </a:prstGeom>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6927508" y="2471984"/>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2790"/>
          <p:cNvSpPr txBox="1"/>
          <p:nvPr/>
        </p:nvSpPr>
        <p:spPr>
          <a:xfrm>
            <a:off x="4417278" y="1815858"/>
            <a:ext cx="1212018"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sz="2000" kern="100" dirty="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座標軸</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853840642"/>
              </p:ext>
            </p:extLst>
          </p:nvPr>
        </p:nvGraphicFramePr>
        <p:xfrm>
          <a:off x="762676" y="4653136"/>
          <a:ext cx="4523853" cy="1483360"/>
        </p:xfrm>
        <a:graphic>
          <a:graphicData uri="http://schemas.openxmlformats.org/drawingml/2006/table">
            <a:tbl>
              <a:tblPr firstRow="1" bandRow="1">
                <a:tableStyleId>{93296810-A885-4BE3-A3E7-6D5BEEA58F35}</a:tableStyleId>
              </a:tblPr>
              <a:tblGrid>
                <a:gridCol w="1557033">
                  <a:extLst>
                    <a:ext uri="{9D8B030D-6E8A-4147-A177-3AD203B41FA5}">
                      <a16:colId xmlns:a16="http://schemas.microsoft.com/office/drawing/2014/main" val="3480072584"/>
                    </a:ext>
                  </a:extLst>
                </a:gridCol>
                <a:gridCol w="956147">
                  <a:extLst>
                    <a:ext uri="{9D8B030D-6E8A-4147-A177-3AD203B41FA5}">
                      <a16:colId xmlns:a16="http://schemas.microsoft.com/office/drawing/2014/main" val="789697896"/>
                    </a:ext>
                  </a:extLst>
                </a:gridCol>
                <a:gridCol w="936104">
                  <a:extLst>
                    <a:ext uri="{9D8B030D-6E8A-4147-A177-3AD203B41FA5}">
                      <a16:colId xmlns:a16="http://schemas.microsoft.com/office/drawing/2014/main" val="4242443137"/>
                    </a:ext>
                  </a:extLst>
                </a:gridCol>
                <a:gridCol w="1074569">
                  <a:extLst>
                    <a:ext uri="{9D8B030D-6E8A-4147-A177-3AD203B41FA5}">
                      <a16:colId xmlns:a16="http://schemas.microsoft.com/office/drawing/2014/main" val="144398220"/>
                    </a:ext>
                  </a:extLst>
                </a:gridCol>
              </a:tblGrid>
              <a:tr h="370840">
                <a:tc>
                  <a:txBody>
                    <a:bodyPr/>
                    <a:lstStyle/>
                    <a:p>
                      <a:endParaRPr kumimoji="1" lang="ja-JP" altLang="en-US" dirty="0"/>
                    </a:p>
                  </a:txBody>
                  <a:tcPr/>
                </a:tc>
                <a:tc>
                  <a:txBody>
                    <a:bodyPr/>
                    <a:lstStyle/>
                    <a:p>
                      <a:r>
                        <a:rPr kumimoji="1" lang="ja-JP" altLang="en-US" dirty="0" smtClean="0"/>
                        <a:t>情報１</a:t>
                      </a:r>
                      <a:endParaRPr kumimoji="1" lang="ja-JP" altLang="en-US" dirty="0"/>
                    </a:p>
                  </a:txBody>
                  <a:tcPr/>
                </a:tc>
                <a:tc>
                  <a:txBody>
                    <a:bodyPr/>
                    <a:lstStyle/>
                    <a:p>
                      <a:r>
                        <a:rPr kumimoji="1" lang="ja-JP" altLang="en-US" dirty="0" smtClean="0"/>
                        <a:t>情報２</a:t>
                      </a:r>
                      <a:endParaRPr kumimoji="1" lang="ja-JP" altLang="en-US" dirty="0"/>
                    </a:p>
                  </a:txBody>
                  <a:tcPr/>
                </a:tc>
                <a:tc>
                  <a:txBody>
                    <a:bodyPr/>
                    <a:lstStyle/>
                    <a:p>
                      <a:r>
                        <a:rPr kumimoji="1" lang="ja-JP" altLang="en-US" dirty="0" smtClean="0"/>
                        <a:t>情報３</a:t>
                      </a:r>
                      <a:endParaRPr kumimoji="1" lang="ja-JP" altLang="en-US" dirty="0"/>
                    </a:p>
                  </a:txBody>
                  <a:tcPr/>
                </a:tc>
                <a:extLst>
                  <a:ext uri="{0D108BD9-81ED-4DB2-BD59-A6C34878D82A}">
                    <a16:rowId xmlns:a16="http://schemas.microsoft.com/office/drawing/2014/main" val="3004955934"/>
                  </a:ext>
                </a:extLst>
              </a:tr>
              <a:tr h="370840">
                <a:tc>
                  <a:txBody>
                    <a:bodyPr/>
                    <a:lstStyle/>
                    <a:p>
                      <a:r>
                        <a:rPr kumimoji="1" lang="ja-JP" altLang="en-US" dirty="0" smtClean="0">
                          <a:latin typeface="+mj-ea"/>
                          <a:ea typeface="+mj-ea"/>
                        </a:rPr>
                        <a:t>一緒に活動</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en-US" altLang="ja-JP" dirty="0" smtClean="0">
                        <a:latin typeface="+mj-ea"/>
                        <a:ea typeface="+mj-ea"/>
                      </a:endParaRPr>
                    </a:p>
                  </a:txBody>
                  <a:tcPr/>
                </a:tc>
                <a:tc>
                  <a:txBody>
                    <a:bodyPr/>
                    <a:lstStyle/>
                    <a:p>
                      <a:pPr algn="ctr"/>
                      <a:r>
                        <a:rPr kumimoji="1" lang="en-US" altLang="ja-JP" dirty="0" smtClean="0">
                          <a:latin typeface="+mj-ea"/>
                          <a:ea typeface="+mj-ea"/>
                        </a:rPr>
                        <a:t>×</a:t>
                      </a:r>
                      <a:endParaRPr kumimoji="1" lang="ja-JP" altLang="en-US" dirty="0">
                        <a:latin typeface="+mj-ea"/>
                        <a:ea typeface="+mj-ea"/>
                      </a:endParaRPr>
                    </a:p>
                  </a:txBody>
                  <a:tcPr/>
                </a:tc>
                <a:tc>
                  <a:txBody>
                    <a:bodyPr/>
                    <a:lstStyle/>
                    <a:p>
                      <a:pPr algn="ctr"/>
                      <a:r>
                        <a:rPr kumimoji="1" lang="en-US" altLang="ja-JP" dirty="0" smtClean="0">
                          <a:latin typeface="+mj-ea"/>
                          <a:ea typeface="+mj-ea"/>
                        </a:rPr>
                        <a:t>×</a:t>
                      </a:r>
                      <a:endParaRPr kumimoji="1" lang="ja-JP" altLang="en-US" dirty="0">
                        <a:latin typeface="+mj-ea"/>
                        <a:ea typeface="+mj-ea"/>
                      </a:endParaRPr>
                    </a:p>
                  </a:txBody>
                  <a:tcPr/>
                </a:tc>
                <a:extLst>
                  <a:ext uri="{0D108BD9-81ED-4DB2-BD59-A6C34878D82A}">
                    <a16:rowId xmlns:a16="http://schemas.microsoft.com/office/drawing/2014/main" val="129637065"/>
                  </a:ext>
                </a:extLst>
              </a:tr>
              <a:tr h="370840">
                <a:tc>
                  <a:txBody>
                    <a:bodyPr/>
                    <a:lstStyle/>
                    <a:p>
                      <a:r>
                        <a:rPr kumimoji="1" lang="ja-JP" altLang="en-US" dirty="0" smtClean="0">
                          <a:latin typeface="+mj-ea"/>
                          <a:ea typeface="+mj-ea"/>
                        </a:rPr>
                        <a:t>簡単にできる</a:t>
                      </a:r>
                      <a:endParaRPr kumimoji="1" lang="en-US" altLang="ja-JP" dirty="0" smtClean="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a:t>
                      </a:r>
                      <a:endParaRPr kumimoji="1" lang="en-US" altLang="ja-JP" dirty="0" smtClean="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extLst>
                  <a:ext uri="{0D108BD9-81ED-4DB2-BD59-A6C34878D82A}">
                    <a16:rowId xmlns:a16="http://schemas.microsoft.com/office/drawing/2014/main" val="2273677998"/>
                  </a:ext>
                </a:extLst>
              </a:tr>
              <a:tr h="370840">
                <a:tc>
                  <a:txBody>
                    <a:bodyPr/>
                    <a:lstStyle/>
                    <a:p>
                      <a:r>
                        <a:rPr kumimoji="1" lang="ja-JP" altLang="en-US" dirty="0" smtClean="0">
                          <a:latin typeface="+mj-ea"/>
                          <a:ea typeface="+mj-ea"/>
                        </a:rPr>
                        <a:t>安全にできる</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tc>
                  <a:txBody>
                    <a:bodyPr/>
                    <a:lstStyle/>
                    <a:p>
                      <a:pPr algn="ctr"/>
                      <a:r>
                        <a:rPr kumimoji="1" lang="ja-JP" altLang="en-US" dirty="0" smtClean="0">
                          <a:latin typeface="+mj-ea"/>
                          <a:ea typeface="+mj-ea"/>
                        </a:rPr>
                        <a:t>〇</a:t>
                      </a:r>
                      <a:endParaRPr kumimoji="1" lang="ja-JP" altLang="en-US" dirty="0">
                        <a:latin typeface="+mj-ea"/>
                        <a:ea typeface="+mj-ea"/>
                      </a:endParaRPr>
                    </a:p>
                  </a:txBody>
                  <a:tcPr/>
                </a:tc>
                <a:extLst>
                  <a:ext uri="{0D108BD9-81ED-4DB2-BD59-A6C34878D82A}">
                    <a16:rowId xmlns:a16="http://schemas.microsoft.com/office/drawing/2014/main" val="3474528176"/>
                  </a:ext>
                </a:extLst>
              </a:tr>
            </a:tbl>
          </a:graphicData>
        </a:graphic>
      </p:graphicFrame>
      <p:sp>
        <p:nvSpPr>
          <p:cNvPr id="15" name="テキスト ボックス 2790"/>
          <p:cNvSpPr txBox="1"/>
          <p:nvPr/>
        </p:nvSpPr>
        <p:spPr>
          <a:xfrm>
            <a:off x="732575" y="4200202"/>
            <a:ext cx="1950911" cy="325730"/>
          </a:xfrm>
          <a:prstGeom prst="rect">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just">
              <a:spcAft>
                <a:spcPts val="0"/>
              </a:spcAft>
            </a:pPr>
            <a:r>
              <a:rPr lang="ja-JP" altLang="en-US" sz="2000" kern="100" dirty="0">
                <a:ln w="10160" cap="flat" cmpd="sng" algn="ctr">
                  <a:solidFill>
                    <a:srgbClr val="000000"/>
                  </a:solidFill>
                  <a:prstDash val="solid"/>
                  <a:round/>
                </a:ln>
                <a:noFill/>
                <a:effectLst>
                  <a:outerShdw blurRad="38100" dist="22860" dir="5400000" algn="tl">
                    <a:srgbClr val="000000">
                      <a:alpha val="30000"/>
                    </a:srgbClr>
                  </a:outerShdw>
                </a:effectLst>
                <a:latin typeface="Century" panose="02040604050505020304" pitchFamily="18" charset="0"/>
                <a:ea typeface="ＭＳ 明朝" panose="02020609040205080304" pitchFamily="17" charset="-128"/>
                <a:cs typeface="Times New Roman" panose="02020603050405020304" pitchFamily="18" charset="0"/>
              </a:rPr>
              <a:t>マトリックス</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角丸四角形 15"/>
          <p:cNvSpPr/>
          <p:nvPr/>
        </p:nvSpPr>
        <p:spPr>
          <a:xfrm>
            <a:off x="5766500" y="3118428"/>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角丸四角形 16"/>
          <p:cNvSpPr/>
          <p:nvPr/>
        </p:nvSpPr>
        <p:spPr>
          <a:xfrm>
            <a:off x="2006248" y="2379600"/>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角丸四角形 17"/>
          <p:cNvSpPr/>
          <p:nvPr/>
        </p:nvSpPr>
        <p:spPr>
          <a:xfrm>
            <a:off x="5909636" y="3858882"/>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角丸四角形 18"/>
          <p:cNvSpPr/>
          <p:nvPr/>
        </p:nvSpPr>
        <p:spPr>
          <a:xfrm>
            <a:off x="1987201" y="2845411"/>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角丸四角形 19"/>
          <p:cNvSpPr/>
          <p:nvPr/>
        </p:nvSpPr>
        <p:spPr>
          <a:xfrm>
            <a:off x="2906122" y="2961836"/>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角丸四角形 20"/>
          <p:cNvSpPr/>
          <p:nvPr/>
        </p:nvSpPr>
        <p:spPr>
          <a:xfrm>
            <a:off x="1067406" y="2732119"/>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角丸四角形 21"/>
          <p:cNvSpPr/>
          <p:nvPr/>
        </p:nvSpPr>
        <p:spPr>
          <a:xfrm>
            <a:off x="1329145" y="2210774"/>
            <a:ext cx="261739" cy="226584"/>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角丸四角形 22"/>
          <p:cNvSpPr/>
          <p:nvPr/>
        </p:nvSpPr>
        <p:spPr>
          <a:xfrm>
            <a:off x="7090590" y="3669551"/>
            <a:ext cx="261739" cy="2265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角丸四角形 23"/>
          <p:cNvSpPr/>
          <p:nvPr/>
        </p:nvSpPr>
        <p:spPr>
          <a:xfrm>
            <a:off x="4759352" y="3078683"/>
            <a:ext cx="336795" cy="76917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できる</a:t>
            </a:r>
            <a:endParaRPr lang="ja-JP" altLang="en-US" sz="1600" dirty="0">
              <a:latin typeface="+mn-ea"/>
            </a:endParaRPr>
          </a:p>
        </p:txBody>
      </p:sp>
      <p:sp>
        <p:nvSpPr>
          <p:cNvPr id="25" name="角丸四角形 24"/>
          <p:cNvSpPr/>
          <p:nvPr/>
        </p:nvSpPr>
        <p:spPr>
          <a:xfrm>
            <a:off x="7968729" y="3026760"/>
            <a:ext cx="278024" cy="93743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できない</a:t>
            </a:r>
            <a:endParaRPr lang="ja-JP" altLang="en-US" sz="1600" dirty="0">
              <a:latin typeface="+mn-ea"/>
            </a:endParaRPr>
          </a:p>
        </p:txBody>
      </p:sp>
      <p:sp>
        <p:nvSpPr>
          <p:cNvPr id="26" name="角丸四角形 25"/>
          <p:cNvSpPr/>
          <p:nvPr/>
        </p:nvSpPr>
        <p:spPr>
          <a:xfrm>
            <a:off x="5949011" y="2059249"/>
            <a:ext cx="1047690" cy="22500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みんな</a:t>
            </a:r>
            <a:r>
              <a:rPr lang="ja-JP" altLang="en-US" sz="1600" dirty="0">
                <a:latin typeface="+mn-ea"/>
              </a:rPr>
              <a:t>で</a:t>
            </a:r>
          </a:p>
        </p:txBody>
      </p:sp>
      <p:sp>
        <p:nvSpPr>
          <p:cNvPr id="27" name="角丸四角形 26"/>
          <p:cNvSpPr/>
          <p:nvPr/>
        </p:nvSpPr>
        <p:spPr>
          <a:xfrm>
            <a:off x="6141557" y="4683394"/>
            <a:ext cx="1047690" cy="225002"/>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dirty="0" smtClean="0">
                <a:latin typeface="+mn-ea"/>
              </a:rPr>
              <a:t>ひとり</a:t>
            </a:r>
            <a:r>
              <a:rPr lang="ja-JP" altLang="en-US" sz="1600" dirty="0">
                <a:latin typeface="+mn-ea"/>
              </a:rPr>
              <a:t>で</a:t>
            </a:r>
          </a:p>
        </p:txBody>
      </p:sp>
      <p:sp>
        <p:nvSpPr>
          <p:cNvPr id="29" name="角丸四角形吹き出し 28"/>
          <p:cNvSpPr/>
          <p:nvPr/>
        </p:nvSpPr>
        <p:spPr>
          <a:xfrm>
            <a:off x="5629296" y="5479073"/>
            <a:ext cx="3238987" cy="986939"/>
          </a:xfrm>
          <a:prstGeom prst="wedgeRoundRectCallout">
            <a:avLst>
              <a:gd name="adj1" fmla="val -45533"/>
              <a:gd name="adj2" fmla="val -8236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rgbClr val="FF0000"/>
                </a:solidFill>
                <a:latin typeface="+mj-ea"/>
                <a:ea typeface="+mj-ea"/>
              </a:rPr>
              <a:t>整理・分析</a:t>
            </a:r>
            <a:r>
              <a:rPr lang="ja-JP" altLang="en-US" sz="2800" dirty="0" smtClean="0">
                <a:latin typeface="+mj-ea"/>
                <a:ea typeface="+mj-ea"/>
              </a:rPr>
              <a:t>することが大切です。</a:t>
            </a:r>
            <a:endParaRPr lang="ja-JP" altLang="en-US" sz="2800" dirty="0">
              <a:latin typeface="+mj-ea"/>
              <a:ea typeface="+mj-ea"/>
            </a:endParaRPr>
          </a:p>
        </p:txBody>
      </p:sp>
    </p:spTree>
    <p:extLst>
      <p:ext uri="{BB962C8B-B14F-4D97-AF65-F5344CB8AC3E}">
        <p14:creationId xmlns:p14="http://schemas.microsoft.com/office/powerpoint/2010/main" val="19007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考えよう・話し合おう</a:t>
            </a:r>
            <a:r>
              <a:rPr lang="en-US" altLang="ja-JP" dirty="0" smtClean="0"/>
              <a:t/>
            </a:r>
            <a:br>
              <a:rPr lang="en-US" altLang="ja-JP" dirty="0" smtClean="0"/>
            </a:br>
            <a:r>
              <a:rPr lang="ja-JP" altLang="en-US" dirty="0" smtClean="0"/>
              <a:t>　　　　</a:t>
            </a:r>
            <a:endParaRPr lang="ja-JP" altLang="en-US" dirty="0"/>
          </a:p>
        </p:txBody>
      </p:sp>
      <p:sp>
        <p:nvSpPr>
          <p:cNvPr id="5" name="角丸四角形吹き出し 4"/>
          <p:cNvSpPr/>
          <p:nvPr/>
        </p:nvSpPr>
        <p:spPr>
          <a:xfrm>
            <a:off x="899592" y="1772816"/>
            <a:ext cx="7056784" cy="1341542"/>
          </a:xfrm>
          <a:prstGeom prst="wedgeRoundRectCallout">
            <a:avLst>
              <a:gd name="adj1" fmla="val -4386"/>
              <a:gd name="adj2" fmla="val -728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latin typeface="+mj-ea"/>
                <a:ea typeface="+mj-ea"/>
              </a:rPr>
              <a:t>自分</a:t>
            </a:r>
            <a:r>
              <a:rPr lang="ja-JP" altLang="en-US" sz="2800" dirty="0" smtClean="0">
                <a:solidFill>
                  <a:schemeClr val="tx1"/>
                </a:solidFill>
                <a:latin typeface="+mj-ea"/>
                <a:ea typeface="+mj-ea"/>
              </a:rPr>
              <a:t>とは異なる視点や考えに気付き、自分の考えを深めましょう。</a:t>
            </a:r>
            <a:endParaRPr lang="ja-JP" altLang="en-US" sz="2800" dirty="0">
              <a:solidFill>
                <a:schemeClr val="tx1"/>
              </a:solidFill>
              <a:latin typeface="+mj-ea"/>
              <a:ea typeface="+mj-ea"/>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064" y="3138439"/>
            <a:ext cx="2987733" cy="2987733"/>
          </a:xfrm>
          <a:prstGeom prst="rect">
            <a:avLst/>
          </a:prstGeom>
        </p:spPr>
      </p:pic>
      <p:sp>
        <p:nvSpPr>
          <p:cNvPr id="3" name="テキスト ボックス 2"/>
          <p:cNvSpPr txBox="1"/>
          <p:nvPr/>
        </p:nvSpPr>
        <p:spPr>
          <a:xfrm>
            <a:off x="467544" y="4309513"/>
            <a:ext cx="4464496" cy="1200329"/>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レポートにまとめるにあたって、いろんな人から、様々な意見を聞いてみましょう。</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662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395536" y="939802"/>
            <a:ext cx="3816424" cy="1233979"/>
          </a:xfrm>
          <a:prstGeom prst="wedgeRoundRectCallout">
            <a:avLst>
              <a:gd name="adj1" fmla="val 45774"/>
              <a:gd name="adj2" fmla="val 9897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latin typeface="+mj-ea"/>
                <a:ea typeface="+mj-ea"/>
              </a:rPr>
              <a:t>地震・宮城県沖地震</a:t>
            </a:r>
            <a:endParaRPr lang="en-US" altLang="ja-JP" sz="2800" dirty="0" smtClean="0">
              <a:latin typeface="+mj-ea"/>
              <a:ea typeface="+mj-ea"/>
            </a:endParaRPr>
          </a:p>
          <a:p>
            <a:pPr algn="ctr"/>
            <a:r>
              <a:rPr lang="ja-JP" altLang="en-US" sz="2800" dirty="0" smtClean="0">
                <a:latin typeface="+mj-ea"/>
                <a:ea typeface="+mj-ea"/>
              </a:rPr>
              <a:t>東日本大震災</a:t>
            </a:r>
            <a:r>
              <a:rPr lang="en-US" altLang="ja-JP" sz="2800" dirty="0" smtClean="0">
                <a:latin typeface="+mj-ea"/>
                <a:ea typeface="+mj-ea"/>
              </a:rPr>
              <a:t>…</a:t>
            </a:r>
            <a:endParaRPr lang="ja-JP" altLang="en-US" sz="2800" dirty="0">
              <a:latin typeface="+mj-ea"/>
              <a:ea typeface="+mj-ea"/>
            </a:endParaRPr>
          </a:p>
        </p:txBody>
      </p:sp>
      <p:sp>
        <p:nvSpPr>
          <p:cNvPr id="4" name="角丸四角形吹き出し 3"/>
          <p:cNvSpPr/>
          <p:nvPr/>
        </p:nvSpPr>
        <p:spPr>
          <a:xfrm>
            <a:off x="144635" y="3030763"/>
            <a:ext cx="3538423" cy="1609866"/>
          </a:xfrm>
          <a:prstGeom prst="wedgeRoundRectCallout">
            <a:avLst>
              <a:gd name="adj1" fmla="val 47319"/>
              <a:gd name="adj2" fmla="val 771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latin typeface="+mj-ea"/>
                <a:ea typeface="+mj-ea"/>
              </a:rPr>
              <a:t>洪水・台風・豪雨・竜巻・落雷・土砂災害</a:t>
            </a:r>
            <a:r>
              <a:rPr lang="en-US" altLang="ja-JP" sz="2400" dirty="0" smtClean="0">
                <a:latin typeface="+mj-ea"/>
                <a:ea typeface="+mj-ea"/>
              </a:rPr>
              <a:t>…</a:t>
            </a:r>
            <a:endParaRPr lang="en-US" altLang="ja-JP" sz="2400" dirty="0">
              <a:latin typeface="+mj-ea"/>
              <a:ea typeface="+mj-ea"/>
            </a:endParaRPr>
          </a:p>
        </p:txBody>
      </p:sp>
      <p:sp>
        <p:nvSpPr>
          <p:cNvPr id="5" name="角丸四角形吹き出し 4"/>
          <p:cNvSpPr/>
          <p:nvPr/>
        </p:nvSpPr>
        <p:spPr>
          <a:xfrm>
            <a:off x="4661720" y="1675459"/>
            <a:ext cx="4081785" cy="1080119"/>
          </a:xfrm>
          <a:prstGeom prst="wedgeRoundRectCallout">
            <a:avLst>
              <a:gd name="adj1" fmla="val -37371"/>
              <a:gd name="adj2" fmla="val 72073"/>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smtClean="0">
              <a:latin typeface="+mj-ea"/>
              <a:ea typeface="+mj-ea"/>
            </a:endParaRPr>
          </a:p>
          <a:p>
            <a:pPr algn="ctr"/>
            <a:r>
              <a:rPr lang="ja-JP" altLang="en-US" sz="2800" dirty="0" smtClean="0">
                <a:latin typeface="+mj-ea"/>
                <a:ea typeface="+mj-ea"/>
              </a:rPr>
              <a:t>津波・放射能・</a:t>
            </a:r>
            <a:endParaRPr lang="en-US" altLang="ja-JP" sz="2800" dirty="0" smtClean="0">
              <a:latin typeface="+mj-ea"/>
              <a:ea typeface="+mj-ea"/>
            </a:endParaRPr>
          </a:p>
          <a:p>
            <a:pPr algn="ctr"/>
            <a:r>
              <a:rPr lang="ja-JP" altLang="en-US" sz="2800" dirty="0" smtClean="0">
                <a:latin typeface="+mj-ea"/>
                <a:ea typeface="+mj-ea"/>
              </a:rPr>
              <a:t>被ばく・除染</a:t>
            </a:r>
            <a:r>
              <a:rPr lang="en-US" altLang="ja-JP" sz="2800" dirty="0" smtClean="0">
                <a:latin typeface="+mj-ea"/>
                <a:ea typeface="+mj-ea"/>
              </a:rPr>
              <a:t>…</a:t>
            </a:r>
            <a:endParaRPr lang="ja-JP" altLang="en-US" sz="2800" dirty="0">
              <a:latin typeface="+mj-ea"/>
              <a:ea typeface="+mj-ea"/>
            </a:endParaRPr>
          </a:p>
          <a:p>
            <a:pPr algn="ctr"/>
            <a:endParaRPr lang="ja-JP" altLang="en-US" sz="3000" dirty="0">
              <a:solidFill>
                <a:schemeClr val="tx1"/>
              </a:solidFill>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5233" y="4417493"/>
            <a:ext cx="1741761" cy="1857877"/>
          </a:xfrm>
          <a:prstGeom prst="rect">
            <a:avLst/>
          </a:prstGeom>
        </p:spPr>
      </p:pic>
      <p:sp>
        <p:nvSpPr>
          <p:cNvPr id="7" name="角丸四角形吹き出し 6"/>
          <p:cNvSpPr/>
          <p:nvPr/>
        </p:nvSpPr>
        <p:spPr>
          <a:xfrm>
            <a:off x="5477544" y="3450156"/>
            <a:ext cx="3265961" cy="1409001"/>
          </a:xfrm>
          <a:prstGeom prst="wedgeRoundRectCallout">
            <a:avLst>
              <a:gd name="adj1" fmla="val -46492"/>
              <a:gd name="adj2" fmla="val 6827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solidFill>
                  <a:schemeClr val="tx1"/>
                </a:solidFill>
                <a:latin typeface="+mj-ea"/>
                <a:ea typeface="+mj-ea"/>
              </a:rPr>
              <a:t>防災・避難・耐震・救急・自助・公助</a:t>
            </a:r>
            <a:r>
              <a:rPr lang="en-US" altLang="ja-JP" sz="2800" dirty="0" smtClean="0">
                <a:solidFill>
                  <a:schemeClr val="tx1"/>
                </a:solidFill>
                <a:latin typeface="+mj-ea"/>
                <a:ea typeface="+mj-ea"/>
              </a:rPr>
              <a:t>…</a:t>
            </a:r>
            <a:endParaRPr lang="ja-JP" altLang="en-US" sz="2800" dirty="0">
              <a:solidFill>
                <a:schemeClr val="tx1"/>
              </a:solidFill>
              <a:latin typeface="+mj-ea"/>
              <a:ea typeface="+mj-ea"/>
            </a:endParaRPr>
          </a:p>
        </p:txBody>
      </p:sp>
    </p:spTree>
    <p:extLst>
      <p:ext uri="{BB962C8B-B14F-4D97-AF65-F5344CB8AC3E}">
        <p14:creationId xmlns:p14="http://schemas.microsoft.com/office/powerpoint/2010/main" val="12328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5752" y="58587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レポートにしてまとめよう</a:t>
            </a:r>
            <a:r>
              <a:rPr lang="en-US" altLang="ja-JP" dirty="0" smtClean="0"/>
              <a:t/>
            </a:r>
            <a:br>
              <a:rPr lang="en-US" altLang="ja-JP" dirty="0" smtClean="0"/>
            </a:br>
            <a:r>
              <a:rPr lang="ja-JP" altLang="en-US" dirty="0" smtClean="0"/>
              <a:t>　　　　</a:t>
            </a:r>
            <a:endParaRPr lang="ja-JP" altLang="en-US" dirty="0"/>
          </a:p>
        </p:txBody>
      </p:sp>
      <p:sp>
        <p:nvSpPr>
          <p:cNvPr id="9" name="コンテンツ プレースホルダー 2"/>
          <p:cNvSpPr txBox="1">
            <a:spLocks/>
          </p:cNvSpPr>
          <p:nvPr/>
        </p:nvSpPr>
        <p:spPr>
          <a:xfrm>
            <a:off x="577444" y="1705542"/>
            <a:ext cx="8352928" cy="446449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3600" dirty="0">
                <a:solidFill>
                  <a:srgbClr val="FF0000"/>
                </a:solidFill>
                <a:latin typeface="+mj-ea"/>
                <a:ea typeface="+mj-ea"/>
              </a:rPr>
              <a:t>項目を立てて、</a:t>
            </a:r>
            <a:r>
              <a:rPr lang="ja-JP" altLang="en-US" sz="3600" dirty="0">
                <a:solidFill>
                  <a:schemeClr val="tx1"/>
                </a:solidFill>
                <a:latin typeface="+mj-ea"/>
                <a:ea typeface="+mj-ea"/>
              </a:rPr>
              <a:t>まとめていきましょう</a:t>
            </a:r>
            <a:r>
              <a:rPr lang="ja-JP" altLang="en-US" sz="3600" dirty="0" smtClean="0">
                <a:solidFill>
                  <a:schemeClr val="tx1"/>
                </a:solidFill>
                <a:latin typeface="+mj-ea"/>
                <a:ea typeface="+mj-ea"/>
              </a:rPr>
              <a:t>。</a:t>
            </a:r>
            <a:endParaRPr lang="en-US" altLang="ja-JP" sz="3600" dirty="0" smtClean="0">
              <a:solidFill>
                <a:schemeClr val="tx1"/>
              </a:solidFill>
              <a:latin typeface="+mj-ea"/>
              <a:ea typeface="+mj-ea"/>
            </a:endParaRPr>
          </a:p>
          <a:p>
            <a:endParaRPr lang="en-US" altLang="ja-JP" sz="3600" dirty="0">
              <a:solidFill>
                <a:srgbClr val="FF0000"/>
              </a:solidFill>
              <a:latin typeface="+mj-ea"/>
              <a:ea typeface="+mj-ea"/>
            </a:endParaRPr>
          </a:p>
          <a:p>
            <a:r>
              <a:rPr lang="ja-JP" altLang="en-US" sz="3600" dirty="0" smtClean="0">
                <a:solidFill>
                  <a:srgbClr val="FF0000"/>
                </a:solidFill>
                <a:latin typeface="+mj-ea"/>
                <a:ea typeface="+mj-ea"/>
              </a:rPr>
              <a:t>本に書いてあったこと</a:t>
            </a:r>
            <a:r>
              <a:rPr lang="ja-JP" altLang="en-US" sz="3600" dirty="0" smtClean="0">
                <a:latin typeface="+mj-ea"/>
                <a:ea typeface="+mj-ea"/>
              </a:rPr>
              <a:t>と、</a:t>
            </a:r>
            <a:r>
              <a:rPr lang="ja-JP" altLang="en-US" sz="3600" dirty="0" smtClean="0">
                <a:solidFill>
                  <a:srgbClr val="FF0000"/>
                </a:solidFill>
                <a:latin typeface="+mj-ea"/>
                <a:ea typeface="+mj-ea"/>
              </a:rPr>
              <a:t>自分の意見</a:t>
            </a:r>
            <a:r>
              <a:rPr lang="ja-JP" altLang="en-US" sz="3600" dirty="0" smtClean="0">
                <a:latin typeface="+mj-ea"/>
                <a:ea typeface="+mj-ea"/>
              </a:rPr>
              <a:t>を</a:t>
            </a:r>
            <a:endParaRPr lang="en-US" altLang="ja-JP" sz="3600" dirty="0" smtClean="0">
              <a:latin typeface="+mj-ea"/>
              <a:ea typeface="+mj-ea"/>
            </a:endParaRPr>
          </a:p>
          <a:p>
            <a:pPr marL="0" indent="0">
              <a:buNone/>
            </a:pPr>
            <a:r>
              <a:rPr lang="ja-JP" altLang="en-US" sz="3600" dirty="0">
                <a:latin typeface="+mj-ea"/>
                <a:ea typeface="+mj-ea"/>
              </a:rPr>
              <a:t>　</a:t>
            </a:r>
            <a:r>
              <a:rPr lang="ja-JP" altLang="en-US" sz="4000" u="sng" dirty="0" smtClean="0">
                <a:solidFill>
                  <a:srgbClr val="FF0000"/>
                </a:solidFill>
                <a:latin typeface="+mj-ea"/>
                <a:ea typeface="+mj-ea"/>
              </a:rPr>
              <a:t>区別して</a:t>
            </a:r>
            <a:r>
              <a:rPr lang="ja-JP" altLang="en-US" sz="3600" dirty="0" smtClean="0">
                <a:latin typeface="+mj-ea"/>
                <a:ea typeface="+mj-ea"/>
              </a:rPr>
              <a:t>書いていきましょう。</a:t>
            </a:r>
            <a:endParaRPr lang="en-US" altLang="ja-JP" sz="3600" dirty="0" smtClean="0">
              <a:latin typeface="+mj-ea"/>
              <a:ea typeface="+mj-ea"/>
            </a:endParaRPr>
          </a:p>
          <a:p>
            <a:pPr marL="0" indent="0">
              <a:buNone/>
            </a:pPr>
            <a:endParaRPr lang="en-US" altLang="ja-JP" sz="3600" dirty="0" smtClean="0">
              <a:solidFill>
                <a:srgbClr val="FF0000"/>
              </a:solidFill>
              <a:latin typeface="+mj-ea"/>
              <a:ea typeface="+mj-ea"/>
            </a:endParaRPr>
          </a:p>
          <a:p>
            <a:r>
              <a:rPr lang="ja-JP" altLang="en-US" sz="3600" dirty="0" smtClean="0">
                <a:solidFill>
                  <a:srgbClr val="FF0000"/>
                </a:solidFill>
                <a:latin typeface="+mj-ea"/>
                <a:ea typeface="+mj-ea"/>
              </a:rPr>
              <a:t>引用は「　」で</a:t>
            </a:r>
            <a:r>
              <a:rPr lang="ja-JP" altLang="en-US" sz="3600" dirty="0" smtClean="0">
                <a:solidFill>
                  <a:schemeClr val="tx1"/>
                </a:solidFill>
                <a:latin typeface="+mj-ea"/>
                <a:ea typeface="+mj-ea"/>
              </a:rPr>
              <a:t>くくります。</a:t>
            </a:r>
            <a:endParaRPr lang="en-US" altLang="ja-JP" sz="3600" dirty="0" smtClean="0">
              <a:solidFill>
                <a:srgbClr val="FF0000"/>
              </a:solidFill>
              <a:latin typeface="+mj-ea"/>
              <a:ea typeface="+mj-ea"/>
            </a:endParaRPr>
          </a:p>
          <a:p>
            <a:pPr marL="0" indent="0">
              <a:buNone/>
            </a:pPr>
            <a:endParaRPr lang="en-US" altLang="ja-JP" sz="3600" dirty="0" smtClean="0">
              <a:latin typeface="+mj-ea"/>
              <a:ea typeface="+mj-ea"/>
            </a:endParaRPr>
          </a:p>
        </p:txBody>
      </p:sp>
      <p:pic>
        <p:nvPicPr>
          <p:cNvPr id="5" name="図 4" descr="書類">
            <a:hlinkClick r:id="rId3" tooltip="&quot;書類&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rot="1128183">
            <a:off x="6534319" y="3965674"/>
            <a:ext cx="1981763" cy="2227730"/>
          </a:xfrm>
          <a:prstGeom prst="rect">
            <a:avLst/>
          </a:prstGeom>
          <a:noFill/>
          <a:ln>
            <a:noFill/>
          </a:ln>
        </p:spPr>
      </p:pic>
      <p:pic>
        <p:nvPicPr>
          <p:cNvPr id="6" name="図 5" descr="勉強をする女の子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7737304" y="1577755"/>
            <a:ext cx="1368152" cy="1368150"/>
          </a:xfrm>
          <a:prstGeom prst="rect">
            <a:avLst/>
          </a:prstGeom>
          <a:noFill/>
          <a:ln>
            <a:noFill/>
          </a:ln>
        </p:spPr>
      </p:pic>
    </p:spTree>
    <p:extLst>
      <p:ext uri="{BB962C8B-B14F-4D97-AF65-F5344CB8AC3E}">
        <p14:creationId xmlns:p14="http://schemas.microsoft.com/office/powerpoint/2010/main" val="26114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860032" y="404664"/>
            <a:ext cx="4739089"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レポート作成、</a:t>
            </a:r>
            <a:endParaRPr lang="en-US" altLang="ja-JP"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a:p>
            <a:pPr defTabSz="342900"/>
            <a:r>
              <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a:t>
            </a:r>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　　　ここもポイント！</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sp>
        <p:nvSpPr>
          <p:cNvPr id="11" name="テキスト ボックス 2"/>
          <p:cNvSpPr txBox="1">
            <a:spLocks noChangeArrowheads="1"/>
          </p:cNvSpPr>
          <p:nvPr/>
        </p:nvSpPr>
        <p:spPr bwMode="auto">
          <a:xfrm>
            <a:off x="3995936" y="4788930"/>
            <a:ext cx="4896544" cy="846187"/>
          </a:xfrm>
          <a:prstGeom prst="rect">
            <a:avLst/>
          </a:prstGeom>
          <a:noFill/>
          <a:ln w="3175">
            <a:solidFill>
              <a:sysClr val="windowText" lastClr="000000"/>
            </a:solidFill>
            <a:miter lim="800000"/>
            <a:headEnd/>
            <a:tailEnd/>
          </a:ln>
        </p:spPr>
        <p:txBody>
          <a:bodyPr rot="0" vert="horz" wrap="square" lIns="91440" tIns="45720" rIns="91440" bIns="45720" anchor="t" anchorCtr="0">
            <a:noAutofit/>
          </a:bodyPr>
          <a:lstStyle/>
          <a:p>
            <a:pPr marL="508000" indent="-508000" algn="l">
              <a:spcAft>
                <a:spcPts val="0"/>
              </a:spcAft>
            </a:pP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参考</a:t>
            </a:r>
            <a:r>
              <a:rPr lang="ja-JP" altLang="en-US" kern="100" dirty="0">
                <a:latin typeface="Century" panose="02040604050505020304" pitchFamily="18" charset="0"/>
                <a:ea typeface="HGSｺﾞｼｯｸM" panose="020B0600000000000000" pitchFamily="50" charset="-128"/>
                <a:cs typeface="Times New Roman" panose="02020603050405020304" pitchFamily="18" charset="0"/>
              </a:rPr>
              <a:t>資料</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『ジュニア百科事典</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endParaRPr lang="en-US" alt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endParaRPr>
          </a:p>
          <a:p>
            <a:pPr marL="508000" indent="-508000" algn="l">
              <a:spcAft>
                <a:spcPts val="0"/>
              </a:spcAft>
            </a:pPr>
            <a:r>
              <a:rPr lang="ja-JP" altLang="en-US" kern="100" dirty="0">
                <a:latin typeface="Century" panose="02040604050505020304" pitchFamily="18" charset="0"/>
                <a:ea typeface="HGSｺﾞｼｯｸM" panose="020B0600000000000000" pitchFamily="50" charset="-128"/>
                <a:cs typeface="Times New Roman" panose="02020603050405020304" pitchFamily="18" charset="0"/>
              </a:rPr>
              <a:t>　</a:t>
            </a:r>
            <a:r>
              <a:rPr lang="ja-JP" altLang="en-US" kern="100" dirty="0" smtClean="0">
                <a:latin typeface="Century" panose="02040604050505020304" pitchFamily="18" charset="0"/>
                <a:ea typeface="HGSｺﾞｼｯｸM" panose="020B0600000000000000" pitchFamily="50" charset="-128"/>
                <a:cs typeface="Times New Roman" panose="02020603050405020304" pitchFamily="18" charset="0"/>
              </a:rPr>
              <a:t>　</a:t>
            </a:r>
            <a:r>
              <a:rPr lang="ja-JP" kern="100" dirty="0" smtClean="0">
                <a:effectLst/>
                <a:latin typeface="Century" panose="02040604050505020304" pitchFamily="18" charset="0"/>
                <a:ea typeface="HGS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仙台太郎／著・仙台堂出版・</a:t>
            </a:r>
            <a:r>
              <a:rPr lang="en-US" kern="100" dirty="0">
                <a:effectLst/>
                <a:latin typeface="Century" panose="02040604050505020304" pitchFamily="18" charset="0"/>
                <a:ea typeface="HGSｺﾞｼｯｸM" panose="020B0600000000000000" pitchFamily="50" charset="-128"/>
                <a:cs typeface="Times New Roman" panose="02020603050405020304" pitchFamily="18" charset="0"/>
              </a:rPr>
              <a:t>2018.6.</a:t>
            </a:r>
            <a:r>
              <a:rPr lang="ja-JP" kern="100" dirty="0">
                <a:effectLst/>
                <a:latin typeface="Century" panose="02040604050505020304" pitchFamily="18" charset="0"/>
                <a:ea typeface="HGSｺﾞｼｯｸM" panose="020B0600000000000000" pitchFamily="50" charset="-128"/>
                <a:cs typeface="Times New Roman" panose="02020603050405020304" pitchFamily="18" charset="0"/>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00" b="1" kern="100" dirty="0">
                <a:ln w="6731" cap="flat" cmpd="sng" algn="ctr">
                  <a:solidFill>
                    <a:srgbClr val="FFFFFF"/>
                  </a:solidFill>
                  <a:prstDash val="solid"/>
                  <a:round/>
                </a:ln>
                <a:noFill/>
                <a:effectLst>
                  <a:outerShdw dist="38100" dir="2700000" algn="bl">
                    <a:schemeClr val="accent5"/>
                  </a:outerShdw>
                </a:effectLst>
                <a:latin typeface="HGP創英角ﾎﾟｯﾌﾟ体" panose="040B0A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857231" y="4788929"/>
            <a:ext cx="3138705" cy="42309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1400" b="1" kern="100" dirty="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レポートの</a:t>
            </a: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参考</a:t>
            </a:r>
            <a:r>
              <a:rPr lang="ja-JP" altLang="en-US" kern="100" dirty="0">
                <a:latin typeface="Century" panose="02040604050505020304" pitchFamily="18" charset="0"/>
                <a:ea typeface="HGPｺﾞｼｯｸM" panose="020B0600000000000000" pitchFamily="50" charset="-128"/>
                <a:cs typeface="Times New Roman" panose="02020603050405020304" pitchFamily="18" charset="0"/>
              </a:rPr>
              <a:t>資料</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　記入例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コンテンツ プレースホルダー 2"/>
          <p:cNvSpPr txBox="1">
            <a:spLocks/>
          </p:cNvSpPr>
          <p:nvPr/>
        </p:nvSpPr>
        <p:spPr>
          <a:xfrm>
            <a:off x="539552" y="1196752"/>
            <a:ext cx="8352928" cy="5256584"/>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3600" dirty="0" smtClean="0">
                <a:solidFill>
                  <a:schemeClr val="tx1"/>
                </a:solidFill>
                <a:latin typeface="+mj-ea"/>
                <a:ea typeface="+mj-ea"/>
              </a:rPr>
              <a:t>調べたことを伝えたい</a:t>
            </a:r>
            <a:r>
              <a:rPr lang="ja-JP" altLang="en-US" sz="3600" dirty="0" smtClean="0">
                <a:solidFill>
                  <a:srgbClr val="0070C0"/>
                </a:solidFill>
                <a:latin typeface="+mj-ea"/>
                <a:ea typeface="+mj-ea"/>
              </a:rPr>
              <a:t>相手を意識</a:t>
            </a:r>
            <a:r>
              <a:rPr lang="ja-JP" altLang="en-US" sz="3600" dirty="0" smtClean="0">
                <a:solidFill>
                  <a:schemeClr val="tx1"/>
                </a:solidFill>
                <a:latin typeface="+mj-ea"/>
                <a:ea typeface="+mj-ea"/>
              </a:rPr>
              <a:t>する。</a:t>
            </a:r>
            <a:endParaRPr lang="en-US" altLang="ja-JP" sz="3600" dirty="0" smtClean="0">
              <a:solidFill>
                <a:schemeClr val="tx1"/>
              </a:solidFill>
              <a:latin typeface="+mj-ea"/>
              <a:ea typeface="+mj-ea"/>
            </a:endParaRPr>
          </a:p>
          <a:p>
            <a:endParaRPr lang="en-US" altLang="ja-JP" sz="3600" dirty="0" smtClean="0">
              <a:solidFill>
                <a:schemeClr val="tx1"/>
              </a:solidFill>
              <a:latin typeface="+mj-ea"/>
              <a:ea typeface="+mj-ea"/>
            </a:endParaRPr>
          </a:p>
          <a:p>
            <a:r>
              <a:rPr lang="ja-JP" altLang="en-US" sz="3600" dirty="0" smtClean="0">
                <a:solidFill>
                  <a:srgbClr val="0070C0"/>
                </a:solidFill>
                <a:latin typeface="+mj-ea"/>
                <a:ea typeface="+mj-ea"/>
              </a:rPr>
              <a:t>目的を意識</a:t>
            </a:r>
            <a:r>
              <a:rPr lang="ja-JP" altLang="en-US" sz="3600" dirty="0" smtClean="0">
                <a:solidFill>
                  <a:schemeClr val="tx1"/>
                </a:solidFill>
                <a:latin typeface="+mj-ea"/>
                <a:ea typeface="+mj-ea"/>
              </a:rPr>
              <a:t>して、課題と向き合う。</a:t>
            </a:r>
            <a:endParaRPr lang="en-US" altLang="ja-JP" sz="3600" dirty="0">
              <a:solidFill>
                <a:schemeClr val="tx1"/>
              </a:solidFill>
              <a:latin typeface="+mj-ea"/>
              <a:ea typeface="+mj-ea"/>
            </a:endParaRPr>
          </a:p>
          <a:p>
            <a:pPr marL="0" indent="0">
              <a:buNone/>
            </a:pPr>
            <a:endParaRPr lang="en-US" altLang="ja-JP" sz="3600" dirty="0" smtClean="0">
              <a:solidFill>
                <a:srgbClr val="FF0000"/>
              </a:solidFill>
              <a:latin typeface="+mj-ea"/>
              <a:ea typeface="+mj-ea"/>
            </a:endParaRPr>
          </a:p>
          <a:p>
            <a:r>
              <a:rPr lang="ja-JP" altLang="en-US" sz="3600" dirty="0" smtClean="0">
                <a:solidFill>
                  <a:schemeClr val="tx1"/>
                </a:solidFill>
                <a:latin typeface="+mj-ea"/>
                <a:ea typeface="+mj-ea"/>
              </a:rPr>
              <a:t>レポートの終わりに</a:t>
            </a:r>
            <a:r>
              <a:rPr lang="ja-JP" altLang="en-US" sz="3600" dirty="0" smtClean="0">
                <a:solidFill>
                  <a:srgbClr val="FF0000"/>
                </a:solidFill>
                <a:latin typeface="+mj-ea"/>
                <a:ea typeface="+mj-ea"/>
              </a:rPr>
              <a:t>参考資料を明記</a:t>
            </a:r>
            <a:r>
              <a:rPr lang="ja-JP" altLang="en-US" sz="3600" dirty="0" smtClean="0">
                <a:solidFill>
                  <a:schemeClr val="tx1"/>
                </a:solidFill>
                <a:latin typeface="+mj-ea"/>
                <a:ea typeface="+mj-ea"/>
              </a:rPr>
              <a:t>する</a:t>
            </a:r>
            <a:r>
              <a:rPr lang="ja-JP" altLang="en-US" sz="3600" dirty="0" smtClean="0">
                <a:latin typeface="+mj-ea"/>
                <a:ea typeface="+mj-ea"/>
              </a:rPr>
              <a:t>。</a:t>
            </a:r>
            <a:endParaRPr lang="en-US" altLang="ja-JP" sz="3600" dirty="0" smtClean="0">
              <a:latin typeface="+mj-ea"/>
              <a:ea typeface="+mj-ea"/>
            </a:endParaRPr>
          </a:p>
          <a:p>
            <a:pPr marL="0" indent="0">
              <a:buNone/>
            </a:pPr>
            <a:endParaRPr lang="en-US" altLang="ja-JP" sz="3600" dirty="0">
              <a:latin typeface="+mj-ea"/>
              <a:ea typeface="+mj-ea"/>
            </a:endParaRPr>
          </a:p>
          <a:p>
            <a:pPr marL="0" indent="0">
              <a:buNone/>
            </a:pPr>
            <a:endParaRPr lang="en-US" altLang="ja-JP" sz="1800" dirty="0" smtClean="0">
              <a:latin typeface="+mj-ea"/>
              <a:ea typeface="+mj-ea"/>
            </a:endParaRPr>
          </a:p>
          <a:p>
            <a:r>
              <a:rPr lang="ja-JP" altLang="en-US" sz="3600" dirty="0">
                <a:latin typeface="+mj-ea"/>
                <a:ea typeface="+mj-ea"/>
              </a:rPr>
              <a:t>学習</a:t>
            </a:r>
            <a:r>
              <a:rPr lang="ja-JP" altLang="en-US" sz="3600" dirty="0" smtClean="0">
                <a:latin typeface="+mj-ea"/>
                <a:ea typeface="+mj-ea"/>
              </a:rPr>
              <a:t>を振り返る。</a:t>
            </a:r>
            <a:endParaRPr lang="en-US" altLang="ja-JP" sz="3600" dirty="0" smtClean="0">
              <a:solidFill>
                <a:srgbClr val="FF0000"/>
              </a:solidFill>
              <a:latin typeface="+mj-ea"/>
              <a:ea typeface="+mj-ea"/>
            </a:endParaRPr>
          </a:p>
          <a:p>
            <a:endParaRPr lang="en-US" altLang="ja-JP" sz="3600" dirty="0" smtClean="0">
              <a:latin typeface="+mj-ea"/>
              <a:ea typeface="+mj-ea"/>
            </a:endParaRPr>
          </a:p>
        </p:txBody>
      </p:sp>
    </p:spTree>
    <p:extLst>
      <p:ext uri="{BB962C8B-B14F-4D97-AF65-F5344CB8AC3E}">
        <p14:creationId xmlns:p14="http://schemas.microsoft.com/office/powerpoint/2010/main" val="25584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48680"/>
            <a:ext cx="9361040" cy="1600200"/>
          </a:xfrm>
          <a:prstGeom prst="rect">
            <a:avLst/>
          </a:prstGeom>
        </p:spPr>
        <p:txBody>
          <a:bodyPr>
            <a:normAutofit fontScale="97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発表しよう</a:t>
            </a:r>
            <a:r>
              <a:rPr lang="en-US" altLang="ja-JP" dirty="0" smtClean="0"/>
              <a:t/>
            </a:r>
            <a:br>
              <a:rPr lang="en-US" altLang="ja-JP" dirty="0" smtClean="0"/>
            </a:br>
            <a:r>
              <a:rPr lang="ja-JP" altLang="en-US" dirty="0" smtClean="0"/>
              <a:t>　　　　</a:t>
            </a:r>
            <a:endParaRPr lang="ja-JP" altLang="en-US" dirty="0"/>
          </a:p>
        </p:txBody>
      </p:sp>
      <p:sp>
        <p:nvSpPr>
          <p:cNvPr id="5" name="角丸四角形吹き出し 4"/>
          <p:cNvSpPr/>
          <p:nvPr/>
        </p:nvSpPr>
        <p:spPr>
          <a:xfrm>
            <a:off x="990351" y="1633186"/>
            <a:ext cx="7056784" cy="1341542"/>
          </a:xfrm>
          <a:prstGeom prst="wedgeRoundRectCallout">
            <a:avLst>
              <a:gd name="adj1" fmla="val -4386"/>
              <a:gd name="adj2" fmla="val -728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調べて</a:t>
            </a:r>
            <a:r>
              <a:rPr lang="ja-JP" altLang="en-US" sz="2800" dirty="0">
                <a:solidFill>
                  <a:schemeClr val="tx1"/>
                </a:solidFill>
                <a:latin typeface="+mj-ea"/>
                <a:ea typeface="+mj-ea"/>
              </a:rPr>
              <a:t>分</a:t>
            </a:r>
            <a:r>
              <a:rPr lang="ja-JP" altLang="en-US" sz="2800" dirty="0" smtClean="0">
                <a:solidFill>
                  <a:schemeClr val="tx1"/>
                </a:solidFill>
                <a:latin typeface="+mj-ea"/>
                <a:ea typeface="+mj-ea"/>
              </a:rPr>
              <a:t>かったこと、考えたことを整理・分析して、みんなに分かりやすく伝えよう。</a:t>
            </a:r>
            <a:endParaRPr lang="ja-JP" altLang="en-US" sz="2800" dirty="0">
              <a:solidFill>
                <a:schemeClr val="tx1"/>
              </a:solidFill>
              <a:latin typeface="+mj-ea"/>
              <a:ea typeface="+mj-ea"/>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19872" y="3068961"/>
            <a:ext cx="2966910" cy="3094892"/>
          </a:xfrm>
          <a:prstGeom prst="rect">
            <a:avLst/>
          </a:prstGeom>
        </p:spPr>
      </p:pic>
    </p:spTree>
    <p:extLst>
      <p:ext uri="{BB962C8B-B14F-4D97-AF65-F5344CB8AC3E}">
        <p14:creationId xmlns:p14="http://schemas.microsoft.com/office/powerpoint/2010/main" val="11448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7704" y="5519885"/>
            <a:ext cx="8892480" cy="1600200"/>
          </a:xfrm>
          <a:prstGeom prst="rect">
            <a:avLst/>
          </a:prstGeom>
        </p:spPr>
        <p:txBody>
          <a:bodyPr>
            <a:normAutofit fontScale="82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a:t>　</a:t>
            </a:r>
            <a:r>
              <a:rPr lang="ja-JP" altLang="en-US" dirty="0" smtClean="0"/>
              <a:t>　　　　図書館で待っています！</a:t>
            </a:r>
            <a:r>
              <a:rPr lang="en-US" altLang="ja-JP" dirty="0" smtClean="0"/>
              <a:t/>
            </a:r>
            <a:br>
              <a:rPr lang="en-US" altLang="ja-JP" dirty="0" smtClean="0"/>
            </a:br>
            <a:r>
              <a:rPr lang="ja-JP" altLang="en-US" dirty="0" smtClean="0"/>
              <a:t>　　　　</a:t>
            </a:r>
            <a:endParaRPr lang="ja-JP" altLang="en-US" dirty="0"/>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402" y="2762150"/>
            <a:ext cx="3925996" cy="298866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207876" y="3351546"/>
            <a:ext cx="1614526" cy="2168339"/>
          </a:xfrm>
          <a:prstGeom prst="rect">
            <a:avLst/>
          </a:prstGeom>
        </p:spPr>
      </p:pic>
      <p:pic>
        <p:nvPicPr>
          <p:cNvPr id="8" name="図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9283" y="3435099"/>
            <a:ext cx="1306466" cy="2084786"/>
          </a:xfrm>
          <a:prstGeom prst="rect">
            <a:avLst/>
          </a:prstGeom>
        </p:spPr>
      </p:pic>
      <p:sp>
        <p:nvSpPr>
          <p:cNvPr id="9" name="角丸四角形吹き出し 8"/>
          <p:cNvSpPr/>
          <p:nvPr/>
        </p:nvSpPr>
        <p:spPr>
          <a:xfrm>
            <a:off x="467544" y="967611"/>
            <a:ext cx="3312368" cy="1341542"/>
          </a:xfrm>
          <a:prstGeom prst="wedgeRoundRectCallout">
            <a:avLst>
              <a:gd name="adj1" fmla="val 48404"/>
              <a:gd name="adj2" fmla="val 76672"/>
              <a:gd name="adj3" fmla="val 16667"/>
            </a:avLst>
          </a:prstGeom>
          <a:solidFill>
            <a:schemeClr val="accent1">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調べるって面白い！</a:t>
            </a:r>
            <a:endParaRPr lang="ja-JP" altLang="en-US" sz="2800" dirty="0">
              <a:solidFill>
                <a:schemeClr val="tx1"/>
              </a:solidFill>
              <a:latin typeface="+mj-ea"/>
              <a:ea typeface="+mj-ea"/>
            </a:endParaRPr>
          </a:p>
        </p:txBody>
      </p:sp>
      <p:sp>
        <p:nvSpPr>
          <p:cNvPr id="10" name="角丸四角形吹き出し 9"/>
          <p:cNvSpPr/>
          <p:nvPr/>
        </p:nvSpPr>
        <p:spPr>
          <a:xfrm>
            <a:off x="4668312" y="1232728"/>
            <a:ext cx="4176464" cy="1341542"/>
          </a:xfrm>
          <a:prstGeom prst="wedgeRoundRectCallout">
            <a:avLst>
              <a:gd name="adj1" fmla="val -38571"/>
              <a:gd name="adj2" fmla="val 73085"/>
              <a:gd name="adj3" fmla="val 16667"/>
            </a:avLst>
          </a:prstGeom>
          <a:solidFill>
            <a:schemeClr val="accent1">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tx1"/>
                </a:solidFill>
                <a:latin typeface="+mj-ea"/>
                <a:ea typeface="+mj-ea"/>
              </a:rPr>
              <a:t>分からな</a:t>
            </a:r>
            <a:r>
              <a:rPr lang="ja-JP" altLang="en-US" sz="2800" dirty="0">
                <a:solidFill>
                  <a:schemeClr val="tx1"/>
                </a:solidFill>
                <a:latin typeface="+mj-ea"/>
                <a:ea typeface="+mj-ea"/>
              </a:rPr>
              <a:t>い</a:t>
            </a:r>
            <a:r>
              <a:rPr lang="ja-JP" altLang="en-US" sz="2800" dirty="0" smtClean="0">
                <a:solidFill>
                  <a:schemeClr val="tx1"/>
                </a:solidFill>
                <a:latin typeface="+mj-ea"/>
                <a:ea typeface="+mj-ea"/>
              </a:rPr>
              <a:t>ことがあったら</a:t>
            </a:r>
            <a:endParaRPr lang="en-US" altLang="ja-JP" sz="2800" dirty="0" smtClean="0">
              <a:solidFill>
                <a:schemeClr val="tx1"/>
              </a:solidFill>
              <a:latin typeface="+mj-ea"/>
              <a:ea typeface="+mj-ea"/>
            </a:endParaRPr>
          </a:p>
          <a:p>
            <a:r>
              <a:rPr lang="ja-JP" altLang="en-US" sz="2800" dirty="0" smtClean="0">
                <a:solidFill>
                  <a:schemeClr val="tx1"/>
                </a:solidFill>
                <a:latin typeface="+mj-ea"/>
                <a:ea typeface="+mj-ea"/>
              </a:rPr>
              <a:t>図書館に行ってみよう！</a:t>
            </a:r>
            <a:endParaRPr lang="ja-JP" altLang="en-US" sz="2800" dirty="0">
              <a:solidFill>
                <a:schemeClr val="tx1"/>
              </a:solidFill>
              <a:latin typeface="+mj-ea"/>
              <a:ea typeface="+mj-ea"/>
            </a:endParaRPr>
          </a:p>
        </p:txBody>
      </p:sp>
    </p:spTree>
    <p:extLst>
      <p:ext uri="{BB962C8B-B14F-4D97-AF65-F5344CB8AC3E}">
        <p14:creationId xmlns:p14="http://schemas.microsoft.com/office/powerpoint/2010/main" val="17671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827584" y="5337103"/>
            <a:ext cx="8498169" cy="151216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b="1" dirty="0">
                <a:solidFill>
                  <a:schemeClr val="tx1"/>
                </a:solidFill>
              </a:rPr>
              <a:t>中学校</a:t>
            </a:r>
            <a:r>
              <a:rPr lang="ja-JP" altLang="en-US" sz="2400" b="1" dirty="0" smtClean="0">
                <a:solidFill>
                  <a:schemeClr val="tx1"/>
                </a:solidFill>
              </a:rPr>
              <a:t>向け「仙台市図書館公共図書館利用学習」支援資料</a:t>
            </a:r>
            <a:endParaRPr lang="en-US" altLang="ja-JP" sz="2400" b="1" dirty="0" smtClean="0">
              <a:solidFill>
                <a:schemeClr val="tx1"/>
              </a:solidFill>
            </a:endParaRPr>
          </a:p>
          <a:p>
            <a:r>
              <a:rPr lang="ja-JP" altLang="en-US" sz="2400" b="1" dirty="0" smtClean="0">
                <a:solidFill>
                  <a:schemeClr val="tx1"/>
                </a:solidFill>
              </a:rPr>
              <a:t>「図書館で調べよう　～災害・防災～」</a:t>
            </a:r>
            <a:endParaRPr lang="en-US" altLang="ja-JP" sz="2400" b="1" dirty="0" smtClean="0">
              <a:solidFill>
                <a:schemeClr val="tx1"/>
              </a:solidFill>
            </a:endParaRPr>
          </a:p>
          <a:p>
            <a:r>
              <a:rPr lang="ja-JP" altLang="en-US" sz="2400" b="1" dirty="0" smtClean="0">
                <a:solidFill>
                  <a:schemeClr val="tx1"/>
                </a:solidFill>
              </a:rPr>
              <a:t>　　　　　　　　　　　　　　　　　　仙台市図書館　学校連携事業</a:t>
            </a:r>
            <a:endParaRPr lang="ja-JP" altLang="en-US" sz="2400" b="1" dirty="0">
              <a:solidFill>
                <a:schemeClr val="tx1"/>
              </a:solidFill>
            </a:endParaRPr>
          </a:p>
        </p:txBody>
      </p:sp>
    </p:spTree>
    <p:extLst>
      <p:ext uri="{BB962C8B-B14F-4D97-AF65-F5344CB8AC3E}">
        <p14:creationId xmlns:p14="http://schemas.microsoft.com/office/powerpoint/2010/main" val="2430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59363" y="3519204"/>
            <a:ext cx="1421238" cy="646331"/>
          </a:xfrm>
          <a:prstGeom prst="rect">
            <a:avLst/>
          </a:prstGeom>
          <a:noFill/>
        </p:spPr>
        <p:txBody>
          <a:bodyPr wrap="square" rtlCol="0">
            <a:spAutoFit/>
          </a:bodyPr>
          <a:lstStyle/>
          <a:p>
            <a:r>
              <a:rPr kumimoji="1" lang="ja-JP" altLang="en-US" dirty="0" smtClean="0"/>
              <a:t>市民図書館</a:t>
            </a:r>
            <a:endParaRPr kumimoji="1" lang="en-US" altLang="ja-JP" dirty="0" smtClean="0"/>
          </a:p>
          <a:p>
            <a:endParaRPr kumimoji="1" lang="ja-JP" altLang="en-US" dirty="0"/>
          </a:p>
        </p:txBody>
      </p:sp>
      <p:sp>
        <p:nvSpPr>
          <p:cNvPr id="6" name="タイトル 1"/>
          <p:cNvSpPr txBox="1">
            <a:spLocks/>
          </p:cNvSpPr>
          <p:nvPr/>
        </p:nvSpPr>
        <p:spPr>
          <a:xfrm>
            <a:off x="3905877" y="466273"/>
            <a:ext cx="4739089" cy="1039605"/>
          </a:xfrm>
          <a:prstGeom prst="rect">
            <a:avLst/>
          </a:prstGeom>
        </p:spPr>
        <p:txBody>
          <a:bodyPr vert="horz" lIns="68580" tIns="34290" rIns="68580" bIns="3429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r>
              <a:rPr lang="ja-JP" altLang="en-US" sz="2700" dirty="0" smtClean="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仙台市図書館へ行ってみよう</a:t>
            </a:r>
            <a:endParaRPr lang="ja-JP" altLang="en-US" sz="27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endParaRPr>
          </a:p>
        </p:txBody>
      </p:sp>
      <p:pic>
        <p:nvPicPr>
          <p:cNvPr id="8" name="図 7"/>
          <p:cNvPicPr/>
          <p:nvPr/>
        </p:nvPicPr>
        <p:blipFill>
          <a:blip r:embed="rId3" cstate="print">
            <a:extLst>
              <a:ext uri="{28A0092B-C50C-407E-A947-70E740481C1C}">
                <a14:useLocalDpi xmlns:a14="http://schemas.microsoft.com/office/drawing/2010/main"/>
              </a:ext>
            </a:extLst>
          </a:blip>
          <a:srcRect/>
          <a:stretch>
            <a:fillRect/>
          </a:stretch>
        </p:blipFill>
        <p:spPr bwMode="auto">
          <a:xfrm>
            <a:off x="6534520" y="3897300"/>
            <a:ext cx="2110446" cy="211846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テキスト ボックス 9"/>
          <p:cNvSpPr txBox="1"/>
          <p:nvPr/>
        </p:nvSpPr>
        <p:spPr>
          <a:xfrm>
            <a:off x="745246" y="6162673"/>
            <a:ext cx="4248472" cy="646331"/>
          </a:xfrm>
          <a:prstGeom prst="rect">
            <a:avLst/>
          </a:prstGeom>
          <a:noFill/>
        </p:spPr>
        <p:txBody>
          <a:bodyPr wrap="square" rtlCol="0">
            <a:spAutoFit/>
          </a:bodyPr>
          <a:lstStyle/>
          <a:p>
            <a:r>
              <a:rPr lang="ja-JP" altLang="en-US" dirty="0"/>
              <a:t>宮城野</a:t>
            </a:r>
            <a:r>
              <a:rPr lang="ja-JP" altLang="en-US" dirty="0" smtClean="0"/>
              <a:t>図書館</a:t>
            </a:r>
            <a:endParaRPr kumimoji="1" lang="en-US" altLang="ja-JP" dirty="0" smtClean="0"/>
          </a:p>
          <a:p>
            <a:endParaRPr kumimoji="1" lang="ja-JP" altLang="en-US" dirty="0"/>
          </a:p>
        </p:txBody>
      </p:sp>
      <p:sp>
        <p:nvSpPr>
          <p:cNvPr id="12" name="テキスト ボックス 11"/>
          <p:cNvSpPr txBox="1"/>
          <p:nvPr/>
        </p:nvSpPr>
        <p:spPr>
          <a:xfrm>
            <a:off x="4092039" y="6199715"/>
            <a:ext cx="1395364" cy="646331"/>
          </a:xfrm>
          <a:prstGeom prst="rect">
            <a:avLst/>
          </a:prstGeom>
          <a:noFill/>
        </p:spPr>
        <p:txBody>
          <a:bodyPr wrap="square" rtlCol="0">
            <a:spAutoFit/>
          </a:bodyPr>
          <a:lstStyle/>
          <a:p>
            <a:r>
              <a:rPr lang="ja-JP" altLang="en-US" dirty="0"/>
              <a:t>泉</a:t>
            </a:r>
            <a:r>
              <a:rPr lang="ja-JP" altLang="en-US" dirty="0" smtClean="0"/>
              <a:t>図書館</a:t>
            </a:r>
            <a:endParaRPr kumimoji="1" lang="en-US" altLang="ja-JP" dirty="0" smtClean="0"/>
          </a:p>
          <a:p>
            <a:endParaRPr kumimoji="1" lang="ja-JP" altLang="en-US" dirty="0"/>
          </a:p>
        </p:txBody>
      </p:sp>
      <p:sp>
        <p:nvSpPr>
          <p:cNvPr id="15" name="テキスト ボックス 404"/>
          <p:cNvSpPr txBox="1">
            <a:spLocks noChangeArrowheads="1"/>
          </p:cNvSpPr>
          <p:nvPr/>
        </p:nvSpPr>
        <p:spPr bwMode="auto">
          <a:xfrm>
            <a:off x="4572000" y="1219996"/>
            <a:ext cx="3738539" cy="1455750"/>
          </a:xfrm>
          <a:prstGeom prst="rect">
            <a:avLst/>
          </a:prstGeom>
          <a:noFill/>
          <a:ln w="9525">
            <a:noFill/>
            <a:miter lim="800000"/>
            <a:headEnd/>
            <a:tailEnd/>
          </a:ln>
        </p:spPr>
        <p:txBody>
          <a:bodyPr rot="0" vert="horz" wrap="square" lIns="91440" tIns="45720" rIns="91440" bIns="45720" anchor="t" anchorCtr="0">
            <a:noAutofit/>
          </a:bodyPr>
          <a:lstStyle/>
          <a:p>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市民</a:t>
            </a: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若林</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図書館 </a:t>
            </a:r>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sz="1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広瀬</a:t>
            </a: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泉図書館 </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smtClean="0">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宮城野図書館</a:t>
            </a:r>
            <a:r>
              <a:rPr lang="ja-JP" altLang="en-US"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太白</a:t>
            </a:r>
            <a:r>
              <a:rPr lang="ja-JP" altLang="ja-JP" sz="2000" kern="100" dirty="0">
                <a:latin typeface="Century" panose="02040604050505020304" pitchFamily="18" charset="0"/>
                <a:ea typeface="HGP創英角ｺﾞｼｯｸUB" panose="020B0900000000000000" pitchFamily="50" charset="-128"/>
                <a:cs typeface="Times New Roman" panose="02020603050405020304" pitchFamily="18" charset="0"/>
              </a:rPr>
              <a:t>図書館 </a:t>
            </a:r>
            <a:r>
              <a:rPr lang="en-US" altLang="ja-JP" sz="1400" kern="100" dirty="0">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0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榴</a:t>
            </a:r>
            <a:r>
              <a:rPr lang="ja-JP" sz="20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岡図書館 </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kern="100" dirty="0" smtClean="0">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en-US" sz="14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en-US" sz="800" kern="100" dirty="0">
                <a:effectLst/>
                <a:latin typeface="HGPｺﾞｼｯｸM" panose="020B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73" y="1027907"/>
            <a:ext cx="3744869" cy="2449466"/>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92039" y="3897300"/>
            <a:ext cx="2325242" cy="2166667"/>
          </a:xfrm>
          <a:prstGeom prst="rect">
            <a:avLst/>
          </a:prstGeom>
        </p:spPr>
      </p:pic>
      <p:pic>
        <p:nvPicPr>
          <p:cNvPr id="19" name="図 18"/>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9363" y="3886436"/>
            <a:ext cx="3418322" cy="218839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角丸四角形吹き出し 10"/>
          <p:cNvSpPr/>
          <p:nvPr/>
        </p:nvSpPr>
        <p:spPr>
          <a:xfrm>
            <a:off x="4743541" y="2811494"/>
            <a:ext cx="3893803" cy="833530"/>
          </a:xfrm>
          <a:prstGeom prst="wedgeRoundRectCallout">
            <a:avLst>
              <a:gd name="adj1" fmla="val -3236"/>
              <a:gd name="adj2" fmla="val -8496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smtClean="0">
              <a:latin typeface="+mj-ea"/>
              <a:ea typeface="+mj-ea"/>
            </a:endParaRPr>
          </a:p>
          <a:p>
            <a:pPr algn="ctr"/>
            <a:r>
              <a:rPr lang="ja-JP" altLang="en-US" dirty="0" smtClean="0">
                <a:latin typeface="+mj-ea"/>
                <a:ea typeface="+mj-ea"/>
              </a:rPr>
              <a:t>市内に</a:t>
            </a:r>
            <a:r>
              <a:rPr lang="ja-JP" altLang="en-US" dirty="0" smtClean="0">
                <a:solidFill>
                  <a:srgbClr val="FF0000"/>
                </a:solidFill>
                <a:latin typeface="+mj-ea"/>
                <a:ea typeface="+mj-ea"/>
              </a:rPr>
              <a:t>７館</a:t>
            </a:r>
            <a:r>
              <a:rPr lang="ja-JP" altLang="en-US" dirty="0" smtClean="0">
                <a:latin typeface="+mj-ea"/>
                <a:ea typeface="+mj-ea"/>
              </a:rPr>
              <a:t>あります。</a:t>
            </a:r>
            <a:endParaRPr lang="en-US" altLang="ja-JP" dirty="0" smtClean="0">
              <a:latin typeface="+mj-ea"/>
              <a:ea typeface="+mj-ea"/>
            </a:endParaRPr>
          </a:p>
          <a:p>
            <a:pPr algn="ctr"/>
            <a:r>
              <a:rPr lang="ja-JP" altLang="en-US" sz="1400" dirty="0" smtClean="0">
                <a:latin typeface="+mj-ea"/>
                <a:ea typeface="+mj-ea"/>
              </a:rPr>
              <a:t>他、分館、移動図書館やサービススポットもあり。</a:t>
            </a:r>
            <a:endParaRPr lang="ja-JP" altLang="en-US" sz="1400" dirty="0">
              <a:latin typeface="+mj-ea"/>
              <a:ea typeface="+mj-ea"/>
            </a:endParaRPr>
          </a:p>
          <a:p>
            <a:pPr algn="ctr"/>
            <a:endParaRPr lang="ja-JP" altLang="en-US" sz="3000" dirty="0">
              <a:solidFill>
                <a:schemeClr val="tx1"/>
              </a:solidFill>
            </a:endParaRPr>
          </a:p>
        </p:txBody>
      </p:sp>
    </p:spTree>
    <p:extLst>
      <p:ext uri="{BB962C8B-B14F-4D97-AF65-F5344CB8AC3E}">
        <p14:creationId xmlns:p14="http://schemas.microsoft.com/office/powerpoint/2010/main" val="27829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67544" y="2276872"/>
            <a:ext cx="9144000" cy="2392288"/>
          </a:xfrm>
        </p:spPr>
        <p:txBody>
          <a:bodyPr>
            <a:normAutofit/>
          </a:bodyPr>
          <a:lstStyle/>
          <a:p>
            <a:r>
              <a:rPr lang="ja-JP" altLang="en-US" dirty="0" smtClean="0"/>
              <a:t>　　事典や辞書で調べる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177522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724013313"/>
              </p:ext>
            </p:extLst>
          </p:nvPr>
        </p:nvGraphicFramePr>
        <p:xfrm>
          <a:off x="426358" y="695526"/>
          <a:ext cx="8136905" cy="3259017"/>
        </p:xfrm>
        <a:graphic>
          <a:graphicData uri="http://schemas.openxmlformats.org/drawingml/2006/table">
            <a:tbl>
              <a:tblPr firstRow="1" bandRow="1">
                <a:tableStyleId>{5C22544A-7EE6-4342-B048-85BDC9FD1C3A}</a:tableStyleId>
              </a:tblPr>
              <a:tblGrid>
                <a:gridCol w="4555771">
                  <a:extLst>
                    <a:ext uri="{9D8B030D-6E8A-4147-A177-3AD203B41FA5}">
                      <a16:colId xmlns:a16="http://schemas.microsoft.com/office/drawing/2014/main" val="814475325"/>
                    </a:ext>
                  </a:extLst>
                </a:gridCol>
                <a:gridCol w="2373977">
                  <a:extLst>
                    <a:ext uri="{9D8B030D-6E8A-4147-A177-3AD203B41FA5}">
                      <a16:colId xmlns:a16="http://schemas.microsoft.com/office/drawing/2014/main" val="1231995952"/>
                    </a:ext>
                  </a:extLst>
                </a:gridCol>
                <a:gridCol w="1207157">
                  <a:extLst>
                    <a:ext uri="{9D8B030D-6E8A-4147-A177-3AD203B41FA5}">
                      <a16:colId xmlns:a16="http://schemas.microsoft.com/office/drawing/2014/main" val="1007107577"/>
                    </a:ext>
                  </a:extLst>
                </a:gridCol>
              </a:tblGrid>
              <a:tr h="478876">
                <a:tc>
                  <a:txBody>
                    <a:bodyPr/>
                    <a:lstStyle/>
                    <a:p>
                      <a:r>
                        <a:rPr kumimoji="1" lang="ja-JP" altLang="en-US" dirty="0" smtClean="0"/>
                        <a:t>書名</a:t>
                      </a:r>
                      <a:endParaRPr kumimoji="1" lang="ja-JP" altLang="en-US" dirty="0"/>
                    </a:p>
                  </a:txBody>
                  <a:tcPr/>
                </a:tc>
                <a:tc>
                  <a:txBody>
                    <a:bodyPr/>
                    <a:lstStyle/>
                    <a:p>
                      <a:r>
                        <a:rPr kumimoji="1" lang="ja-JP" altLang="en-US" dirty="0" smtClean="0"/>
                        <a:t>著者・編者等</a:t>
                      </a:r>
                      <a:endParaRPr kumimoji="1" lang="ja-JP" altLang="en-US" dirty="0"/>
                    </a:p>
                  </a:txBody>
                  <a:tcPr/>
                </a:tc>
                <a:tc>
                  <a:txBody>
                    <a:bodyPr/>
                    <a:lstStyle/>
                    <a:p>
                      <a:r>
                        <a:rPr kumimoji="1" lang="ja-JP" altLang="en-US" dirty="0" smtClean="0"/>
                        <a:t>分類</a:t>
                      </a:r>
                      <a:endParaRPr kumimoji="1" lang="ja-JP" altLang="en-US" dirty="0"/>
                    </a:p>
                  </a:txBody>
                  <a:tcPr/>
                </a:tc>
                <a:extLst>
                  <a:ext uri="{0D108BD9-81ED-4DB2-BD59-A6C34878D82A}">
                    <a16:rowId xmlns:a16="http://schemas.microsoft.com/office/drawing/2014/main" val="1015079950"/>
                  </a:ext>
                </a:extLst>
              </a:tr>
              <a:tr h="485527">
                <a:tc>
                  <a:txBody>
                    <a:bodyPr/>
                    <a:lstStyle/>
                    <a:p>
                      <a:r>
                        <a:rPr kumimoji="1" lang="en-US" altLang="ja-JP" b="1" dirty="0" smtClean="0"/>
                        <a:t>『</a:t>
                      </a:r>
                      <a:r>
                        <a:rPr kumimoji="1" lang="ja-JP" altLang="en-US" b="1" dirty="0" smtClean="0"/>
                        <a:t>日本歴史災害事典</a:t>
                      </a:r>
                      <a:r>
                        <a:rPr kumimoji="1" lang="en-US" altLang="ja-JP" b="1" dirty="0" smtClean="0"/>
                        <a:t>』2012</a:t>
                      </a:r>
                      <a:r>
                        <a:rPr kumimoji="1" lang="ja-JP" altLang="en-US" b="1" dirty="0" smtClean="0"/>
                        <a:t>年</a:t>
                      </a:r>
                      <a:endParaRPr kumimoji="1" lang="ja-JP" altLang="en-US" b="1" dirty="0"/>
                    </a:p>
                  </a:txBody>
                  <a:tcPr/>
                </a:tc>
                <a:tc>
                  <a:txBody>
                    <a:bodyPr/>
                    <a:lstStyle/>
                    <a:p>
                      <a:r>
                        <a:rPr kumimoji="1" lang="ja-JP" altLang="en-US" b="1" dirty="0" smtClean="0"/>
                        <a:t>北原　糸子</a:t>
                      </a:r>
                      <a:endParaRPr kumimoji="1" lang="ja-JP" altLang="en-US" b="1" dirty="0"/>
                    </a:p>
                  </a:txBody>
                  <a:tcPr/>
                </a:tc>
                <a:tc>
                  <a:txBody>
                    <a:bodyPr/>
                    <a:lstStyle/>
                    <a:p>
                      <a:r>
                        <a:rPr kumimoji="1" lang="en-US" altLang="ja-JP" b="1" dirty="0" smtClean="0"/>
                        <a:t>R210.1</a:t>
                      </a:r>
                      <a:endParaRPr kumimoji="1" lang="ja-JP" altLang="en-US" b="1" dirty="0"/>
                    </a:p>
                  </a:txBody>
                  <a:tcPr/>
                </a:tc>
                <a:extLst>
                  <a:ext uri="{0D108BD9-81ED-4DB2-BD59-A6C34878D82A}">
                    <a16:rowId xmlns:a16="http://schemas.microsoft.com/office/drawing/2014/main" val="1261698739"/>
                  </a:ext>
                </a:extLst>
              </a:tr>
              <a:tr h="838033">
                <a:tc>
                  <a:txBody>
                    <a:bodyPr/>
                    <a:lstStyle/>
                    <a:p>
                      <a:r>
                        <a:rPr kumimoji="1" lang="en-US" altLang="ja-JP" b="1" dirty="0" smtClean="0"/>
                        <a:t>『</a:t>
                      </a:r>
                      <a:r>
                        <a:rPr kumimoji="1" lang="ja-JP" altLang="en-US" b="1" dirty="0" smtClean="0"/>
                        <a:t>災害・防災の本全情報</a:t>
                      </a:r>
                      <a:r>
                        <a:rPr kumimoji="1" lang="en-US" altLang="ja-JP" b="1" dirty="0" smtClean="0"/>
                        <a:t>2004-2012』2012</a:t>
                      </a:r>
                      <a:r>
                        <a:rPr kumimoji="1" lang="ja-JP" altLang="en-US" b="1" dirty="0" smtClean="0"/>
                        <a:t>年</a:t>
                      </a:r>
                      <a:endParaRPr kumimoji="1" lang="ja-JP" altLang="en-US" b="1" dirty="0"/>
                    </a:p>
                  </a:txBody>
                  <a:tcPr/>
                </a:tc>
                <a:tc>
                  <a:txBody>
                    <a:bodyPr/>
                    <a:lstStyle/>
                    <a:p>
                      <a:r>
                        <a:rPr kumimoji="1" lang="ja-JP" altLang="en-US" b="1" dirty="0" smtClean="0"/>
                        <a:t>日外アソシエーツ</a:t>
                      </a:r>
                      <a:endParaRPr kumimoji="1" lang="ja-JP" altLang="en-US" b="1" dirty="0"/>
                    </a:p>
                  </a:txBody>
                  <a:tcPr/>
                </a:tc>
                <a:tc>
                  <a:txBody>
                    <a:bodyPr/>
                    <a:lstStyle/>
                    <a:p>
                      <a:r>
                        <a:rPr kumimoji="1" lang="en-US" altLang="ja-JP" b="1" dirty="0" smtClean="0"/>
                        <a:t>R369.3</a:t>
                      </a:r>
                    </a:p>
                    <a:p>
                      <a:endParaRPr kumimoji="1" lang="ja-JP" altLang="en-US" b="1" dirty="0"/>
                    </a:p>
                  </a:txBody>
                  <a:tcPr/>
                </a:tc>
                <a:extLst>
                  <a:ext uri="{0D108BD9-81ED-4DB2-BD59-A6C34878D82A}">
                    <a16:rowId xmlns:a16="http://schemas.microsoft.com/office/drawing/2014/main" val="553700419"/>
                  </a:ext>
                </a:extLst>
              </a:tr>
              <a:tr h="485527">
                <a:tc>
                  <a:txBody>
                    <a:bodyPr/>
                    <a:lstStyle/>
                    <a:p>
                      <a:r>
                        <a:rPr kumimoji="1" lang="en-US" altLang="ja-JP" b="1" dirty="0" smtClean="0"/>
                        <a:t>『</a:t>
                      </a:r>
                      <a:r>
                        <a:rPr kumimoji="1" lang="ja-JP" altLang="en-US" b="1" dirty="0" smtClean="0"/>
                        <a:t>理科年表　第</a:t>
                      </a:r>
                      <a:r>
                        <a:rPr kumimoji="1" lang="en-US" altLang="ja-JP" b="1" dirty="0" smtClean="0"/>
                        <a:t>92</a:t>
                      </a:r>
                      <a:r>
                        <a:rPr kumimoji="1" lang="ja-JP" altLang="en-US" b="1" dirty="0" smtClean="0"/>
                        <a:t>冊</a:t>
                      </a:r>
                      <a:r>
                        <a:rPr kumimoji="1" lang="en-US" altLang="ja-JP" b="1" dirty="0" smtClean="0"/>
                        <a:t>』2018</a:t>
                      </a:r>
                      <a:r>
                        <a:rPr kumimoji="1" lang="ja-JP" altLang="en-US" b="1" dirty="0" smtClean="0"/>
                        <a:t>年</a:t>
                      </a:r>
                      <a:endParaRPr kumimoji="1" lang="ja-JP" altLang="en-US" b="1" dirty="0"/>
                    </a:p>
                  </a:txBody>
                  <a:tcPr/>
                </a:tc>
                <a:tc>
                  <a:txBody>
                    <a:bodyPr/>
                    <a:lstStyle/>
                    <a:p>
                      <a:r>
                        <a:rPr kumimoji="1" lang="ja-JP" altLang="en-US" b="1" dirty="0" smtClean="0"/>
                        <a:t>国立天文台</a:t>
                      </a:r>
                      <a:endParaRPr kumimoji="1" lang="ja-JP" altLang="en-US" b="1" dirty="0"/>
                    </a:p>
                  </a:txBody>
                  <a:tcPr/>
                </a:tc>
                <a:tc>
                  <a:txBody>
                    <a:bodyPr/>
                    <a:lstStyle/>
                    <a:p>
                      <a:r>
                        <a:rPr kumimoji="1" lang="en-US" altLang="ja-JP" b="1" dirty="0" smtClean="0"/>
                        <a:t>R403</a:t>
                      </a:r>
                      <a:endParaRPr kumimoji="1" lang="ja-JP" altLang="en-US" b="1" dirty="0"/>
                    </a:p>
                  </a:txBody>
                  <a:tcPr/>
                </a:tc>
                <a:extLst>
                  <a:ext uri="{0D108BD9-81ED-4DB2-BD59-A6C34878D82A}">
                    <a16:rowId xmlns:a16="http://schemas.microsoft.com/office/drawing/2014/main" val="184099439"/>
                  </a:ext>
                </a:extLst>
              </a:tr>
              <a:tr h="485527">
                <a:tc>
                  <a:txBody>
                    <a:bodyPr/>
                    <a:lstStyle/>
                    <a:p>
                      <a:r>
                        <a:rPr kumimoji="1" lang="en-US" altLang="ja-JP" b="1" dirty="0" smtClean="0"/>
                        <a:t>『</a:t>
                      </a:r>
                      <a:r>
                        <a:rPr kumimoji="1" lang="ja-JP" altLang="en-US" b="1" dirty="0" smtClean="0"/>
                        <a:t>自然災害の事典</a:t>
                      </a:r>
                      <a:r>
                        <a:rPr kumimoji="1" lang="en-US" altLang="ja-JP" b="1" dirty="0" smtClean="0"/>
                        <a:t>』2007</a:t>
                      </a:r>
                      <a:r>
                        <a:rPr kumimoji="1" lang="ja-JP" altLang="en-US" b="1" dirty="0" smtClean="0"/>
                        <a:t>年</a:t>
                      </a:r>
                      <a:endParaRPr kumimoji="1" lang="ja-JP" altLang="en-US" b="1" dirty="0"/>
                    </a:p>
                  </a:txBody>
                  <a:tcPr/>
                </a:tc>
                <a:tc>
                  <a:txBody>
                    <a:bodyPr/>
                    <a:lstStyle/>
                    <a:p>
                      <a:r>
                        <a:rPr kumimoji="1" lang="ja-JP" altLang="en-US" b="1" dirty="0" smtClean="0"/>
                        <a:t>岡田　義光</a:t>
                      </a:r>
                      <a:endParaRPr kumimoji="1" lang="ja-JP" altLang="en-US" b="1" dirty="0"/>
                    </a:p>
                  </a:txBody>
                  <a:tcPr/>
                </a:tc>
                <a:tc>
                  <a:txBody>
                    <a:bodyPr/>
                    <a:lstStyle/>
                    <a:p>
                      <a:r>
                        <a:rPr kumimoji="1" lang="en-US" altLang="ja-JP" b="1" dirty="0" smtClean="0"/>
                        <a:t>R519</a:t>
                      </a:r>
                      <a:endParaRPr kumimoji="1" lang="ja-JP" altLang="en-US" b="1" dirty="0"/>
                    </a:p>
                  </a:txBody>
                  <a:tcPr/>
                </a:tc>
                <a:extLst>
                  <a:ext uri="{0D108BD9-81ED-4DB2-BD59-A6C34878D82A}">
                    <a16:rowId xmlns:a16="http://schemas.microsoft.com/office/drawing/2014/main" val="2559774989"/>
                  </a:ext>
                </a:extLst>
              </a:tr>
              <a:tr h="485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a:t>
                      </a:r>
                      <a:r>
                        <a:rPr kumimoji="1" lang="ja-JP" altLang="en-US" b="1" dirty="0" smtClean="0"/>
                        <a:t>防災白書　平成</a:t>
                      </a:r>
                      <a:r>
                        <a:rPr kumimoji="1" lang="en-US" altLang="ja-JP" b="1" dirty="0" smtClean="0"/>
                        <a:t>30</a:t>
                      </a:r>
                      <a:r>
                        <a:rPr kumimoji="1" lang="ja-JP" altLang="en-US" b="1" dirty="0" smtClean="0"/>
                        <a:t>年版</a:t>
                      </a:r>
                      <a:r>
                        <a:rPr kumimoji="1" lang="en-US" altLang="ja-JP" b="1" dirty="0" smtClean="0"/>
                        <a:t>』2018</a:t>
                      </a:r>
                      <a:r>
                        <a:rPr kumimoji="1" lang="ja-JP" altLang="en-US" b="1" dirty="0" smtClean="0"/>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内閣府</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W369.3</a:t>
                      </a:r>
                      <a:endParaRPr kumimoji="1" lang="ja-JP" altLang="en-US" b="1" dirty="0" smtClean="0"/>
                    </a:p>
                  </a:txBody>
                  <a:tcPr/>
                </a:tc>
                <a:extLst>
                  <a:ext uri="{0D108BD9-81ED-4DB2-BD59-A6C34878D82A}">
                    <a16:rowId xmlns:a16="http://schemas.microsoft.com/office/drawing/2014/main" val="1613202058"/>
                  </a:ext>
                </a:extLst>
              </a:tr>
            </a:tbl>
          </a:graphicData>
        </a:graphic>
      </p:graphicFrame>
      <p:sp>
        <p:nvSpPr>
          <p:cNvPr id="9" name="テキスト ボックス 8"/>
          <p:cNvSpPr txBox="1"/>
          <p:nvPr/>
        </p:nvSpPr>
        <p:spPr>
          <a:xfrm>
            <a:off x="1547664" y="3954542"/>
            <a:ext cx="8097560" cy="338554"/>
          </a:xfrm>
          <a:prstGeom prst="rect">
            <a:avLst/>
          </a:prstGeom>
          <a:noFill/>
        </p:spPr>
        <p:txBody>
          <a:bodyPr wrap="square" rtlCol="0">
            <a:spAutoFit/>
          </a:bodyPr>
          <a:lstStyle/>
          <a:p>
            <a:r>
              <a:rPr lang="en-US" altLang="ja-JP" sz="1600" dirty="0" smtClean="0"/>
              <a:t>※</a:t>
            </a:r>
            <a:r>
              <a:rPr lang="ja-JP" altLang="en-US" sz="1600" dirty="0" smtClean="0"/>
              <a:t>仙台市図書館の分類では、事典・辞書には「</a:t>
            </a:r>
            <a:r>
              <a:rPr lang="en-US" altLang="ja-JP" sz="1600" dirty="0" smtClean="0"/>
              <a:t>R</a:t>
            </a:r>
            <a:r>
              <a:rPr lang="ja-JP" altLang="en-US" sz="1600" dirty="0" smtClean="0"/>
              <a:t>」、白書には「</a:t>
            </a:r>
            <a:r>
              <a:rPr lang="en-US" altLang="ja-JP" sz="1600" dirty="0" smtClean="0"/>
              <a:t>W</a:t>
            </a:r>
            <a:r>
              <a:rPr lang="ja-JP" altLang="en-US" sz="1600" dirty="0" smtClean="0"/>
              <a:t>」が付いています。</a:t>
            </a:r>
            <a:endParaRPr kumimoji="1" lang="ja-JP" altLang="en-US" sz="1600" dirty="0"/>
          </a:p>
        </p:txBody>
      </p:sp>
      <p:sp>
        <p:nvSpPr>
          <p:cNvPr id="10" name="円形吹き出し 9"/>
          <p:cNvSpPr/>
          <p:nvPr/>
        </p:nvSpPr>
        <p:spPr>
          <a:xfrm>
            <a:off x="4763008" y="4492177"/>
            <a:ext cx="3835823" cy="1627934"/>
          </a:xfrm>
          <a:prstGeom prst="wedgeEllipseCallout">
            <a:avLst>
              <a:gd name="adj1" fmla="val -44987"/>
              <a:gd name="adj2" fmla="val -4609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latin typeface="+mj-ea"/>
                <a:ea typeface="+mj-ea"/>
              </a:rPr>
              <a:t>こんな事典や辞書で</a:t>
            </a:r>
            <a:endParaRPr lang="en-US" altLang="ja-JP" sz="2000" dirty="0" smtClean="0">
              <a:latin typeface="+mj-ea"/>
              <a:ea typeface="+mj-ea"/>
            </a:endParaRPr>
          </a:p>
          <a:p>
            <a:pPr algn="ctr"/>
            <a:r>
              <a:rPr lang="ja-JP" altLang="en-US" sz="2000" dirty="0" smtClean="0">
                <a:latin typeface="+mj-ea"/>
                <a:ea typeface="+mj-ea"/>
              </a:rPr>
              <a:t>調べられます。</a:t>
            </a:r>
            <a:endParaRPr kumimoji="1" lang="ja-JP" altLang="en-US" sz="2000" dirty="0">
              <a:latin typeface="+mj-ea"/>
              <a:ea typeface="+mj-ea"/>
            </a:endParaRPr>
          </a:p>
        </p:txBody>
      </p:sp>
      <p:pic>
        <p:nvPicPr>
          <p:cNvPr id="7" name="図 6" descr="勉強をする女の子のイラスト"/>
          <p:cNvPicPr/>
          <p:nvPr/>
        </p:nvPicPr>
        <p:blipFill>
          <a:blip r:embed="rId3" cstate="print">
            <a:extLst>
              <a:ext uri="{28A0092B-C50C-407E-A947-70E740481C1C}">
                <a14:useLocalDpi xmlns:a14="http://schemas.microsoft.com/office/drawing/2010/main"/>
              </a:ext>
            </a:extLst>
          </a:blip>
          <a:srcRect/>
          <a:stretch>
            <a:fillRect/>
          </a:stretch>
        </p:blipFill>
        <p:spPr bwMode="auto">
          <a:xfrm>
            <a:off x="808756" y="4577125"/>
            <a:ext cx="1477815" cy="1565253"/>
          </a:xfrm>
          <a:prstGeom prst="rect">
            <a:avLst/>
          </a:prstGeom>
          <a:noFill/>
          <a:ln>
            <a:noFill/>
          </a:ln>
        </p:spPr>
      </p:pic>
    </p:spTree>
    <p:extLst>
      <p:ext uri="{BB962C8B-B14F-4D97-AF65-F5344CB8AC3E}">
        <p14:creationId xmlns:p14="http://schemas.microsoft.com/office/powerpoint/2010/main" val="15378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cstate="print">
            <a:extLst>
              <a:ext uri="{28A0092B-C50C-407E-A947-70E740481C1C}">
                <a14:useLocalDpi xmlns:a14="http://schemas.microsoft.com/office/drawing/2010/main"/>
              </a:ext>
            </a:extLst>
          </a:blip>
          <a:stretch>
            <a:fillRect/>
          </a:stretch>
        </p:blipFill>
        <p:spPr>
          <a:xfrm rot="5400000">
            <a:off x="6439143" y="1638423"/>
            <a:ext cx="2080160" cy="23580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タイトル 1"/>
          <p:cNvSpPr txBox="1">
            <a:spLocks/>
          </p:cNvSpPr>
          <p:nvPr/>
        </p:nvSpPr>
        <p:spPr>
          <a:xfrm>
            <a:off x="683568" y="609185"/>
            <a:ext cx="8460432" cy="1523671"/>
          </a:xfrm>
          <a:prstGeom prst="rect">
            <a:avLst/>
          </a:prstGeom>
        </p:spPr>
        <p:txBody>
          <a:bodyPr>
            <a:normAutofit fontScale="900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dirty="0" smtClean="0">
                <a:solidFill>
                  <a:schemeClr val="tx1"/>
                </a:solidFill>
              </a:rPr>
              <a:t>データベース</a:t>
            </a:r>
            <a:r>
              <a:rPr lang="ja-JP" altLang="en-US" dirty="0" smtClean="0"/>
              <a:t>を利用する</a:t>
            </a:r>
            <a:r>
              <a:rPr lang="en-US" altLang="ja-JP" dirty="0" smtClean="0"/>
              <a:t/>
            </a:r>
            <a:br>
              <a:rPr lang="en-US" altLang="ja-JP" dirty="0" smtClean="0"/>
            </a:br>
            <a:r>
              <a:rPr lang="ja-JP" altLang="en-US" dirty="0" smtClean="0"/>
              <a:t>　　　　</a:t>
            </a:r>
            <a:endParaRPr lang="ja-JP" altLang="en-US" dirty="0"/>
          </a:p>
        </p:txBody>
      </p:sp>
      <p:sp>
        <p:nvSpPr>
          <p:cNvPr id="5" name="タイトル 1"/>
          <p:cNvSpPr txBox="1">
            <a:spLocks/>
          </p:cNvSpPr>
          <p:nvPr/>
        </p:nvSpPr>
        <p:spPr>
          <a:xfrm>
            <a:off x="1040532" y="2727772"/>
            <a:ext cx="5466583" cy="570832"/>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800" dirty="0" smtClean="0"/>
              <a:t>仙台市図書館全館で利用できます。</a:t>
            </a:r>
            <a:endParaRPr lang="ja-JP" altLang="en-US" sz="3800" dirty="0"/>
          </a:p>
        </p:txBody>
      </p:sp>
      <p:sp>
        <p:nvSpPr>
          <p:cNvPr id="7" name="円形吹き出し 6"/>
          <p:cNvSpPr/>
          <p:nvPr/>
        </p:nvSpPr>
        <p:spPr>
          <a:xfrm>
            <a:off x="1073705" y="3788542"/>
            <a:ext cx="5112568" cy="2088232"/>
          </a:xfrm>
          <a:prstGeom prst="wedgeEllipseCallout">
            <a:avLst>
              <a:gd name="adj1" fmla="val -24713"/>
              <a:gd name="adj2" fmla="val -62999"/>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mj-ea"/>
                <a:ea typeface="+mj-ea"/>
              </a:rPr>
              <a:t>全</a:t>
            </a:r>
            <a:r>
              <a:rPr lang="en-US" altLang="ja-JP" sz="2400" dirty="0" smtClean="0">
                <a:latin typeface="+mj-ea"/>
                <a:ea typeface="+mj-ea"/>
              </a:rPr>
              <a:t>50</a:t>
            </a:r>
            <a:r>
              <a:rPr lang="ja-JP" altLang="en-US" sz="2400" dirty="0" smtClean="0">
                <a:latin typeface="+mj-ea"/>
                <a:ea typeface="+mj-ea"/>
              </a:rPr>
              <a:t>種類の</a:t>
            </a:r>
            <a:r>
              <a:rPr lang="ja-JP" altLang="en-US" sz="2400" dirty="0" smtClean="0">
                <a:solidFill>
                  <a:srgbClr val="FF0000"/>
                </a:solidFill>
                <a:latin typeface="+mj-ea"/>
                <a:ea typeface="+mj-ea"/>
              </a:rPr>
              <a:t>辞書・事典類の横断検索</a:t>
            </a:r>
            <a:r>
              <a:rPr lang="ja-JP" altLang="en-US" sz="2400" dirty="0" smtClean="0">
                <a:latin typeface="+mj-ea"/>
                <a:ea typeface="+mj-ea"/>
              </a:rPr>
              <a:t>が可能。</a:t>
            </a:r>
            <a:endParaRPr lang="en-US" altLang="ja-JP" sz="2400" dirty="0" smtClean="0">
              <a:latin typeface="+mj-ea"/>
              <a:ea typeface="+mj-ea"/>
            </a:endParaRPr>
          </a:p>
          <a:p>
            <a:endParaRPr lang="en-US" altLang="ja-JP" sz="2000" dirty="0" smtClean="0">
              <a:latin typeface="+mj-ea"/>
              <a:ea typeface="+mj-ea"/>
            </a:endParaRPr>
          </a:p>
          <a:p>
            <a:r>
              <a:rPr lang="ja-JP" altLang="en-US" sz="2000" dirty="0" smtClean="0">
                <a:latin typeface="+mj-ea"/>
                <a:ea typeface="+mj-ea"/>
              </a:rPr>
              <a:t>地域情報も検索ができます。</a:t>
            </a:r>
            <a:endParaRPr lang="en-US" altLang="ja-JP" sz="2000" dirty="0" smtClean="0">
              <a:latin typeface="+mj-ea"/>
              <a:ea typeface="+mj-ea"/>
            </a:endParaRPr>
          </a:p>
          <a:p>
            <a:endParaRPr lang="en-US" altLang="ja-JP" sz="2000" dirty="0" smtClean="0">
              <a:latin typeface="+mj-ea"/>
              <a:ea typeface="+mj-ea"/>
            </a:endParaRPr>
          </a:p>
        </p:txBody>
      </p:sp>
      <p:sp>
        <p:nvSpPr>
          <p:cNvPr id="8" name="テキスト ボックス 7"/>
          <p:cNvSpPr txBox="1"/>
          <p:nvPr/>
        </p:nvSpPr>
        <p:spPr>
          <a:xfrm>
            <a:off x="6722095" y="3857534"/>
            <a:ext cx="1944216" cy="646331"/>
          </a:xfrm>
          <a:prstGeom prst="rect">
            <a:avLst/>
          </a:prstGeom>
          <a:noFill/>
        </p:spPr>
        <p:txBody>
          <a:bodyPr wrap="square" rtlCol="0">
            <a:spAutoFit/>
          </a:bodyPr>
          <a:lstStyle/>
          <a:p>
            <a:r>
              <a:rPr lang="ja-JP" altLang="en-US" dirty="0" smtClean="0"/>
              <a:t>　　　</a:t>
            </a:r>
            <a:r>
              <a:rPr lang="ja-JP" altLang="en-US" dirty="0"/>
              <a:t>データベース</a:t>
            </a:r>
            <a:endParaRPr kumimoji="1" lang="en-US" altLang="ja-JP" dirty="0" smtClean="0"/>
          </a:p>
          <a:p>
            <a:endParaRPr kumimoji="1" lang="ja-JP" altLang="en-US" dirty="0"/>
          </a:p>
        </p:txBody>
      </p:sp>
      <p:sp>
        <p:nvSpPr>
          <p:cNvPr id="9" name="タイトル 1"/>
          <p:cNvSpPr txBox="1">
            <a:spLocks/>
          </p:cNvSpPr>
          <p:nvPr/>
        </p:nvSpPr>
        <p:spPr>
          <a:xfrm>
            <a:off x="1457671" y="2131749"/>
            <a:ext cx="5256584" cy="1302418"/>
          </a:xfrm>
          <a:prstGeom prst="rect">
            <a:avLst/>
          </a:prstGeom>
        </p:spPr>
        <p:txBody>
          <a:bodyPr>
            <a:normAutofit fontScale="82500" lnSpcReduction="2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4800" dirty="0" smtClean="0">
                <a:solidFill>
                  <a:srgbClr val="FF0000"/>
                </a:solidFill>
              </a:rPr>
              <a:t>「ジャパンナレッジ」</a:t>
            </a:r>
            <a:r>
              <a:rPr lang="en-US" altLang="ja-JP" dirty="0" smtClean="0">
                <a:solidFill>
                  <a:srgbClr val="FF0000"/>
                </a:solidFill>
              </a:rPr>
              <a:t/>
            </a:r>
            <a:br>
              <a:rPr lang="en-US" altLang="ja-JP" dirty="0" smtClean="0">
                <a:solidFill>
                  <a:srgbClr val="FF0000"/>
                </a:solidFill>
              </a:rPr>
            </a:br>
            <a:r>
              <a:rPr lang="ja-JP" altLang="en-US" dirty="0" smtClean="0"/>
              <a:t>　　　　</a:t>
            </a:r>
            <a:endParaRPr lang="ja-JP" altLang="en-US" dirty="0"/>
          </a:p>
        </p:txBody>
      </p:sp>
    </p:spTree>
    <p:extLst>
      <p:ext uri="{BB962C8B-B14F-4D97-AF65-F5344CB8AC3E}">
        <p14:creationId xmlns:p14="http://schemas.microsoft.com/office/powerpoint/2010/main" val="354492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a:bodyPr>
          <a:lstStyle/>
          <a:p>
            <a:r>
              <a:rPr lang="ja-JP" altLang="en-US" dirty="0" smtClean="0"/>
              <a:t>　　　　　　本で調べる</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445" y="4134740"/>
            <a:ext cx="1918111" cy="1918111"/>
          </a:xfrm>
          <a:prstGeom prst="rect">
            <a:avLst/>
          </a:prstGeom>
        </p:spPr>
      </p:pic>
    </p:spTree>
    <p:extLst>
      <p:ext uri="{BB962C8B-B14F-4D97-AF65-F5344CB8AC3E}">
        <p14:creationId xmlns:p14="http://schemas.microsoft.com/office/powerpoint/2010/main" val="1015210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1408</TotalTime>
  <Words>5030</Words>
  <Application>Microsoft Office PowerPoint</Application>
  <PresentationFormat>画面に合わせる (4:3)</PresentationFormat>
  <Paragraphs>613</Paragraphs>
  <Slides>44</Slides>
  <Notes>44</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44</vt:i4>
      </vt:variant>
    </vt:vector>
  </HeadingPairs>
  <TitlesOfParts>
    <vt:vector size="63" baseType="lpstr">
      <vt:lpstr>HGPｺﾞｼｯｸE</vt:lpstr>
      <vt:lpstr>HGPｺﾞｼｯｸM</vt:lpstr>
      <vt:lpstr>HGP創英角ｺﾞｼｯｸUB</vt:lpstr>
      <vt:lpstr>HGP創英角ﾎﾟｯﾌﾟ体</vt:lpstr>
      <vt:lpstr>HGSｺﾞｼｯｸM</vt:lpstr>
      <vt:lpstr>HGS創英角ｺﾞｼｯｸUB</vt:lpstr>
      <vt:lpstr>ＭＳ Ｐ明朝</vt:lpstr>
      <vt:lpstr>ＭＳ 明朝</vt:lpstr>
      <vt:lpstr>メイリオ</vt:lpstr>
      <vt:lpstr>游ゴシック</vt:lpstr>
      <vt:lpstr>游ゴシック Light</vt:lpstr>
      <vt:lpstr>Arial</vt:lpstr>
      <vt:lpstr>Century</vt:lpstr>
      <vt:lpstr>Century Gothic</vt:lpstr>
      <vt:lpstr>Impact</vt:lpstr>
      <vt:lpstr>Times New Roman</vt:lpstr>
      <vt:lpstr>Wingdings 3</vt:lpstr>
      <vt:lpstr>NewsPrint</vt:lpstr>
      <vt:lpstr>ウィスプ</vt:lpstr>
      <vt:lpstr>　図書館で調べよう 　　　「防災・災害」</vt:lpstr>
      <vt:lpstr>PowerPoint プレゼンテーション</vt:lpstr>
      <vt:lpstr>　　キーワードを挙げてみよう 　　　　　　　　　</vt:lpstr>
      <vt:lpstr>PowerPoint プレゼンテーション</vt:lpstr>
      <vt:lpstr>PowerPoint プレゼンテーション</vt:lpstr>
      <vt:lpstr>　　事典や辞書で調べる 　　　　　　　　　</vt:lpstr>
      <vt:lpstr>PowerPoint プレゼンテーション</vt:lpstr>
      <vt:lpstr>PowerPoint プレゼンテーション</vt:lpstr>
      <vt:lpstr>　　　　　　本で調べる 　　　　　　　　　</vt:lpstr>
      <vt:lpstr>　　テーマの棚に行って探す</vt:lpstr>
      <vt:lpstr>日本十進分類法</vt:lpstr>
      <vt:lpstr>PowerPoint プレゼンテーション</vt:lpstr>
      <vt:lpstr>PowerPoint プレゼンテーション</vt:lpstr>
      <vt:lpstr>　　資料検索端末（ＯＰＡＣ）で調べる 　　　　</vt:lpstr>
      <vt:lpstr>PowerPoint プレゼンテーション</vt:lpstr>
      <vt:lpstr>PowerPoint プレゼンテーション</vt:lpstr>
      <vt:lpstr>PowerPoint プレゼンテーション</vt:lpstr>
      <vt:lpstr>　　　　　　新聞で調べる 　　　　　　　　　</vt:lpstr>
      <vt:lpstr>PowerPoint プレゼンテーション</vt:lpstr>
      <vt:lpstr>PowerPoint プレゼンテーション</vt:lpstr>
      <vt:lpstr>PowerPoint プレゼンテーション</vt:lpstr>
      <vt:lpstr>　　　視聴覚資料で調べる 　　　　　　　　　</vt:lpstr>
      <vt:lpstr>PowerPoint プレゼンテーション</vt:lpstr>
      <vt:lpstr>　　　　　　資料を借りる 　　　　　　　　　</vt:lpstr>
      <vt:lpstr>PowerPoint プレゼンテーション</vt:lpstr>
      <vt:lpstr>PowerPoint プレゼンテーション</vt:lpstr>
      <vt:lpstr>　使った資料を記録しておこう 　　　　　　　　　</vt:lpstr>
      <vt:lpstr>PowerPoint プレゼンテーション</vt:lpstr>
      <vt:lpstr>PowerPoint プレゼンテーション</vt:lpstr>
      <vt:lpstr>　インターネットで調べる 　　　　　　　　　</vt:lpstr>
      <vt:lpstr>PowerPoint プレゼンテーション</vt:lpstr>
      <vt:lpstr>PowerPoint プレゼンテーション</vt:lpstr>
      <vt:lpstr>PowerPoint プレゼンテーション</vt:lpstr>
      <vt:lpstr>PowerPoint プレゼンテーション</vt:lpstr>
      <vt:lpstr>　情報を整理してまとめる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しみんとしょかんへようこそ！</dc:title>
  <dc:creator>仙台市</dc:creator>
  <cp:lastModifiedBy>shimin-mail</cp:lastModifiedBy>
  <cp:revision>125</cp:revision>
  <cp:lastPrinted>2020-08-07T08:37:45Z</cp:lastPrinted>
  <dcterms:created xsi:type="dcterms:W3CDTF">2019-06-26T01:37:00Z</dcterms:created>
  <dcterms:modified xsi:type="dcterms:W3CDTF">2020-08-16T01:57:44Z</dcterms:modified>
</cp:coreProperties>
</file>