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42"/>
  </p:notesMasterIdLst>
  <p:handoutMasterIdLst>
    <p:handoutMasterId r:id="rId43"/>
  </p:handoutMasterIdLst>
  <p:sldIdLst>
    <p:sldId id="256" r:id="rId3"/>
    <p:sldId id="276" r:id="rId4"/>
    <p:sldId id="341" r:id="rId5"/>
    <p:sldId id="292" r:id="rId6"/>
    <p:sldId id="298" r:id="rId7"/>
    <p:sldId id="346" r:id="rId8"/>
    <p:sldId id="347" r:id="rId9"/>
    <p:sldId id="312" r:id="rId10"/>
    <p:sldId id="300" r:id="rId11"/>
    <p:sldId id="307" r:id="rId12"/>
    <p:sldId id="301" r:id="rId13"/>
    <p:sldId id="337" r:id="rId14"/>
    <p:sldId id="344" r:id="rId15"/>
    <p:sldId id="302" r:id="rId16"/>
    <p:sldId id="305" r:id="rId17"/>
    <p:sldId id="304" r:id="rId18"/>
    <p:sldId id="303" r:id="rId19"/>
    <p:sldId id="309" r:id="rId20"/>
    <p:sldId id="308" r:id="rId21"/>
    <p:sldId id="310" r:id="rId22"/>
    <p:sldId id="325" r:id="rId23"/>
    <p:sldId id="315" r:id="rId24"/>
    <p:sldId id="316" r:id="rId25"/>
    <p:sldId id="317" r:id="rId26"/>
    <p:sldId id="318" r:id="rId27"/>
    <p:sldId id="320" r:id="rId28"/>
    <p:sldId id="321" r:id="rId29"/>
    <p:sldId id="322" r:id="rId30"/>
    <p:sldId id="289" r:id="rId31"/>
    <p:sldId id="345" r:id="rId32"/>
    <p:sldId id="330" r:id="rId33"/>
    <p:sldId id="331" r:id="rId34"/>
    <p:sldId id="332" r:id="rId35"/>
    <p:sldId id="333" r:id="rId36"/>
    <p:sldId id="334" r:id="rId37"/>
    <p:sldId id="335" r:id="rId38"/>
    <p:sldId id="323" r:id="rId39"/>
    <p:sldId id="336" r:id="rId40"/>
    <p:sldId id="290" r:id="rId41"/>
  </p:sldIdLst>
  <p:sldSz cx="9144000" cy="6858000" type="screen4x3"/>
  <p:notesSz cx="9866313" cy="673576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771" autoAdjust="0"/>
  </p:normalViewPr>
  <p:slideViewPr>
    <p:cSldViewPr>
      <p:cViewPr varScale="1">
        <p:scale>
          <a:sx n="51" d="100"/>
          <a:sy n="51" d="100"/>
        </p:scale>
        <p:origin x="1872" y="3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B5B5DC-94F8-4088-9B2E-612DD646D63D}" type="doc">
      <dgm:prSet loTypeId="urn:microsoft.com/office/officeart/2005/8/layout/gear1" loCatId="process" qsTypeId="urn:microsoft.com/office/officeart/2005/8/quickstyle/simple3" qsCatId="simple" csTypeId="urn:microsoft.com/office/officeart/2005/8/colors/accent1_2" csCatId="accent1" phldr="1"/>
      <dgm:spPr/>
      <dgm:t>
        <a:bodyPr/>
        <a:lstStyle/>
        <a:p>
          <a:endParaRPr kumimoji="1" lang="ja-JP" altLang="en-US"/>
        </a:p>
      </dgm:t>
    </dgm:pt>
    <dgm:pt modelId="{CB587736-C78A-4091-8C00-CBCBE26370C1}">
      <dgm:prSet phldrT="[テキスト]" custT="1"/>
      <dgm:spPr/>
      <dgm:t>
        <a:bodyPr/>
        <a:lstStyle/>
        <a:p>
          <a:r>
            <a:rPr kumimoji="1" lang="ja-JP" altLang="en-US" sz="2800" b="1" dirty="0" smtClean="0">
              <a:solidFill>
                <a:srgbClr val="FF0000"/>
              </a:solidFill>
            </a:rPr>
            <a:t>「働くこと」「生き方」</a:t>
          </a:r>
          <a:r>
            <a:rPr kumimoji="1" lang="ja-JP" altLang="en-US" sz="2400" b="1" dirty="0" smtClean="0"/>
            <a:t>について考えよう</a:t>
          </a:r>
          <a:endParaRPr kumimoji="1" lang="ja-JP" altLang="en-US" sz="2400" b="1" dirty="0"/>
        </a:p>
      </dgm:t>
    </dgm:pt>
    <dgm:pt modelId="{611F9934-BDF5-4E80-AC3C-2B40A06247D1}" type="parTrans" cxnId="{98E24239-D481-44A4-BF31-F8EC53C712AB}">
      <dgm:prSet/>
      <dgm:spPr/>
      <dgm:t>
        <a:bodyPr/>
        <a:lstStyle/>
        <a:p>
          <a:endParaRPr kumimoji="1" lang="ja-JP" altLang="en-US"/>
        </a:p>
      </dgm:t>
    </dgm:pt>
    <dgm:pt modelId="{DA418A87-A99F-4CA7-904D-C49D165E696D}" type="sibTrans" cxnId="{98E24239-D481-44A4-BF31-F8EC53C712AB}">
      <dgm:prSet/>
      <dgm:spPr/>
      <dgm:t>
        <a:bodyPr/>
        <a:lstStyle/>
        <a:p>
          <a:endParaRPr kumimoji="1" lang="ja-JP" altLang="en-US"/>
        </a:p>
      </dgm:t>
    </dgm:pt>
    <dgm:pt modelId="{84136499-216D-4F74-907A-4877E2D317E5}">
      <dgm:prSet phldrT="[テキスト]" custT="1"/>
      <dgm:spPr/>
      <dgm:t>
        <a:bodyPr/>
        <a:lstStyle/>
        <a:p>
          <a:r>
            <a:rPr kumimoji="1" lang="ja-JP" altLang="en-US" sz="2400" b="1" dirty="0" smtClean="0">
              <a:solidFill>
                <a:srgbClr val="FF0000"/>
              </a:solidFill>
            </a:rPr>
            <a:t>「職業」</a:t>
          </a:r>
          <a:r>
            <a:rPr kumimoji="1" lang="ja-JP" altLang="en-US" sz="2400" b="1" dirty="0" smtClean="0"/>
            <a:t>を調べよう</a:t>
          </a:r>
          <a:endParaRPr kumimoji="1" lang="ja-JP" altLang="en-US" sz="2400" b="1" dirty="0"/>
        </a:p>
      </dgm:t>
    </dgm:pt>
    <dgm:pt modelId="{396F7E40-EC32-428B-8D3E-63202094651A}" type="parTrans" cxnId="{24804009-BD62-4481-A645-FD277599D37E}">
      <dgm:prSet/>
      <dgm:spPr/>
      <dgm:t>
        <a:bodyPr/>
        <a:lstStyle/>
        <a:p>
          <a:endParaRPr kumimoji="1" lang="ja-JP" altLang="en-US"/>
        </a:p>
      </dgm:t>
    </dgm:pt>
    <dgm:pt modelId="{2F810788-8302-48C7-AF46-142BF0B42703}" type="sibTrans" cxnId="{24804009-BD62-4481-A645-FD277599D37E}">
      <dgm:prSet/>
      <dgm:spPr/>
      <dgm:t>
        <a:bodyPr/>
        <a:lstStyle/>
        <a:p>
          <a:endParaRPr kumimoji="1" lang="ja-JP" altLang="en-US"/>
        </a:p>
      </dgm:t>
    </dgm:pt>
    <dgm:pt modelId="{1BDEF668-5B23-40F2-864E-4744DF48FBC1}">
      <dgm:prSet phldrT="[テキスト]" custT="1"/>
      <dgm:spPr/>
      <dgm:t>
        <a:bodyPr/>
        <a:lstStyle/>
        <a:p>
          <a:r>
            <a:rPr kumimoji="1" lang="ja-JP" altLang="en-US" sz="2000" dirty="0" smtClean="0"/>
            <a:t>具体的な職種に関する図書や資料で調べたり・読み物を読んだりしてみよう</a:t>
          </a:r>
          <a:endParaRPr kumimoji="1" lang="ja-JP" altLang="en-US" sz="2000" dirty="0"/>
        </a:p>
      </dgm:t>
    </dgm:pt>
    <dgm:pt modelId="{187D2C20-1919-4311-B14E-04F092B8C0AD}" type="parTrans" cxnId="{21D5041D-12EE-455A-A909-468580C90616}">
      <dgm:prSet/>
      <dgm:spPr/>
      <dgm:t>
        <a:bodyPr/>
        <a:lstStyle/>
        <a:p>
          <a:endParaRPr kumimoji="1" lang="ja-JP" altLang="en-US"/>
        </a:p>
      </dgm:t>
    </dgm:pt>
    <dgm:pt modelId="{91E86283-2845-46A6-84A1-94378E4203B1}" type="sibTrans" cxnId="{21D5041D-12EE-455A-A909-468580C90616}">
      <dgm:prSet/>
      <dgm:spPr/>
      <dgm:t>
        <a:bodyPr/>
        <a:lstStyle/>
        <a:p>
          <a:endParaRPr kumimoji="1" lang="ja-JP" altLang="en-US"/>
        </a:p>
      </dgm:t>
    </dgm:pt>
    <dgm:pt modelId="{B948C8B9-2DB7-4C05-9491-8464407CD4A2}">
      <dgm:prSet phldrT="[テキスト]" custT="1"/>
      <dgm:spPr/>
      <dgm:t>
        <a:bodyPr/>
        <a:lstStyle/>
        <a:p>
          <a:r>
            <a:rPr kumimoji="1" lang="ja-JP" altLang="en-US" sz="2400" b="1" dirty="0" smtClean="0">
              <a:solidFill>
                <a:srgbClr val="FF0000"/>
              </a:solidFill>
            </a:rPr>
            <a:t>調べたい職業</a:t>
          </a:r>
          <a:r>
            <a:rPr kumimoji="1" lang="ja-JP" altLang="en-US" sz="2400" b="1" dirty="0" smtClean="0"/>
            <a:t>に関する詳しい情報を得よう</a:t>
          </a:r>
          <a:endParaRPr kumimoji="1" lang="ja-JP" altLang="en-US" sz="2400" b="1" dirty="0"/>
        </a:p>
      </dgm:t>
    </dgm:pt>
    <dgm:pt modelId="{8107A531-DAD3-423A-9DC8-1A89EE519DF5}" type="parTrans" cxnId="{E36B9B47-2FC4-4FF7-BA27-29B75D75509A}">
      <dgm:prSet/>
      <dgm:spPr/>
      <dgm:t>
        <a:bodyPr/>
        <a:lstStyle/>
        <a:p>
          <a:endParaRPr kumimoji="1" lang="ja-JP" altLang="en-US"/>
        </a:p>
      </dgm:t>
    </dgm:pt>
    <dgm:pt modelId="{9E4EB402-8D7F-49BC-A730-ACE028C1185D}" type="sibTrans" cxnId="{E36B9B47-2FC4-4FF7-BA27-29B75D75509A}">
      <dgm:prSet/>
      <dgm:spPr/>
      <dgm:t>
        <a:bodyPr/>
        <a:lstStyle/>
        <a:p>
          <a:endParaRPr kumimoji="1" lang="ja-JP" altLang="en-US"/>
        </a:p>
      </dgm:t>
    </dgm:pt>
    <dgm:pt modelId="{0C12CE5D-CF5A-4187-8E5D-8DA8AAED365C}">
      <dgm:prSet phldrT="[テキスト]" custT="1"/>
      <dgm:spPr/>
      <dgm:t>
        <a:bodyPr/>
        <a:lstStyle/>
        <a:p>
          <a:r>
            <a:rPr kumimoji="1" lang="ja-JP" altLang="en-US" sz="2000" dirty="0" smtClean="0"/>
            <a:t>職業ガイドや図書を使って調べてみよう</a:t>
          </a:r>
          <a:endParaRPr kumimoji="1" lang="ja-JP" altLang="en-US" sz="2000" dirty="0"/>
        </a:p>
      </dgm:t>
    </dgm:pt>
    <dgm:pt modelId="{C54139BA-44BE-4A53-BAE2-9DC603CD0114}" type="parTrans" cxnId="{6D585F8A-B945-4832-9C2A-A421D2666A5A}">
      <dgm:prSet/>
      <dgm:spPr/>
      <dgm:t>
        <a:bodyPr/>
        <a:lstStyle/>
        <a:p>
          <a:endParaRPr kumimoji="1" lang="ja-JP" altLang="en-US"/>
        </a:p>
      </dgm:t>
    </dgm:pt>
    <dgm:pt modelId="{6CCA69AB-8945-4075-B464-0A46CD0D2D22}" type="sibTrans" cxnId="{6D585F8A-B945-4832-9C2A-A421D2666A5A}">
      <dgm:prSet/>
      <dgm:spPr/>
      <dgm:t>
        <a:bodyPr/>
        <a:lstStyle/>
        <a:p>
          <a:endParaRPr kumimoji="1" lang="ja-JP" altLang="en-US"/>
        </a:p>
      </dgm:t>
    </dgm:pt>
    <dgm:pt modelId="{11CD4543-432E-420A-9D2A-44D3D03BF768}" type="pres">
      <dgm:prSet presAssocID="{DEB5B5DC-94F8-4088-9B2E-612DD646D63D}" presName="composite" presStyleCnt="0">
        <dgm:presLayoutVars>
          <dgm:chMax val="3"/>
          <dgm:animLvl val="lvl"/>
          <dgm:resizeHandles val="exact"/>
        </dgm:presLayoutVars>
      </dgm:prSet>
      <dgm:spPr/>
      <dgm:t>
        <a:bodyPr/>
        <a:lstStyle/>
        <a:p>
          <a:endParaRPr kumimoji="1" lang="ja-JP" altLang="en-US"/>
        </a:p>
      </dgm:t>
    </dgm:pt>
    <dgm:pt modelId="{E4B38B34-4432-4938-A796-6CAD2281C69B}" type="pres">
      <dgm:prSet presAssocID="{CB587736-C78A-4091-8C00-CBCBE26370C1}" presName="gear1" presStyleLbl="node1" presStyleIdx="0" presStyleCnt="3" custScaleX="100906" custScaleY="94640" custLinFactNeighborX="-4352" custLinFactNeighborY="-10577">
        <dgm:presLayoutVars>
          <dgm:chMax val="1"/>
          <dgm:bulletEnabled val="1"/>
        </dgm:presLayoutVars>
      </dgm:prSet>
      <dgm:spPr/>
      <dgm:t>
        <a:bodyPr/>
        <a:lstStyle/>
        <a:p>
          <a:endParaRPr kumimoji="1" lang="ja-JP" altLang="en-US"/>
        </a:p>
      </dgm:t>
    </dgm:pt>
    <dgm:pt modelId="{06AE3591-131F-4480-9E72-02C8E541751B}" type="pres">
      <dgm:prSet presAssocID="{CB587736-C78A-4091-8C00-CBCBE26370C1}" presName="gear1srcNode" presStyleLbl="node1" presStyleIdx="0" presStyleCnt="3"/>
      <dgm:spPr/>
      <dgm:t>
        <a:bodyPr/>
        <a:lstStyle/>
        <a:p>
          <a:endParaRPr kumimoji="1" lang="ja-JP" altLang="en-US"/>
        </a:p>
      </dgm:t>
    </dgm:pt>
    <dgm:pt modelId="{3FB672A6-EB9A-4881-9D04-3B51248A5AD7}" type="pres">
      <dgm:prSet presAssocID="{CB587736-C78A-4091-8C00-CBCBE26370C1}" presName="gear1dstNode" presStyleLbl="node1" presStyleIdx="0" presStyleCnt="3"/>
      <dgm:spPr/>
      <dgm:t>
        <a:bodyPr/>
        <a:lstStyle/>
        <a:p>
          <a:endParaRPr kumimoji="1" lang="ja-JP" altLang="en-US"/>
        </a:p>
      </dgm:t>
    </dgm:pt>
    <dgm:pt modelId="{911C5FA2-3D5E-4434-A99B-512A5B44F156}" type="pres">
      <dgm:prSet presAssocID="{84136499-216D-4F74-907A-4877E2D317E5}" presName="gear2" presStyleLbl="node1" presStyleIdx="1" presStyleCnt="3" custAng="21341078" custLinFactNeighborX="65078" custLinFactNeighborY="-63595">
        <dgm:presLayoutVars>
          <dgm:chMax val="1"/>
          <dgm:bulletEnabled val="1"/>
        </dgm:presLayoutVars>
      </dgm:prSet>
      <dgm:spPr/>
      <dgm:t>
        <a:bodyPr/>
        <a:lstStyle/>
        <a:p>
          <a:endParaRPr kumimoji="1" lang="ja-JP" altLang="en-US"/>
        </a:p>
      </dgm:t>
    </dgm:pt>
    <dgm:pt modelId="{655046E7-3D87-466C-B8B0-B9CE069AD935}" type="pres">
      <dgm:prSet presAssocID="{84136499-216D-4F74-907A-4877E2D317E5}" presName="gear2srcNode" presStyleLbl="node1" presStyleIdx="1" presStyleCnt="3"/>
      <dgm:spPr/>
      <dgm:t>
        <a:bodyPr/>
        <a:lstStyle/>
        <a:p>
          <a:endParaRPr kumimoji="1" lang="ja-JP" altLang="en-US"/>
        </a:p>
      </dgm:t>
    </dgm:pt>
    <dgm:pt modelId="{D5A1C869-0E27-41FC-A975-FED7F980553A}" type="pres">
      <dgm:prSet presAssocID="{84136499-216D-4F74-907A-4877E2D317E5}" presName="gear2dstNode" presStyleLbl="node1" presStyleIdx="1" presStyleCnt="3"/>
      <dgm:spPr/>
      <dgm:t>
        <a:bodyPr/>
        <a:lstStyle/>
        <a:p>
          <a:endParaRPr kumimoji="1" lang="ja-JP" altLang="en-US"/>
        </a:p>
      </dgm:t>
    </dgm:pt>
    <dgm:pt modelId="{8E0A77E0-4DA0-49FD-8724-729CC2AE129F}" type="pres">
      <dgm:prSet presAssocID="{84136499-216D-4F74-907A-4877E2D317E5}" presName="gear2ch" presStyleLbl="fgAcc1" presStyleIdx="0" presStyleCnt="2" custScaleX="211890" custScaleY="105361" custLinFactNeighborX="-50743" custLinFactNeighborY="40485">
        <dgm:presLayoutVars>
          <dgm:chMax val="0"/>
          <dgm:bulletEnabled val="1"/>
        </dgm:presLayoutVars>
      </dgm:prSet>
      <dgm:spPr/>
      <dgm:t>
        <a:bodyPr/>
        <a:lstStyle/>
        <a:p>
          <a:endParaRPr kumimoji="1" lang="ja-JP" altLang="en-US"/>
        </a:p>
      </dgm:t>
    </dgm:pt>
    <dgm:pt modelId="{2D6C27E7-05FC-43F3-A277-FE532E81AEFA}" type="pres">
      <dgm:prSet presAssocID="{B948C8B9-2DB7-4C05-9491-8464407CD4A2}" presName="gear3" presStyleLbl="node1" presStyleIdx="2" presStyleCnt="3" custScaleX="125978" custScaleY="120980" custLinFactNeighborX="-68399" custLinFactNeighborY="42520"/>
      <dgm:spPr/>
      <dgm:t>
        <a:bodyPr/>
        <a:lstStyle/>
        <a:p>
          <a:endParaRPr kumimoji="1" lang="ja-JP" altLang="en-US"/>
        </a:p>
      </dgm:t>
    </dgm:pt>
    <dgm:pt modelId="{D0552A39-F4C7-44F0-942E-1EC63A496100}" type="pres">
      <dgm:prSet presAssocID="{B948C8B9-2DB7-4C05-9491-8464407CD4A2}" presName="gear3tx" presStyleLbl="node1" presStyleIdx="2" presStyleCnt="3">
        <dgm:presLayoutVars>
          <dgm:chMax val="1"/>
          <dgm:bulletEnabled val="1"/>
        </dgm:presLayoutVars>
      </dgm:prSet>
      <dgm:spPr/>
      <dgm:t>
        <a:bodyPr/>
        <a:lstStyle/>
        <a:p>
          <a:endParaRPr kumimoji="1" lang="ja-JP" altLang="en-US"/>
        </a:p>
      </dgm:t>
    </dgm:pt>
    <dgm:pt modelId="{8ABE6A12-1AF6-4BCB-9E1B-A0FF8733B96E}" type="pres">
      <dgm:prSet presAssocID="{B948C8B9-2DB7-4C05-9491-8464407CD4A2}" presName="gear3srcNode" presStyleLbl="node1" presStyleIdx="2" presStyleCnt="3"/>
      <dgm:spPr/>
      <dgm:t>
        <a:bodyPr/>
        <a:lstStyle/>
        <a:p>
          <a:endParaRPr kumimoji="1" lang="ja-JP" altLang="en-US"/>
        </a:p>
      </dgm:t>
    </dgm:pt>
    <dgm:pt modelId="{5F27A293-026C-42A8-89C2-5DF3DE2E7903}" type="pres">
      <dgm:prSet presAssocID="{B948C8B9-2DB7-4C05-9491-8464407CD4A2}" presName="gear3dstNode" presStyleLbl="node1" presStyleIdx="2" presStyleCnt="3"/>
      <dgm:spPr/>
      <dgm:t>
        <a:bodyPr/>
        <a:lstStyle/>
        <a:p>
          <a:endParaRPr kumimoji="1" lang="ja-JP" altLang="en-US"/>
        </a:p>
      </dgm:t>
    </dgm:pt>
    <dgm:pt modelId="{297DBA9E-F64D-41E8-872C-CCE608689DD3}" type="pres">
      <dgm:prSet presAssocID="{B948C8B9-2DB7-4C05-9491-8464407CD4A2}" presName="gear3ch" presStyleLbl="fgAcc1" presStyleIdx="1" presStyleCnt="2" custScaleX="123157" custScaleY="104925" custLinFactNeighborX="49937" custLinFactNeighborY="-5240">
        <dgm:presLayoutVars>
          <dgm:chMax val="0"/>
          <dgm:bulletEnabled val="1"/>
        </dgm:presLayoutVars>
      </dgm:prSet>
      <dgm:spPr/>
      <dgm:t>
        <a:bodyPr/>
        <a:lstStyle/>
        <a:p>
          <a:endParaRPr kumimoji="1" lang="ja-JP" altLang="en-US"/>
        </a:p>
      </dgm:t>
    </dgm:pt>
    <dgm:pt modelId="{9EDEDDC7-FFD4-4EE0-833F-5E5D7F3B0F09}" type="pres">
      <dgm:prSet presAssocID="{DA418A87-A99F-4CA7-904D-C49D165E696D}" presName="connector1" presStyleLbl="sibTrans2D1" presStyleIdx="0" presStyleCnt="3" custScaleX="88102" custScaleY="87186" custLinFactNeighborX="7488" custLinFactNeighborY="-6254"/>
      <dgm:spPr/>
      <dgm:t>
        <a:bodyPr/>
        <a:lstStyle/>
        <a:p>
          <a:endParaRPr kumimoji="1" lang="ja-JP" altLang="en-US"/>
        </a:p>
      </dgm:t>
    </dgm:pt>
    <dgm:pt modelId="{E7694F8A-B179-4A53-9C2B-B8A01E62D1A3}" type="pres">
      <dgm:prSet presAssocID="{2F810788-8302-48C7-AF46-142BF0B42703}" presName="connector2" presStyleLbl="sibTrans2D1" presStyleIdx="1" presStyleCnt="3" custLinFactNeighborX="-33177" custLinFactNeighborY="-10218"/>
      <dgm:spPr/>
      <dgm:t>
        <a:bodyPr/>
        <a:lstStyle/>
        <a:p>
          <a:endParaRPr kumimoji="1" lang="ja-JP" altLang="en-US"/>
        </a:p>
      </dgm:t>
    </dgm:pt>
    <dgm:pt modelId="{F671C1BE-C2B4-4D43-84AB-2D9C9160CE67}" type="pres">
      <dgm:prSet presAssocID="{9E4EB402-8D7F-49BC-A730-ACE028C1185D}" presName="connector3" presStyleLbl="sibTrans2D1" presStyleIdx="2" presStyleCnt="3" custLinFactNeighborX="11820" custLinFactNeighborY="-938"/>
      <dgm:spPr/>
      <dgm:t>
        <a:bodyPr/>
        <a:lstStyle/>
        <a:p>
          <a:endParaRPr kumimoji="1" lang="ja-JP" altLang="en-US"/>
        </a:p>
      </dgm:t>
    </dgm:pt>
  </dgm:ptLst>
  <dgm:cxnLst>
    <dgm:cxn modelId="{98E24239-D481-44A4-BF31-F8EC53C712AB}" srcId="{DEB5B5DC-94F8-4088-9B2E-612DD646D63D}" destId="{CB587736-C78A-4091-8C00-CBCBE26370C1}" srcOrd="0" destOrd="0" parTransId="{611F9934-BDF5-4E80-AC3C-2B40A06247D1}" sibTransId="{DA418A87-A99F-4CA7-904D-C49D165E696D}"/>
    <dgm:cxn modelId="{F2C61822-FB1B-41BF-8994-22AE8CBEFDEC}" type="presOf" srcId="{84136499-216D-4F74-907A-4877E2D317E5}" destId="{655046E7-3D87-466C-B8B0-B9CE069AD935}" srcOrd="1" destOrd="0" presId="urn:microsoft.com/office/officeart/2005/8/layout/gear1"/>
    <dgm:cxn modelId="{E36B9B47-2FC4-4FF7-BA27-29B75D75509A}" srcId="{DEB5B5DC-94F8-4088-9B2E-612DD646D63D}" destId="{B948C8B9-2DB7-4C05-9491-8464407CD4A2}" srcOrd="2" destOrd="0" parTransId="{8107A531-DAD3-423A-9DC8-1A89EE519DF5}" sibTransId="{9E4EB402-8D7F-49BC-A730-ACE028C1185D}"/>
    <dgm:cxn modelId="{21D5041D-12EE-455A-A909-468580C90616}" srcId="{84136499-216D-4F74-907A-4877E2D317E5}" destId="{1BDEF668-5B23-40F2-864E-4744DF48FBC1}" srcOrd="0" destOrd="0" parTransId="{187D2C20-1919-4311-B14E-04F092B8C0AD}" sibTransId="{91E86283-2845-46A6-84A1-94378E4203B1}"/>
    <dgm:cxn modelId="{910DE3C2-7509-4433-8E1A-63ECA742D655}" type="presOf" srcId="{CB587736-C78A-4091-8C00-CBCBE26370C1}" destId="{E4B38B34-4432-4938-A796-6CAD2281C69B}" srcOrd="0" destOrd="0" presId="urn:microsoft.com/office/officeart/2005/8/layout/gear1"/>
    <dgm:cxn modelId="{0E39CB02-2779-4DE1-9801-6FD8A7220A5E}" type="presOf" srcId="{2F810788-8302-48C7-AF46-142BF0B42703}" destId="{E7694F8A-B179-4A53-9C2B-B8A01E62D1A3}" srcOrd="0" destOrd="0" presId="urn:microsoft.com/office/officeart/2005/8/layout/gear1"/>
    <dgm:cxn modelId="{24804009-BD62-4481-A645-FD277599D37E}" srcId="{DEB5B5DC-94F8-4088-9B2E-612DD646D63D}" destId="{84136499-216D-4F74-907A-4877E2D317E5}" srcOrd="1" destOrd="0" parTransId="{396F7E40-EC32-428B-8D3E-63202094651A}" sibTransId="{2F810788-8302-48C7-AF46-142BF0B42703}"/>
    <dgm:cxn modelId="{0A583CD5-A1CF-4A68-BB3E-B17D58E951FA}" type="presOf" srcId="{B948C8B9-2DB7-4C05-9491-8464407CD4A2}" destId="{2D6C27E7-05FC-43F3-A277-FE532E81AEFA}" srcOrd="0" destOrd="0" presId="urn:microsoft.com/office/officeart/2005/8/layout/gear1"/>
    <dgm:cxn modelId="{D47D489E-C829-49C1-ACC0-37B706CA8689}" type="presOf" srcId="{DA418A87-A99F-4CA7-904D-C49D165E696D}" destId="{9EDEDDC7-FFD4-4EE0-833F-5E5D7F3B0F09}" srcOrd="0" destOrd="0" presId="urn:microsoft.com/office/officeart/2005/8/layout/gear1"/>
    <dgm:cxn modelId="{B85A2E16-28CA-44C4-8A2D-E01C78FF4D49}" type="presOf" srcId="{B948C8B9-2DB7-4C05-9491-8464407CD4A2}" destId="{8ABE6A12-1AF6-4BCB-9E1B-A0FF8733B96E}" srcOrd="2" destOrd="0" presId="urn:microsoft.com/office/officeart/2005/8/layout/gear1"/>
    <dgm:cxn modelId="{E937D59E-783D-4D8C-97EC-4867686AD432}" type="presOf" srcId="{84136499-216D-4F74-907A-4877E2D317E5}" destId="{911C5FA2-3D5E-4434-A99B-512A5B44F156}" srcOrd="0" destOrd="0" presId="urn:microsoft.com/office/officeart/2005/8/layout/gear1"/>
    <dgm:cxn modelId="{6D585F8A-B945-4832-9C2A-A421D2666A5A}" srcId="{B948C8B9-2DB7-4C05-9491-8464407CD4A2}" destId="{0C12CE5D-CF5A-4187-8E5D-8DA8AAED365C}" srcOrd="0" destOrd="0" parTransId="{C54139BA-44BE-4A53-BAE2-9DC603CD0114}" sibTransId="{6CCA69AB-8945-4075-B464-0A46CD0D2D22}"/>
    <dgm:cxn modelId="{037C6161-1F84-4FE2-BF22-292EBD3C7D05}" type="presOf" srcId="{B948C8B9-2DB7-4C05-9491-8464407CD4A2}" destId="{D0552A39-F4C7-44F0-942E-1EC63A496100}" srcOrd="1" destOrd="0" presId="urn:microsoft.com/office/officeart/2005/8/layout/gear1"/>
    <dgm:cxn modelId="{887ED662-6125-4F54-ACE1-984C07B7A262}" type="presOf" srcId="{DEB5B5DC-94F8-4088-9B2E-612DD646D63D}" destId="{11CD4543-432E-420A-9D2A-44D3D03BF768}" srcOrd="0" destOrd="0" presId="urn:microsoft.com/office/officeart/2005/8/layout/gear1"/>
    <dgm:cxn modelId="{CB78471D-9FC4-4665-923C-4DA3E8130644}" type="presOf" srcId="{1BDEF668-5B23-40F2-864E-4744DF48FBC1}" destId="{8E0A77E0-4DA0-49FD-8724-729CC2AE129F}" srcOrd="0" destOrd="0" presId="urn:microsoft.com/office/officeart/2005/8/layout/gear1"/>
    <dgm:cxn modelId="{5CCFA0DC-8A64-4974-A40F-A20D681A8031}" type="presOf" srcId="{B948C8B9-2DB7-4C05-9491-8464407CD4A2}" destId="{5F27A293-026C-42A8-89C2-5DF3DE2E7903}" srcOrd="3" destOrd="0" presId="urn:microsoft.com/office/officeart/2005/8/layout/gear1"/>
    <dgm:cxn modelId="{F8B6D701-5B8D-4DE0-B299-440B53A67B76}" type="presOf" srcId="{CB587736-C78A-4091-8C00-CBCBE26370C1}" destId="{06AE3591-131F-4480-9E72-02C8E541751B}" srcOrd="1" destOrd="0" presId="urn:microsoft.com/office/officeart/2005/8/layout/gear1"/>
    <dgm:cxn modelId="{861CD584-EB8D-4133-BFCC-31EB39C005CE}" type="presOf" srcId="{84136499-216D-4F74-907A-4877E2D317E5}" destId="{D5A1C869-0E27-41FC-A975-FED7F980553A}" srcOrd="2" destOrd="0" presId="urn:microsoft.com/office/officeart/2005/8/layout/gear1"/>
    <dgm:cxn modelId="{1AD21A66-C60E-4CC1-B735-C010C815F0F4}" type="presOf" srcId="{9E4EB402-8D7F-49BC-A730-ACE028C1185D}" destId="{F671C1BE-C2B4-4D43-84AB-2D9C9160CE67}" srcOrd="0" destOrd="0" presId="urn:microsoft.com/office/officeart/2005/8/layout/gear1"/>
    <dgm:cxn modelId="{CDF0BBEA-1C66-4A3C-8B1B-3437BECEEFDF}" type="presOf" srcId="{CB587736-C78A-4091-8C00-CBCBE26370C1}" destId="{3FB672A6-EB9A-4881-9D04-3B51248A5AD7}" srcOrd="2" destOrd="0" presId="urn:microsoft.com/office/officeart/2005/8/layout/gear1"/>
    <dgm:cxn modelId="{4F493AEF-D312-43EB-AD1A-960D4B373DE5}" type="presOf" srcId="{0C12CE5D-CF5A-4187-8E5D-8DA8AAED365C}" destId="{297DBA9E-F64D-41E8-872C-CCE608689DD3}" srcOrd="0" destOrd="0" presId="urn:microsoft.com/office/officeart/2005/8/layout/gear1"/>
    <dgm:cxn modelId="{354CFBCA-6890-4021-9C48-CE3E203D08E4}" type="presParOf" srcId="{11CD4543-432E-420A-9D2A-44D3D03BF768}" destId="{E4B38B34-4432-4938-A796-6CAD2281C69B}" srcOrd="0" destOrd="0" presId="urn:microsoft.com/office/officeart/2005/8/layout/gear1"/>
    <dgm:cxn modelId="{17701A2A-C84B-41FE-8DE6-1CA05CB1B360}" type="presParOf" srcId="{11CD4543-432E-420A-9D2A-44D3D03BF768}" destId="{06AE3591-131F-4480-9E72-02C8E541751B}" srcOrd="1" destOrd="0" presId="urn:microsoft.com/office/officeart/2005/8/layout/gear1"/>
    <dgm:cxn modelId="{1BC99E4C-B5AE-4FCD-B25C-54D9B37834B9}" type="presParOf" srcId="{11CD4543-432E-420A-9D2A-44D3D03BF768}" destId="{3FB672A6-EB9A-4881-9D04-3B51248A5AD7}" srcOrd="2" destOrd="0" presId="urn:microsoft.com/office/officeart/2005/8/layout/gear1"/>
    <dgm:cxn modelId="{BBC7066F-D253-439E-B611-7F7461552A55}" type="presParOf" srcId="{11CD4543-432E-420A-9D2A-44D3D03BF768}" destId="{911C5FA2-3D5E-4434-A99B-512A5B44F156}" srcOrd="3" destOrd="0" presId="urn:microsoft.com/office/officeart/2005/8/layout/gear1"/>
    <dgm:cxn modelId="{5E6B6F8E-E498-4DEF-8940-0202D8333219}" type="presParOf" srcId="{11CD4543-432E-420A-9D2A-44D3D03BF768}" destId="{655046E7-3D87-466C-B8B0-B9CE069AD935}" srcOrd="4" destOrd="0" presId="urn:microsoft.com/office/officeart/2005/8/layout/gear1"/>
    <dgm:cxn modelId="{E635FDAA-0957-428F-9FEB-9CB6182576C6}" type="presParOf" srcId="{11CD4543-432E-420A-9D2A-44D3D03BF768}" destId="{D5A1C869-0E27-41FC-A975-FED7F980553A}" srcOrd="5" destOrd="0" presId="urn:microsoft.com/office/officeart/2005/8/layout/gear1"/>
    <dgm:cxn modelId="{FD4DDE71-0E40-4840-BFAC-3C13A6ADFB6C}" type="presParOf" srcId="{11CD4543-432E-420A-9D2A-44D3D03BF768}" destId="{8E0A77E0-4DA0-49FD-8724-729CC2AE129F}" srcOrd="6" destOrd="0" presId="urn:microsoft.com/office/officeart/2005/8/layout/gear1"/>
    <dgm:cxn modelId="{E0194D80-2965-4920-A62D-CC81DD1AF11F}" type="presParOf" srcId="{11CD4543-432E-420A-9D2A-44D3D03BF768}" destId="{2D6C27E7-05FC-43F3-A277-FE532E81AEFA}" srcOrd="7" destOrd="0" presId="urn:microsoft.com/office/officeart/2005/8/layout/gear1"/>
    <dgm:cxn modelId="{1C97DE86-89D6-4795-891C-7E231B29B768}" type="presParOf" srcId="{11CD4543-432E-420A-9D2A-44D3D03BF768}" destId="{D0552A39-F4C7-44F0-942E-1EC63A496100}" srcOrd="8" destOrd="0" presId="urn:microsoft.com/office/officeart/2005/8/layout/gear1"/>
    <dgm:cxn modelId="{1DB3C5AB-B15F-4418-9132-5AE7BA2A47E6}" type="presParOf" srcId="{11CD4543-432E-420A-9D2A-44D3D03BF768}" destId="{8ABE6A12-1AF6-4BCB-9E1B-A0FF8733B96E}" srcOrd="9" destOrd="0" presId="urn:microsoft.com/office/officeart/2005/8/layout/gear1"/>
    <dgm:cxn modelId="{D4142062-FD1E-4D7D-830A-64419B5E8912}" type="presParOf" srcId="{11CD4543-432E-420A-9D2A-44D3D03BF768}" destId="{5F27A293-026C-42A8-89C2-5DF3DE2E7903}" srcOrd="10" destOrd="0" presId="urn:microsoft.com/office/officeart/2005/8/layout/gear1"/>
    <dgm:cxn modelId="{26F98183-A6D1-4BF1-B87D-1DFF8FA5F3B2}" type="presParOf" srcId="{11CD4543-432E-420A-9D2A-44D3D03BF768}" destId="{297DBA9E-F64D-41E8-872C-CCE608689DD3}" srcOrd="11" destOrd="0" presId="urn:microsoft.com/office/officeart/2005/8/layout/gear1"/>
    <dgm:cxn modelId="{603408DB-5CB8-4C75-A584-AF408277835A}" type="presParOf" srcId="{11CD4543-432E-420A-9D2A-44D3D03BF768}" destId="{9EDEDDC7-FFD4-4EE0-833F-5E5D7F3B0F09}" srcOrd="12" destOrd="0" presId="urn:microsoft.com/office/officeart/2005/8/layout/gear1"/>
    <dgm:cxn modelId="{11359ED6-D119-47A7-9782-6E1B07955E2C}" type="presParOf" srcId="{11CD4543-432E-420A-9D2A-44D3D03BF768}" destId="{E7694F8A-B179-4A53-9C2B-B8A01E62D1A3}" srcOrd="13" destOrd="0" presId="urn:microsoft.com/office/officeart/2005/8/layout/gear1"/>
    <dgm:cxn modelId="{AA764F26-AD97-4EF2-9E9A-910F97B170AF}" type="presParOf" srcId="{11CD4543-432E-420A-9D2A-44D3D03BF768}" destId="{F671C1BE-C2B4-4D43-84AB-2D9C9160CE67}" srcOrd="14"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85E17D-E4E3-4E57-8E02-0301D9DDBC7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kumimoji="1" lang="ja-JP" altLang="en-US"/>
        </a:p>
      </dgm:t>
    </dgm:pt>
    <dgm:pt modelId="{53E96C16-2D42-4BE1-B6A5-70BACC987BCB}">
      <dgm:prSet phldrT="[テキスト]"/>
      <dgm:spPr/>
      <dgm:t>
        <a:bodyPr/>
        <a:lstStyle/>
        <a:p>
          <a:pPr algn="ctr"/>
          <a:r>
            <a:rPr kumimoji="1" lang="ja-JP" altLang="en-US" dirty="0" smtClean="0">
              <a:latin typeface="+mj-ea"/>
              <a:ea typeface="+mj-ea"/>
            </a:rPr>
            <a:t>・情報の</a:t>
          </a:r>
          <a:r>
            <a:rPr kumimoji="1" lang="ja-JP" altLang="en-US" dirty="0" smtClean="0">
              <a:solidFill>
                <a:srgbClr val="FFFF00"/>
              </a:solidFill>
              <a:latin typeface="+mj-ea"/>
              <a:ea typeface="+mj-ea"/>
            </a:rPr>
            <a:t>取捨選択</a:t>
          </a:r>
          <a:endParaRPr kumimoji="1" lang="ja-JP" altLang="en-US" dirty="0">
            <a:solidFill>
              <a:srgbClr val="FFFF00"/>
            </a:solidFill>
            <a:latin typeface="+mj-ea"/>
            <a:ea typeface="+mj-ea"/>
          </a:endParaRPr>
        </a:p>
      </dgm:t>
    </dgm:pt>
    <dgm:pt modelId="{3FAFD3C2-EE1B-4D9A-A6BF-C743F630854E}" type="parTrans" cxnId="{633F1FB7-BE28-4320-A597-F24CF70576D9}">
      <dgm:prSet/>
      <dgm:spPr/>
      <dgm:t>
        <a:bodyPr/>
        <a:lstStyle/>
        <a:p>
          <a:pPr algn="ctr"/>
          <a:endParaRPr kumimoji="1" lang="ja-JP" altLang="en-US"/>
        </a:p>
      </dgm:t>
    </dgm:pt>
    <dgm:pt modelId="{5548E856-3855-43B1-A22F-6CC033A74EF2}" type="sibTrans" cxnId="{633F1FB7-BE28-4320-A597-F24CF70576D9}">
      <dgm:prSet/>
      <dgm:spPr/>
      <dgm:t>
        <a:bodyPr/>
        <a:lstStyle/>
        <a:p>
          <a:pPr algn="ctr"/>
          <a:endParaRPr kumimoji="1" lang="ja-JP" altLang="en-US"/>
        </a:p>
      </dgm:t>
    </dgm:pt>
    <dgm:pt modelId="{11C7E943-DBF4-48B5-AEB4-463B0CF5FC24}">
      <dgm:prSet phldrT="[テキスト]"/>
      <dgm:spPr/>
      <dgm:t>
        <a:bodyPr/>
        <a:lstStyle/>
        <a:p>
          <a:pPr algn="ctr"/>
          <a:r>
            <a:rPr kumimoji="1" lang="ja-JP" altLang="en-US" dirty="0" smtClean="0">
              <a:latin typeface="+mj-ea"/>
              <a:ea typeface="+mj-ea"/>
            </a:rPr>
            <a:t>・情報を</a:t>
          </a:r>
          <a:r>
            <a:rPr kumimoji="1" lang="ja-JP" altLang="en-US" dirty="0" smtClean="0">
              <a:solidFill>
                <a:srgbClr val="FFFF00"/>
              </a:solidFill>
              <a:latin typeface="+mj-ea"/>
              <a:ea typeface="+mj-ea"/>
            </a:rPr>
            <a:t>分類</a:t>
          </a:r>
          <a:r>
            <a:rPr kumimoji="1" lang="ja-JP" altLang="en-US" dirty="0" smtClean="0">
              <a:latin typeface="+mj-ea"/>
              <a:ea typeface="+mj-ea"/>
            </a:rPr>
            <a:t>する</a:t>
          </a:r>
          <a:endParaRPr kumimoji="1" lang="ja-JP" altLang="en-US" dirty="0">
            <a:latin typeface="+mj-ea"/>
            <a:ea typeface="+mj-ea"/>
          </a:endParaRPr>
        </a:p>
      </dgm:t>
    </dgm:pt>
    <dgm:pt modelId="{966937AF-4B09-49AD-911B-77D9E69E9538}" type="parTrans" cxnId="{F9709A40-230F-4DEA-952F-04240154B890}">
      <dgm:prSet/>
      <dgm:spPr/>
      <dgm:t>
        <a:bodyPr/>
        <a:lstStyle/>
        <a:p>
          <a:pPr algn="ctr"/>
          <a:endParaRPr kumimoji="1" lang="ja-JP" altLang="en-US"/>
        </a:p>
      </dgm:t>
    </dgm:pt>
    <dgm:pt modelId="{4D8C17DC-5522-4FDE-9F49-03240EB33F6C}" type="sibTrans" cxnId="{F9709A40-230F-4DEA-952F-04240154B890}">
      <dgm:prSet/>
      <dgm:spPr/>
      <dgm:t>
        <a:bodyPr/>
        <a:lstStyle/>
        <a:p>
          <a:pPr algn="ctr"/>
          <a:endParaRPr kumimoji="1" lang="ja-JP" altLang="en-US"/>
        </a:p>
      </dgm:t>
    </dgm:pt>
    <dgm:pt modelId="{780B6E3D-F9B9-4B86-8DCE-AC0A90DBB572}">
      <dgm:prSet phldrT="[テキスト]"/>
      <dgm:spPr/>
      <dgm:t>
        <a:bodyPr/>
        <a:lstStyle/>
        <a:p>
          <a:pPr algn="ctr"/>
          <a:r>
            <a:rPr kumimoji="1" lang="ja-JP" altLang="en-US" dirty="0" smtClean="0">
              <a:latin typeface="+mj-ea"/>
              <a:ea typeface="+mj-ea"/>
            </a:rPr>
            <a:t>・情報を</a:t>
          </a:r>
          <a:r>
            <a:rPr kumimoji="1" lang="ja-JP" altLang="en-US" dirty="0" smtClean="0">
              <a:solidFill>
                <a:srgbClr val="FFFF00"/>
              </a:solidFill>
              <a:latin typeface="+mj-ea"/>
              <a:ea typeface="+mj-ea"/>
            </a:rPr>
            <a:t>関連付ける</a:t>
          </a:r>
          <a:endParaRPr kumimoji="1" lang="ja-JP" altLang="en-US" dirty="0">
            <a:solidFill>
              <a:srgbClr val="FFFF00"/>
            </a:solidFill>
            <a:latin typeface="+mj-ea"/>
            <a:ea typeface="+mj-ea"/>
          </a:endParaRPr>
        </a:p>
      </dgm:t>
    </dgm:pt>
    <dgm:pt modelId="{6AD991B7-A852-40BF-A1BB-8D5FDCB83AE8}" type="parTrans" cxnId="{CB437A1D-FCC6-4ED0-BB3E-88FF27C81495}">
      <dgm:prSet/>
      <dgm:spPr/>
      <dgm:t>
        <a:bodyPr/>
        <a:lstStyle/>
        <a:p>
          <a:pPr algn="ctr"/>
          <a:endParaRPr kumimoji="1" lang="ja-JP" altLang="en-US"/>
        </a:p>
      </dgm:t>
    </dgm:pt>
    <dgm:pt modelId="{7886774B-C7E6-4918-9C1E-50F51B555834}" type="sibTrans" cxnId="{CB437A1D-FCC6-4ED0-BB3E-88FF27C81495}">
      <dgm:prSet/>
      <dgm:spPr/>
      <dgm:t>
        <a:bodyPr/>
        <a:lstStyle/>
        <a:p>
          <a:pPr algn="ctr"/>
          <a:endParaRPr kumimoji="1" lang="ja-JP" altLang="en-US"/>
        </a:p>
      </dgm:t>
    </dgm:pt>
    <dgm:pt modelId="{27376F7D-0C98-40AD-B1C8-036F1F9ED18A}">
      <dgm:prSet phldrT="[テキスト]"/>
      <dgm:spPr/>
      <dgm:t>
        <a:bodyPr/>
        <a:lstStyle/>
        <a:p>
          <a:pPr algn="ctr"/>
          <a:r>
            <a:rPr kumimoji="1" lang="ja-JP" altLang="en-US" dirty="0" smtClean="0">
              <a:latin typeface="+mj-ea"/>
              <a:ea typeface="+mj-ea"/>
            </a:rPr>
            <a:t>・情報を</a:t>
          </a:r>
          <a:r>
            <a:rPr kumimoji="1" lang="ja-JP" altLang="en-US" dirty="0" smtClean="0">
              <a:solidFill>
                <a:srgbClr val="FFFF00"/>
              </a:solidFill>
              <a:latin typeface="+mj-ea"/>
              <a:ea typeface="+mj-ea"/>
            </a:rPr>
            <a:t>比較</a:t>
          </a:r>
          <a:r>
            <a:rPr kumimoji="1" lang="ja-JP" altLang="en-US" dirty="0" smtClean="0">
              <a:latin typeface="+mj-ea"/>
              <a:ea typeface="+mj-ea"/>
            </a:rPr>
            <a:t>する</a:t>
          </a:r>
          <a:endParaRPr kumimoji="1" lang="ja-JP" altLang="en-US" dirty="0">
            <a:latin typeface="+mj-ea"/>
            <a:ea typeface="+mj-ea"/>
          </a:endParaRPr>
        </a:p>
      </dgm:t>
    </dgm:pt>
    <dgm:pt modelId="{D04A2438-0F37-4531-A950-0652474546D0}" type="parTrans" cxnId="{A1A5D8ED-45A9-4537-925F-3FB3153DBEE2}">
      <dgm:prSet/>
      <dgm:spPr/>
      <dgm:t>
        <a:bodyPr/>
        <a:lstStyle/>
        <a:p>
          <a:pPr algn="ctr"/>
          <a:endParaRPr kumimoji="1" lang="ja-JP" altLang="en-US"/>
        </a:p>
      </dgm:t>
    </dgm:pt>
    <dgm:pt modelId="{BD68D387-EBB4-4A3A-AABE-23BA7A6A6406}" type="sibTrans" cxnId="{A1A5D8ED-45A9-4537-925F-3FB3153DBEE2}">
      <dgm:prSet/>
      <dgm:spPr/>
      <dgm:t>
        <a:bodyPr/>
        <a:lstStyle/>
        <a:p>
          <a:pPr algn="ctr"/>
          <a:endParaRPr kumimoji="1" lang="ja-JP" altLang="en-US"/>
        </a:p>
      </dgm:t>
    </dgm:pt>
    <dgm:pt modelId="{E83FA5A7-6803-4C36-8AA5-54E585D5BEF9}" type="pres">
      <dgm:prSet presAssocID="{6185E17D-E4E3-4E57-8E02-0301D9DDBC79}" presName="linear" presStyleCnt="0">
        <dgm:presLayoutVars>
          <dgm:animLvl val="lvl"/>
          <dgm:resizeHandles val="exact"/>
        </dgm:presLayoutVars>
      </dgm:prSet>
      <dgm:spPr/>
      <dgm:t>
        <a:bodyPr/>
        <a:lstStyle/>
        <a:p>
          <a:endParaRPr kumimoji="1" lang="ja-JP" altLang="en-US"/>
        </a:p>
      </dgm:t>
    </dgm:pt>
    <dgm:pt modelId="{B427410A-6FC5-4E98-8506-A3E916197777}" type="pres">
      <dgm:prSet presAssocID="{53E96C16-2D42-4BE1-B6A5-70BACC987BCB}" presName="parentText" presStyleLbl="node1" presStyleIdx="0" presStyleCnt="4">
        <dgm:presLayoutVars>
          <dgm:chMax val="0"/>
          <dgm:bulletEnabled val="1"/>
        </dgm:presLayoutVars>
      </dgm:prSet>
      <dgm:spPr/>
      <dgm:t>
        <a:bodyPr/>
        <a:lstStyle/>
        <a:p>
          <a:endParaRPr kumimoji="1" lang="ja-JP" altLang="en-US"/>
        </a:p>
      </dgm:t>
    </dgm:pt>
    <dgm:pt modelId="{81F5C005-4AA0-484D-A6B8-C05EA43A2A5B}" type="pres">
      <dgm:prSet presAssocID="{5548E856-3855-43B1-A22F-6CC033A74EF2}" presName="spacer" presStyleCnt="0"/>
      <dgm:spPr/>
    </dgm:pt>
    <dgm:pt modelId="{FF95B4E2-C5D3-4F53-BCEB-076D45E7B74C}" type="pres">
      <dgm:prSet presAssocID="{27376F7D-0C98-40AD-B1C8-036F1F9ED18A}" presName="parentText" presStyleLbl="node1" presStyleIdx="1" presStyleCnt="4">
        <dgm:presLayoutVars>
          <dgm:chMax val="0"/>
          <dgm:bulletEnabled val="1"/>
        </dgm:presLayoutVars>
      </dgm:prSet>
      <dgm:spPr/>
      <dgm:t>
        <a:bodyPr/>
        <a:lstStyle/>
        <a:p>
          <a:endParaRPr kumimoji="1" lang="ja-JP" altLang="en-US"/>
        </a:p>
      </dgm:t>
    </dgm:pt>
    <dgm:pt modelId="{A2D50F3B-1E2D-4787-BF63-D1CF11C60917}" type="pres">
      <dgm:prSet presAssocID="{BD68D387-EBB4-4A3A-AABE-23BA7A6A6406}" presName="spacer" presStyleCnt="0"/>
      <dgm:spPr/>
    </dgm:pt>
    <dgm:pt modelId="{442D26A1-92B6-474C-B97A-2BD45F3986BE}" type="pres">
      <dgm:prSet presAssocID="{11C7E943-DBF4-48B5-AEB4-463B0CF5FC24}" presName="parentText" presStyleLbl="node1" presStyleIdx="2" presStyleCnt="4">
        <dgm:presLayoutVars>
          <dgm:chMax val="0"/>
          <dgm:bulletEnabled val="1"/>
        </dgm:presLayoutVars>
      </dgm:prSet>
      <dgm:spPr/>
      <dgm:t>
        <a:bodyPr/>
        <a:lstStyle/>
        <a:p>
          <a:endParaRPr kumimoji="1" lang="ja-JP" altLang="en-US"/>
        </a:p>
      </dgm:t>
    </dgm:pt>
    <dgm:pt modelId="{8434822D-3B71-4CF1-B1A5-385688E9BABA}" type="pres">
      <dgm:prSet presAssocID="{4D8C17DC-5522-4FDE-9F49-03240EB33F6C}" presName="spacer" presStyleCnt="0"/>
      <dgm:spPr/>
    </dgm:pt>
    <dgm:pt modelId="{F8161BCF-C9DA-4971-A9D6-8E6F3B358F1F}" type="pres">
      <dgm:prSet presAssocID="{780B6E3D-F9B9-4B86-8DCE-AC0A90DBB572}" presName="parentText" presStyleLbl="node1" presStyleIdx="3" presStyleCnt="4">
        <dgm:presLayoutVars>
          <dgm:chMax val="0"/>
          <dgm:bulletEnabled val="1"/>
        </dgm:presLayoutVars>
      </dgm:prSet>
      <dgm:spPr/>
      <dgm:t>
        <a:bodyPr/>
        <a:lstStyle/>
        <a:p>
          <a:endParaRPr kumimoji="1" lang="ja-JP" altLang="en-US"/>
        </a:p>
      </dgm:t>
    </dgm:pt>
  </dgm:ptLst>
  <dgm:cxnLst>
    <dgm:cxn modelId="{77873F75-E8BD-4CB0-9E62-E522F751F02E}" type="presOf" srcId="{780B6E3D-F9B9-4B86-8DCE-AC0A90DBB572}" destId="{F8161BCF-C9DA-4971-A9D6-8E6F3B358F1F}" srcOrd="0" destOrd="0" presId="urn:microsoft.com/office/officeart/2005/8/layout/vList2"/>
    <dgm:cxn modelId="{633F1FB7-BE28-4320-A597-F24CF70576D9}" srcId="{6185E17D-E4E3-4E57-8E02-0301D9DDBC79}" destId="{53E96C16-2D42-4BE1-B6A5-70BACC987BCB}" srcOrd="0" destOrd="0" parTransId="{3FAFD3C2-EE1B-4D9A-A6BF-C743F630854E}" sibTransId="{5548E856-3855-43B1-A22F-6CC033A74EF2}"/>
    <dgm:cxn modelId="{A821B528-9E42-44E6-A043-B9D2E9EE3388}" type="presOf" srcId="{6185E17D-E4E3-4E57-8E02-0301D9DDBC79}" destId="{E83FA5A7-6803-4C36-8AA5-54E585D5BEF9}" srcOrd="0" destOrd="0" presId="urn:microsoft.com/office/officeart/2005/8/layout/vList2"/>
    <dgm:cxn modelId="{F9709A40-230F-4DEA-952F-04240154B890}" srcId="{6185E17D-E4E3-4E57-8E02-0301D9DDBC79}" destId="{11C7E943-DBF4-48B5-AEB4-463B0CF5FC24}" srcOrd="2" destOrd="0" parTransId="{966937AF-4B09-49AD-911B-77D9E69E9538}" sibTransId="{4D8C17DC-5522-4FDE-9F49-03240EB33F6C}"/>
    <dgm:cxn modelId="{CB437A1D-FCC6-4ED0-BB3E-88FF27C81495}" srcId="{6185E17D-E4E3-4E57-8E02-0301D9DDBC79}" destId="{780B6E3D-F9B9-4B86-8DCE-AC0A90DBB572}" srcOrd="3" destOrd="0" parTransId="{6AD991B7-A852-40BF-A1BB-8D5FDCB83AE8}" sibTransId="{7886774B-C7E6-4918-9C1E-50F51B555834}"/>
    <dgm:cxn modelId="{AFC37896-960A-4105-9B03-C9CCC575AF64}" type="presOf" srcId="{53E96C16-2D42-4BE1-B6A5-70BACC987BCB}" destId="{B427410A-6FC5-4E98-8506-A3E916197777}" srcOrd="0" destOrd="0" presId="urn:microsoft.com/office/officeart/2005/8/layout/vList2"/>
    <dgm:cxn modelId="{0312F1CE-9C03-42CE-A2C3-29A4989AF63D}" type="presOf" srcId="{27376F7D-0C98-40AD-B1C8-036F1F9ED18A}" destId="{FF95B4E2-C5D3-4F53-BCEB-076D45E7B74C}" srcOrd="0" destOrd="0" presId="urn:microsoft.com/office/officeart/2005/8/layout/vList2"/>
    <dgm:cxn modelId="{6E02E59E-604E-427D-9CCF-BF59D6C0635A}" type="presOf" srcId="{11C7E943-DBF4-48B5-AEB4-463B0CF5FC24}" destId="{442D26A1-92B6-474C-B97A-2BD45F3986BE}" srcOrd="0" destOrd="0" presId="urn:microsoft.com/office/officeart/2005/8/layout/vList2"/>
    <dgm:cxn modelId="{A1A5D8ED-45A9-4537-925F-3FB3153DBEE2}" srcId="{6185E17D-E4E3-4E57-8E02-0301D9DDBC79}" destId="{27376F7D-0C98-40AD-B1C8-036F1F9ED18A}" srcOrd="1" destOrd="0" parTransId="{D04A2438-0F37-4531-A950-0652474546D0}" sibTransId="{BD68D387-EBB4-4A3A-AABE-23BA7A6A6406}"/>
    <dgm:cxn modelId="{B4131B26-A8ED-4210-BFDD-780ADDFBC8B0}" type="presParOf" srcId="{E83FA5A7-6803-4C36-8AA5-54E585D5BEF9}" destId="{B427410A-6FC5-4E98-8506-A3E916197777}" srcOrd="0" destOrd="0" presId="urn:microsoft.com/office/officeart/2005/8/layout/vList2"/>
    <dgm:cxn modelId="{618F7411-A053-4B31-A077-97401C4A2036}" type="presParOf" srcId="{E83FA5A7-6803-4C36-8AA5-54E585D5BEF9}" destId="{81F5C005-4AA0-484D-A6B8-C05EA43A2A5B}" srcOrd="1" destOrd="0" presId="urn:microsoft.com/office/officeart/2005/8/layout/vList2"/>
    <dgm:cxn modelId="{B3DFBA57-817B-4CA6-8D7C-C457D3987C7F}" type="presParOf" srcId="{E83FA5A7-6803-4C36-8AA5-54E585D5BEF9}" destId="{FF95B4E2-C5D3-4F53-BCEB-076D45E7B74C}" srcOrd="2" destOrd="0" presId="urn:microsoft.com/office/officeart/2005/8/layout/vList2"/>
    <dgm:cxn modelId="{8249C255-61C1-4ABC-9B7F-BD7A0AB8AD42}" type="presParOf" srcId="{E83FA5A7-6803-4C36-8AA5-54E585D5BEF9}" destId="{A2D50F3B-1E2D-4787-BF63-D1CF11C60917}" srcOrd="3" destOrd="0" presId="urn:microsoft.com/office/officeart/2005/8/layout/vList2"/>
    <dgm:cxn modelId="{311FD8FD-6023-4590-BA08-AF7926B9577F}" type="presParOf" srcId="{E83FA5A7-6803-4C36-8AA5-54E585D5BEF9}" destId="{442D26A1-92B6-474C-B97A-2BD45F3986BE}" srcOrd="4" destOrd="0" presId="urn:microsoft.com/office/officeart/2005/8/layout/vList2"/>
    <dgm:cxn modelId="{9015AB4C-16BF-46D2-9318-E7777B5FF2EB}" type="presParOf" srcId="{E83FA5A7-6803-4C36-8AA5-54E585D5BEF9}" destId="{8434822D-3B71-4CF1-B1A5-385688E9BABA}" srcOrd="5" destOrd="0" presId="urn:microsoft.com/office/officeart/2005/8/layout/vList2"/>
    <dgm:cxn modelId="{B66D8155-5620-40FB-A3A3-DBC49D565BC8}" type="presParOf" srcId="{E83FA5A7-6803-4C36-8AA5-54E585D5BEF9}" destId="{F8161BCF-C9DA-4971-A9D6-8E6F3B358F1F}"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50B09C4-1B0C-42F1-B96A-A45BE19BA1DA}"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kumimoji="1" lang="ja-JP" altLang="en-US"/>
        </a:p>
      </dgm:t>
    </dgm:pt>
    <dgm:pt modelId="{36B0CD96-D2CE-42B5-B05D-0604E5BD60FB}">
      <dgm:prSet phldrT="[テキスト]"/>
      <dgm:spPr/>
      <dgm:t>
        <a:bodyPr/>
        <a:lstStyle/>
        <a:p>
          <a:r>
            <a:rPr kumimoji="1" lang="ja-JP" altLang="en-US" dirty="0" smtClean="0">
              <a:latin typeface="+mj-ea"/>
              <a:ea typeface="+mj-ea"/>
            </a:rPr>
            <a:t>本などで収集した</a:t>
          </a:r>
          <a:r>
            <a:rPr kumimoji="1" lang="ja-JP" altLang="en-US" dirty="0" smtClean="0">
              <a:solidFill>
                <a:srgbClr val="FFFF00"/>
              </a:solidFill>
              <a:latin typeface="+mj-ea"/>
              <a:ea typeface="+mj-ea"/>
            </a:rPr>
            <a:t>文字情報</a:t>
          </a:r>
          <a:endParaRPr kumimoji="1" lang="ja-JP" altLang="en-US" dirty="0">
            <a:solidFill>
              <a:srgbClr val="FFFF00"/>
            </a:solidFill>
            <a:latin typeface="+mj-ea"/>
            <a:ea typeface="+mj-ea"/>
          </a:endParaRPr>
        </a:p>
      </dgm:t>
    </dgm:pt>
    <dgm:pt modelId="{FECCD523-5190-4856-AC1A-83FA3475B9E2}" type="parTrans" cxnId="{97366C5E-72B0-4F7C-8F55-D16CB4F0FEC5}">
      <dgm:prSet/>
      <dgm:spPr/>
      <dgm:t>
        <a:bodyPr/>
        <a:lstStyle/>
        <a:p>
          <a:endParaRPr kumimoji="1" lang="ja-JP" altLang="en-US"/>
        </a:p>
      </dgm:t>
    </dgm:pt>
    <dgm:pt modelId="{23F099A5-EFC9-406D-86F0-F3C4FC7E6E68}" type="sibTrans" cxnId="{97366C5E-72B0-4F7C-8F55-D16CB4F0FEC5}">
      <dgm:prSet/>
      <dgm:spPr/>
      <dgm:t>
        <a:bodyPr/>
        <a:lstStyle/>
        <a:p>
          <a:endParaRPr kumimoji="1" lang="ja-JP" altLang="en-US"/>
        </a:p>
      </dgm:t>
    </dgm:pt>
    <dgm:pt modelId="{C73375B1-8970-41BE-BBFA-6D1C359A605E}">
      <dgm:prSet phldrT="[テキスト]" custT="1"/>
      <dgm:spPr>
        <a:solidFill>
          <a:srgbClr val="FFFF00">
            <a:alpha val="90000"/>
          </a:srgbClr>
        </a:solidFill>
      </dgm:spPr>
      <dgm:t>
        <a:bodyPr/>
        <a:lstStyle/>
        <a:p>
          <a:r>
            <a:rPr kumimoji="1" lang="ja-JP" altLang="en-US" sz="3200" u="sng" dirty="0" smtClean="0">
              <a:solidFill>
                <a:schemeClr val="tx1"/>
              </a:solidFill>
              <a:latin typeface="+mj-ea"/>
              <a:ea typeface="+mj-ea"/>
            </a:rPr>
            <a:t>項目を立てて</a:t>
          </a:r>
          <a:endParaRPr kumimoji="1" lang="en-US" altLang="ja-JP" sz="3200" u="sng" dirty="0" smtClean="0">
            <a:solidFill>
              <a:schemeClr val="tx1"/>
            </a:solidFill>
            <a:latin typeface="+mj-ea"/>
            <a:ea typeface="+mj-ea"/>
          </a:endParaRPr>
        </a:p>
        <a:p>
          <a:r>
            <a:rPr kumimoji="1" lang="ja-JP" altLang="en-US" sz="3200" dirty="0" smtClean="0">
              <a:latin typeface="+mj-ea"/>
              <a:ea typeface="+mj-ea"/>
            </a:rPr>
            <a:t>分類する</a:t>
          </a:r>
          <a:endParaRPr kumimoji="1" lang="ja-JP" altLang="en-US" sz="3200" dirty="0">
            <a:latin typeface="+mj-ea"/>
            <a:ea typeface="+mj-ea"/>
          </a:endParaRPr>
        </a:p>
      </dgm:t>
    </dgm:pt>
    <dgm:pt modelId="{E1313595-33FB-49E7-ACAC-646E87E79686}" type="parTrans" cxnId="{F5EAC6AB-B4C3-47B0-A621-9A9779B84526}">
      <dgm:prSet/>
      <dgm:spPr/>
      <dgm:t>
        <a:bodyPr/>
        <a:lstStyle/>
        <a:p>
          <a:endParaRPr kumimoji="1" lang="ja-JP" altLang="en-US"/>
        </a:p>
      </dgm:t>
    </dgm:pt>
    <dgm:pt modelId="{D655E3FA-84B3-4D35-8A87-CFE88AEACF0D}" type="sibTrans" cxnId="{F5EAC6AB-B4C3-47B0-A621-9A9779B84526}">
      <dgm:prSet/>
      <dgm:spPr/>
      <dgm:t>
        <a:bodyPr/>
        <a:lstStyle/>
        <a:p>
          <a:endParaRPr kumimoji="1" lang="ja-JP" altLang="en-US"/>
        </a:p>
      </dgm:t>
    </dgm:pt>
    <dgm:pt modelId="{D327E591-5917-4235-95FD-57A12EAB9BED}">
      <dgm:prSet phldrT="[テキスト]"/>
      <dgm:spPr/>
      <dgm:t>
        <a:bodyPr/>
        <a:lstStyle/>
        <a:p>
          <a:r>
            <a:rPr kumimoji="1" lang="ja-JP" altLang="en-US" dirty="0" smtClean="0">
              <a:latin typeface="+mj-ea"/>
              <a:ea typeface="+mj-ea"/>
            </a:rPr>
            <a:t>統計資料など</a:t>
          </a:r>
          <a:endParaRPr kumimoji="1" lang="en-US" altLang="ja-JP" dirty="0" smtClean="0">
            <a:latin typeface="+mj-ea"/>
            <a:ea typeface="+mj-ea"/>
          </a:endParaRPr>
        </a:p>
        <a:p>
          <a:r>
            <a:rPr kumimoji="1" lang="ja-JP" altLang="en-US" dirty="0" smtClean="0">
              <a:solidFill>
                <a:srgbClr val="FFFF00"/>
              </a:solidFill>
              <a:latin typeface="+mj-ea"/>
              <a:ea typeface="+mj-ea"/>
            </a:rPr>
            <a:t>数値化</a:t>
          </a:r>
          <a:r>
            <a:rPr kumimoji="1" lang="ja-JP" altLang="en-US" dirty="0" smtClean="0">
              <a:latin typeface="+mj-ea"/>
              <a:ea typeface="+mj-ea"/>
            </a:rPr>
            <a:t>された情報</a:t>
          </a:r>
          <a:endParaRPr kumimoji="1" lang="ja-JP" altLang="en-US" dirty="0">
            <a:latin typeface="+mj-ea"/>
            <a:ea typeface="+mj-ea"/>
          </a:endParaRPr>
        </a:p>
      </dgm:t>
    </dgm:pt>
    <dgm:pt modelId="{DB7BA5D1-C260-483B-8ACA-934472DB49F5}" type="parTrans" cxnId="{69F36DAE-2DD0-49D4-AB7A-30BDE9649C24}">
      <dgm:prSet/>
      <dgm:spPr/>
      <dgm:t>
        <a:bodyPr/>
        <a:lstStyle/>
        <a:p>
          <a:endParaRPr kumimoji="1" lang="ja-JP" altLang="en-US"/>
        </a:p>
      </dgm:t>
    </dgm:pt>
    <dgm:pt modelId="{24F5739E-2DDB-4A86-8487-2F9304FC2E12}" type="sibTrans" cxnId="{69F36DAE-2DD0-49D4-AB7A-30BDE9649C24}">
      <dgm:prSet/>
      <dgm:spPr/>
      <dgm:t>
        <a:bodyPr/>
        <a:lstStyle/>
        <a:p>
          <a:endParaRPr kumimoji="1" lang="ja-JP" altLang="en-US"/>
        </a:p>
      </dgm:t>
    </dgm:pt>
    <dgm:pt modelId="{FE560B99-AFA7-434E-8783-2EB45D658D83}">
      <dgm:prSet phldrT="[テキスト]" custT="1"/>
      <dgm:spPr>
        <a:solidFill>
          <a:srgbClr val="FFFF00">
            <a:alpha val="90000"/>
          </a:srgbClr>
        </a:solidFill>
      </dgm:spPr>
      <dgm:t>
        <a:bodyPr/>
        <a:lstStyle/>
        <a:p>
          <a:r>
            <a:rPr kumimoji="1" lang="ja-JP" altLang="en-US" sz="3200" dirty="0" smtClean="0">
              <a:solidFill>
                <a:schemeClr val="tx1"/>
              </a:solidFill>
              <a:latin typeface="+mj-ea"/>
              <a:ea typeface="+mj-ea"/>
            </a:rPr>
            <a:t>表やグラフ</a:t>
          </a:r>
          <a:endParaRPr kumimoji="1" lang="ja-JP" altLang="en-US" sz="3200" dirty="0">
            <a:solidFill>
              <a:schemeClr val="tx1"/>
            </a:solidFill>
            <a:latin typeface="+mj-ea"/>
            <a:ea typeface="+mj-ea"/>
          </a:endParaRPr>
        </a:p>
      </dgm:t>
    </dgm:pt>
    <dgm:pt modelId="{D214FF2B-7347-458C-A0E7-E6F8C51F86EC}" type="parTrans" cxnId="{58367A71-C0D1-4427-8D20-E47604B0C6F8}">
      <dgm:prSet/>
      <dgm:spPr/>
      <dgm:t>
        <a:bodyPr/>
        <a:lstStyle/>
        <a:p>
          <a:endParaRPr kumimoji="1" lang="ja-JP" altLang="en-US"/>
        </a:p>
      </dgm:t>
    </dgm:pt>
    <dgm:pt modelId="{E05A80C7-A069-47D4-A225-800DABA0BCFE}" type="sibTrans" cxnId="{58367A71-C0D1-4427-8D20-E47604B0C6F8}">
      <dgm:prSet/>
      <dgm:spPr/>
      <dgm:t>
        <a:bodyPr/>
        <a:lstStyle/>
        <a:p>
          <a:endParaRPr kumimoji="1" lang="ja-JP" altLang="en-US"/>
        </a:p>
      </dgm:t>
    </dgm:pt>
    <dgm:pt modelId="{86200EFE-9715-4714-B5EB-6331D3DB73BA}">
      <dgm:prSet phldrT="[テキスト]"/>
      <dgm:spPr/>
      <dgm:t>
        <a:bodyPr/>
        <a:lstStyle/>
        <a:p>
          <a:r>
            <a:rPr kumimoji="1" lang="ja-JP" altLang="en-US" dirty="0" smtClean="0">
              <a:latin typeface="+mj-ea"/>
              <a:ea typeface="+mj-ea"/>
            </a:rPr>
            <a:t>その他</a:t>
          </a:r>
          <a:endParaRPr kumimoji="1" lang="ja-JP" altLang="en-US" dirty="0">
            <a:latin typeface="+mj-ea"/>
            <a:ea typeface="+mj-ea"/>
          </a:endParaRPr>
        </a:p>
      </dgm:t>
    </dgm:pt>
    <dgm:pt modelId="{027F3797-8326-4C51-A678-8922FB092A2B}" type="parTrans" cxnId="{C1F8C00C-635C-4836-95DD-47791907FBB8}">
      <dgm:prSet/>
      <dgm:spPr/>
      <dgm:t>
        <a:bodyPr/>
        <a:lstStyle/>
        <a:p>
          <a:endParaRPr kumimoji="1" lang="ja-JP" altLang="en-US"/>
        </a:p>
      </dgm:t>
    </dgm:pt>
    <dgm:pt modelId="{02B821C0-BF63-4731-9E6E-D062CF75801A}" type="sibTrans" cxnId="{C1F8C00C-635C-4836-95DD-47791907FBB8}">
      <dgm:prSet/>
      <dgm:spPr/>
      <dgm:t>
        <a:bodyPr/>
        <a:lstStyle/>
        <a:p>
          <a:endParaRPr kumimoji="1" lang="ja-JP" altLang="en-US"/>
        </a:p>
      </dgm:t>
    </dgm:pt>
    <dgm:pt modelId="{8FA74223-01AA-409A-AB37-D27541FE741D}">
      <dgm:prSet phldrT="[テキスト]" custT="1"/>
      <dgm:spPr>
        <a:solidFill>
          <a:srgbClr val="FFFF00">
            <a:alpha val="90000"/>
          </a:srgbClr>
        </a:solidFill>
      </dgm:spPr>
      <dgm:t>
        <a:bodyPr/>
        <a:lstStyle/>
        <a:p>
          <a:r>
            <a:rPr kumimoji="1" lang="ja-JP" altLang="en-US" sz="3200" dirty="0" smtClean="0">
              <a:solidFill>
                <a:schemeClr val="tx1"/>
              </a:solidFill>
              <a:latin typeface="+mj-ea"/>
              <a:ea typeface="+mj-ea"/>
            </a:rPr>
            <a:t>イラスト</a:t>
          </a:r>
          <a:endParaRPr kumimoji="1" lang="en-US" altLang="ja-JP" sz="3200" dirty="0" smtClean="0">
            <a:solidFill>
              <a:schemeClr val="tx1"/>
            </a:solidFill>
            <a:latin typeface="+mj-ea"/>
            <a:ea typeface="+mj-ea"/>
          </a:endParaRPr>
        </a:p>
        <a:p>
          <a:r>
            <a:rPr kumimoji="1" lang="ja-JP" altLang="en-US" sz="3200" dirty="0" smtClean="0">
              <a:solidFill>
                <a:schemeClr val="tx1"/>
              </a:solidFill>
              <a:latin typeface="+mj-ea"/>
              <a:ea typeface="+mj-ea"/>
            </a:rPr>
            <a:t>マップ化など</a:t>
          </a:r>
          <a:endParaRPr kumimoji="1" lang="ja-JP" altLang="en-US" sz="3200" dirty="0">
            <a:solidFill>
              <a:schemeClr val="tx1"/>
            </a:solidFill>
            <a:latin typeface="+mj-ea"/>
            <a:ea typeface="+mj-ea"/>
          </a:endParaRPr>
        </a:p>
      </dgm:t>
    </dgm:pt>
    <dgm:pt modelId="{C2B0D963-7010-4E93-BD1D-8A03171847CB}" type="parTrans" cxnId="{04F7DB14-FB85-43D3-9805-505CD133F05E}">
      <dgm:prSet/>
      <dgm:spPr/>
      <dgm:t>
        <a:bodyPr/>
        <a:lstStyle/>
        <a:p>
          <a:endParaRPr kumimoji="1" lang="ja-JP" altLang="en-US"/>
        </a:p>
      </dgm:t>
    </dgm:pt>
    <dgm:pt modelId="{3E548E43-CA2C-406A-9D95-A5F61DD6519D}" type="sibTrans" cxnId="{04F7DB14-FB85-43D3-9805-505CD133F05E}">
      <dgm:prSet/>
      <dgm:spPr/>
      <dgm:t>
        <a:bodyPr/>
        <a:lstStyle/>
        <a:p>
          <a:endParaRPr kumimoji="1" lang="ja-JP" altLang="en-US"/>
        </a:p>
      </dgm:t>
    </dgm:pt>
    <dgm:pt modelId="{B95924C9-70E6-41A5-9AC4-33DF20657925}" type="pres">
      <dgm:prSet presAssocID="{950B09C4-1B0C-42F1-B96A-A45BE19BA1DA}" presName="Name0" presStyleCnt="0">
        <dgm:presLayoutVars>
          <dgm:chPref val="3"/>
          <dgm:dir/>
          <dgm:animLvl val="lvl"/>
          <dgm:resizeHandles/>
        </dgm:presLayoutVars>
      </dgm:prSet>
      <dgm:spPr/>
      <dgm:t>
        <a:bodyPr/>
        <a:lstStyle/>
        <a:p>
          <a:endParaRPr kumimoji="1" lang="ja-JP" altLang="en-US"/>
        </a:p>
      </dgm:t>
    </dgm:pt>
    <dgm:pt modelId="{9655374B-96F3-44DE-8A0E-2FE488700B5B}" type="pres">
      <dgm:prSet presAssocID="{36B0CD96-D2CE-42B5-B05D-0604E5BD60FB}" presName="horFlow" presStyleCnt="0"/>
      <dgm:spPr/>
    </dgm:pt>
    <dgm:pt modelId="{35DF014D-AB20-4BFD-B0D1-CA0DD60092ED}" type="pres">
      <dgm:prSet presAssocID="{36B0CD96-D2CE-42B5-B05D-0604E5BD60FB}" presName="bigChev" presStyleLbl="node1" presStyleIdx="0" presStyleCnt="3" custScaleX="151023"/>
      <dgm:spPr/>
      <dgm:t>
        <a:bodyPr/>
        <a:lstStyle/>
        <a:p>
          <a:endParaRPr kumimoji="1" lang="ja-JP" altLang="en-US"/>
        </a:p>
      </dgm:t>
    </dgm:pt>
    <dgm:pt modelId="{832AF897-6BE6-4D39-9F69-D94C3072C4EE}" type="pres">
      <dgm:prSet presAssocID="{E1313595-33FB-49E7-ACAC-646E87E79686}" presName="parTrans" presStyleCnt="0"/>
      <dgm:spPr/>
    </dgm:pt>
    <dgm:pt modelId="{7C10BD67-5753-404E-836E-D69187937FAE}" type="pres">
      <dgm:prSet presAssocID="{C73375B1-8970-41BE-BBFA-6D1C359A605E}" presName="node" presStyleLbl="alignAccFollowNode1" presStyleIdx="0" presStyleCnt="3" custScaleX="150456" custScaleY="132794">
        <dgm:presLayoutVars>
          <dgm:bulletEnabled val="1"/>
        </dgm:presLayoutVars>
      </dgm:prSet>
      <dgm:spPr/>
      <dgm:t>
        <a:bodyPr/>
        <a:lstStyle/>
        <a:p>
          <a:endParaRPr kumimoji="1" lang="ja-JP" altLang="en-US"/>
        </a:p>
      </dgm:t>
    </dgm:pt>
    <dgm:pt modelId="{A1898D64-CCBF-4E78-88A3-32785229E915}" type="pres">
      <dgm:prSet presAssocID="{36B0CD96-D2CE-42B5-B05D-0604E5BD60FB}" presName="vSp" presStyleCnt="0"/>
      <dgm:spPr/>
    </dgm:pt>
    <dgm:pt modelId="{CCDC7210-674F-4289-AD16-C040BFAFEA45}" type="pres">
      <dgm:prSet presAssocID="{D327E591-5917-4235-95FD-57A12EAB9BED}" presName="horFlow" presStyleCnt="0"/>
      <dgm:spPr/>
    </dgm:pt>
    <dgm:pt modelId="{54963FA8-4BEB-46A5-9767-6DDF05B43612}" type="pres">
      <dgm:prSet presAssocID="{D327E591-5917-4235-95FD-57A12EAB9BED}" presName="bigChev" presStyleLbl="node1" presStyleIdx="1" presStyleCnt="3" custScaleX="151185"/>
      <dgm:spPr/>
      <dgm:t>
        <a:bodyPr/>
        <a:lstStyle/>
        <a:p>
          <a:endParaRPr kumimoji="1" lang="ja-JP" altLang="en-US"/>
        </a:p>
      </dgm:t>
    </dgm:pt>
    <dgm:pt modelId="{5FD0A61D-3F83-4672-943D-E99F5B3D2750}" type="pres">
      <dgm:prSet presAssocID="{D214FF2B-7347-458C-A0E7-E6F8C51F86EC}" presName="parTrans" presStyleCnt="0"/>
      <dgm:spPr/>
    </dgm:pt>
    <dgm:pt modelId="{157F34C0-5360-4C07-986E-84CC9FA0EC2F}" type="pres">
      <dgm:prSet presAssocID="{FE560B99-AFA7-434E-8783-2EB45D658D83}" presName="node" presStyleLbl="alignAccFollowNode1" presStyleIdx="1" presStyleCnt="3" custScaleX="150260" custScaleY="124724">
        <dgm:presLayoutVars>
          <dgm:bulletEnabled val="1"/>
        </dgm:presLayoutVars>
      </dgm:prSet>
      <dgm:spPr/>
      <dgm:t>
        <a:bodyPr/>
        <a:lstStyle/>
        <a:p>
          <a:endParaRPr kumimoji="1" lang="ja-JP" altLang="en-US"/>
        </a:p>
      </dgm:t>
    </dgm:pt>
    <dgm:pt modelId="{C69D527E-D1E4-4431-897C-5BB6F3242D06}" type="pres">
      <dgm:prSet presAssocID="{D327E591-5917-4235-95FD-57A12EAB9BED}" presName="vSp" presStyleCnt="0"/>
      <dgm:spPr/>
    </dgm:pt>
    <dgm:pt modelId="{8ED621B6-2524-4F2E-AA86-0F10D8AB6BA7}" type="pres">
      <dgm:prSet presAssocID="{86200EFE-9715-4714-B5EB-6331D3DB73BA}" presName="horFlow" presStyleCnt="0"/>
      <dgm:spPr/>
    </dgm:pt>
    <dgm:pt modelId="{33B2B23C-0CE9-40D7-94DD-F588B0ECE4E4}" type="pres">
      <dgm:prSet presAssocID="{86200EFE-9715-4714-B5EB-6331D3DB73BA}" presName="bigChev" presStyleLbl="node1" presStyleIdx="2" presStyleCnt="3" custScaleX="141716"/>
      <dgm:spPr/>
      <dgm:t>
        <a:bodyPr/>
        <a:lstStyle/>
        <a:p>
          <a:endParaRPr kumimoji="1" lang="ja-JP" altLang="en-US"/>
        </a:p>
      </dgm:t>
    </dgm:pt>
    <dgm:pt modelId="{11A0F8C7-C42F-4053-A335-F296486AE59C}" type="pres">
      <dgm:prSet presAssocID="{C2B0D963-7010-4E93-BD1D-8A03171847CB}" presName="parTrans" presStyleCnt="0"/>
      <dgm:spPr/>
    </dgm:pt>
    <dgm:pt modelId="{5C80DF64-3083-48E3-958A-FDC1A93EC798}" type="pres">
      <dgm:prSet presAssocID="{8FA74223-01AA-409A-AB37-D27541FE741D}" presName="node" presStyleLbl="alignAccFollowNode1" presStyleIdx="2" presStyleCnt="3" custScaleX="162084" custScaleY="122635">
        <dgm:presLayoutVars>
          <dgm:bulletEnabled val="1"/>
        </dgm:presLayoutVars>
      </dgm:prSet>
      <dgm:spPr/>
      <dgm:t>
        <a:bodyPr/>
        <a:lstStyle/>
        <a:p>
          <a:endParaRPr kumimoji="1" lang="ja-JP" altLang="en-US"/>
        </a:p>
      </dgm:t>
    </dgm:pt>
  </dgm:ptLst>
  <dgm:cxnLst>
    <dgm:cxn modelId="{69F36DAE-2DD0-49D4-AB7A-30BDE9649C24}" srcId="{950B09C4-1B0C-42F1-B96A-A45BE19BA1DA}" destId="{D327E591-5917-4235-95FD-57A12EAB9BED}" srcOrd="1" destOrd="0" parTransId="{DB7BA5D1-C260-483B-8ACA-934472DB49F5}" sibTransId="{24F5739E-2DDB-4A86-8487-2F9304FC2E12}"/>
    <dgm:cxn modelId="{97366C5E-72B0-4F7C-8F55-D16CB4F0FEC5}" srcId="{950B09C4-1B0C-42F1-B96A-A45BE19BA1DA}" destId="{36B0CD96-D2CE-42B5-B05D-0604E5BD60FB}" srcOrd="0" destOrd="0" parTransId="{FECCD523-5190-4856-AC1A-83FA3475B9E2}" sibTransId="{23F099A5-EFC9-406D-86F0-F3C4FC7E6E68}"/>
    <dgm:cxn modelId="{3964B076-DBCB-47A2-BF49-4ADE7271447E}" type="presOf" srcId="{36B0CD96-D2CE-42B5-B05D-0604E5BD60FB}" destId="{35DF014D-AB20-4BFD-B0D1-CA0DD60092ED}" srcOrd="0" destOrd="0" presId="urn:microsoft.com/office/officeart/2005/8/layout/lProcess3"/>
    <dgm:cxn modelId="{EF26A01B-247C-4AE0-8747-E57D94348BB4}" type="presOf" srcId="{D327E591-5917-4235-95FD-57A12EAB9BED}" destId="{54963FA8-4BEB-46A5-9767-6DDF05B43612}" srcOrd="0" destOrd="0" presId="urn:microsoft.com/office/officeart/2005/8/layout/lProcess3"/>
    <dgm:cxn modelId="{0404E2B2-6E7D-4CBD-AB4B-C66F13F0406C}" type="presOf" srcId="{950B09C4-1B0C-42F1-B96A-A45BE19BA1DA}" destId="{B95924C9-70E6-41A5-9AC4-33DF20657925}" srcOrd="0" destOrd="0" presId="urn:microsoft.com/office/officeart/2005/8/layout/lProcess3"/>
    <dgm:cxn modelId="{D08900E3-5A34-46E9-B77C-CD9EF81E8FB7}" type="presOf" srcId="{FE560B99-AFA7-434E-8783-2EB45D658D83}" destId="{157F34C0-5360-4C07-986E-84CC9FA0EC2F}" srcOrd="0" destOrd="0" presId="urn:microsoft.com/office/officeart/2005/8/layout/lProcess3"/>
    <dgm:cxn modelId="{4953DF9E-A004-4E17-858E-362E2BBCC8E8}" type="presOf" srcId="{C73375B1-8970-41BE-BBFA-6D1C359A605E}" destId="{7C10BD67-5753-404E-836E-D69187937FAE}" srcOrd="0" destOrd="0" presId="urn:microsoft.com/office/officeart/2005/8/layout/lProcess3"/>
    <dgm:cxn modelId="{C1F8C00C-635C-4836-95DD-47791907FBB8}" srcId="{950B09C4-1B0C-42F1-B96A-A45BE19BA1DA}" destId="{86200EFE-9715-4714-B5EB-6331D3DB73BA}" srcOrd="2" destOrd="0" parTransId="{027F3797-8326-4C51-A678-8922FB092A2B}" sibTransId="{02B821C0-BF63-4731-9E6E-D062CF75801A}"/>
    <dgm:cxn modelId="{04F7DB14-FB85-43D3-9805-505CD133F05E}" srcId="{86200EFE-9715-4714-B5EB-6331D3DB73BA}" destId="{8FA74223-01AA-409A-AB37-D27541FE741D}" srcOrd="0" destOrd="0" parTransId="{C2B0D963-7010-4E93-BD1D-8A03171847CB}" sibTransId="{3E548E43-CA2C-406A-9D95-A5F61DD6519D}"/>
    <dgm:cxn modelId="{58367A71-C0D1-4427-8D20-E47604B0C6F8}" srcId="{D327E591-5917-4235-95FD-57A12EAB9BED}" destId="{FE560B99-AFA7-434E-8783-2EB45D658D83}" srcOrd="0" destOrd="0" parTransId="{D214FF2B-7347-458C-A0E7-E6F8C51F86EC}" sibTransId="{E05A80C7-A069-47D4-A225-800DABA0BCFE}"/>
    <dgm:cxn modelId="{6523DAC0-57F2-4A30-B951-65932A587259}" type="presOf" srcId="{8FA74223-01AA-409A-AB37-D27541FE741D}" destId="{5C80DF64-3083-48E3-958A-FDC1A93EC798}" srcOrd="0" destOrd="0" presId="urn:microsoft.com/office/officeart/2005/8/layout/lProcess3"/>
    <dgm:cxn modelId="{AE585D91-A12B-4D21-B8F1-93BC4E1868D7}" type="presOf" srcId="{86200EFE-9715-4714-B5EB-6331D3DB73BA}" destId="{33B2B23C-0CE9-40D7-94DD-F588B0ECE4E4}" srcOrd="0" destOrd="0" presId="urn:microsoft.com/office/officeart/2005/8/layout/lProcess3"/>
    <dgm:cxn modelId="{F5EAC6AB-B4C3-47B0-A621-9A9779B84526}" srcId="{36B0CD96-D2CE-42B5-B05D-0604E5BD60FB}" destId="{C73375B1-8970-41BE-BBFA-6D1C359A605E}" srcOrd="0" destOrd="0" parTransId="{E1313595-33FB-49E7-ACAC-646E87E79686}" sibTransId="{D655E3FA-84B3-4D35-8A87-CFE88AEACF0D}"/>
    <dgm:cxn modelId="{8BAC2537-8F98-44FC-B127-017B6808F02B}" type="presParOf" srcId="{B95924C9-70E6-41A5-9AC4-33DF20657925}" destId="{9655374B-96F3-44DE-8A0E-2FE488700B5B}" srcOrd="0" destOrd="0" presId="urn:microsoft.com/office/officeart/2005/8/layout/lProcess3"/>
    <dgm:cxn modelId="{49D3D5F9-6BA6-4438-9C66-0A7CD50675E0}" type="presParOf" srcId="{9655374B-96F3-44DE-8A0E-2FE488700B5B}" destId="{35DF014D-AB20-4BFD-B0D1-CA0DD60092ED}" srcOrd="0" destOrd="0" presId="urn:microsoft.com/office/officeart/2005/8/layout/lProcess3"/>
    <dgm:cxn modelId="{0B249A74-11A2-4310-A4F5-0E49DA61526A}" type="presParOf" srcId="{9655374B-96F3-44DE-8A0E-2FE488700B5B}" destId="{832AF897-6BE6-4D39-9F69-D94C3072C4EE}" srcOrd="1" destOrd="0" presId="urn:microsoft.com/office/officeart/2005/8/layout/lProcess3"/>
    <dgm:cxn modelId="{E55A96E3-49FA-40EF-86E1-EB85D4FFB514}" type="presParOf" srcId="{9655374B-96F3-44DE-8A0E-2FE488700B5B}" destId="{7C10BD67-5753-404E-836E-D69187937FAE}" srcOrd="2" destOrd="0" presId="urn:microsoft.com/office/officeart/2005/8/layout/lProcess3"/>
    <dgm:cxn modelId="{C3164D53-83C9-4A75-982D-56E3870E12AC}" type="presParOf" srcId="{B95924C9-70E6-41A5-9AC4-33DF20657925}" destId="{A1898D64-CCBF-4E78-88A3-32785229E915}" srcOrd="1" destOrd="0" presId="urn:microsoft.com/office/officeart/2005/8/layout/lProcess3"/>
    <dgm:cxn modelId="{1858E5EF-FF23-4435-94C1-470510C5B08C}" type="presParOf" srcId="{B95924C9-70E6-41A5-9AC4-33DF20657925}" destId="{CCDC7210-674F-4289-AD16-C040BFAFEA45}" srcOrd="2" destOrd="0" presId="urn:microsoft.com/office/officeart/2005/8/layout/lProcess3"/>
    <dgm:cxn modelId="{6979F834-246D-4E9F-9EB0-230B7422A27B}" type="presParOf" srcId="{CCDC7210-674F-4289-AD16-C040BFAFEA45}" destId="{54963FA8-4BEB-46A5-9767-6DDF05B43612}" srcOrd="0" destOrd="0" presId="urn:microsoft.com/office/officeart/2005/8/layout/lProcess3"/>
    <dgm:cxn modelId="{D51496E5-ABA7-4A51-AD3B-DEE64CD90F56}" type="presParOf" srcId="{CCDC7210-674F-4289-AD16-C040BFAFEA45}" destId="{5FD0A61D-3F83-4672-943D-E99F5B3D2750}" srcOrd="1" destOrd="0" presId="urn:microsoft.com/office/officeart/2005/8/layout/lProcess3"/>
    <dgm:cxn modelId="{C3B50182-F732-42FB-BF91-04BBD8AE2BEB}" type="presParOf" srcId="{CCDC7210-674F-4289-AD16-C040BFAFEA45}" destId="{157F34C0-5360-4C07-986E-84CC9FA0EC2F}" srcOrd="2" destOrd="0" presId="urn:microsoft.com/office/officeart/2005/8/layout/lProcess3"/>
    <dgm:cxn modelId="{12BFA508-EFCC-412F-BED0-B68BE6D1FCEE}" type="presParOf" srcId="{B95924C9-70E6-41A5-9AC4-33DF20657925}" destId="{C69D527E-D1E4-4431-897C-5BB6F3242D06}" srcOrd="3" destOrd="0" presId="urn:microsoft.com/office/officeart/2005/8/layout/lProcess3"/>
    <dgm:cxn modelId="{993D47DE-767F-4BAB-AC63-702D70BE06A3}" type="presParOf" srcId="{B95924C9-70E6-41A5-9AC4-33DF20657925}" destId="{8ED621B6-2524-4F2E-AA86-0F10D8AB6BA7}" srcOrd="4" destOrd="0" presId="urn:microsoft.com/office/officeart/2005/8/layout/lProcess3"/>
    <dgm:cxn modelId="{FA1C5701-6A93-4E6F-8F7D-412A49870F2A}" type="presParOf" srcId="{8ED621B6-2524-4F2E-AA86-0F10D8AB6BA7}" destId="{33B2B23C-0CE9-40D7-94DD-F588B0ECE4E4}" srcOrd="0" destOrd="0" presId="urn:microsoft.com/office/officeart/2005/8/layout/lProcess3"/>
    <dgm:cxn modelId="{E577593C-794A-4646-AD28-D07FDBD069FE}" type="presParOf" srcId="{8ED621B6-2524-4F2E-AA86-0F10D8AB6BA7}" destId="{11A0F8C7-C42F-4053-A335-F296486AE59C}" srcOrd="1" destOrd="0" presId="urn:microsoft.com/office/officeart/2005/8/layout/lProcess3"/>
    <dgm:cxn modelId="{30DC2985-64F9-4421-8612-493601043FFD}" type="presParOf" srcId="{8ED621B6-2524-4F2E-AA86-0F10D8AB6BA7}" destId="{5C80DF64-3083-48E3-958A-FDC1A93EC798}" srcOrd="2"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9E3ADF2-63DB-44C9-A4F5-E611A5232690}" type="doc">
      <dgm:prSet loTypeId="urn:microsoft.com/office/officeart/2005/8/layout/venn1" loCatId="relationship" qsTypeId="urn:microsoft.com/office/officeart/2005/8/quickstyle/simple1" qsCatId="simple" csTypeId="urn:microsoft.com/office/officeart/2005/8/colors/accent1_2" csCatId="accent1" phldr="1"/>
      <dgm:spPr/>
    </dgm:pt>
    <dgm:pt modelId="{99CC1308-7A6B-4B52-B3E0-6D05A5902479}">
      <dgm:prSet phldrT="[テキスト]" custT="1"/>
      <dgm:spPr>
        <a:ln w="3175"/>
      </dgm:spPr>
      <dgm:t>
        <a:bodyPr/>
        <a:lstStyle/>
        <a:p>
          <a:r>
            <a:rPr kumimoji="1" lang="ja-JP" altLang="en-US" sz="4100" dirty="0"/>
            <a:t>　</a:t>
          </a:r>
          <a:r>
            <a:rPr kumimoji="1" lang="ja-JP" altLang="en-US" sz="1400" dirty="0" smtClean="0"/>
            <a:t>簡単</a:t>
          </a:r>
          <a:endParaRPr kumimoji="1" lang="ja-JP" altLang="en-US" sz="1400" dirty="0"/>
        </a:p>
      </dgm:t>
    </dgm:pt>
    <dgm:pt modelId="{E3C9FF77-1468-4342-B00E-1B48D2EC602E}" type="parTrans" cxnId="{C4CCEB57-8D54-42B3-B18B-0575E5ECC898}">
      <dgm:prSet/>
      <dgm:spPr/>
      <dgm:t>
        <a:bodyPr/>
        <a:lstStyle/>
        <a:p>
          <a:endParaRPr kumimoji="1" lang="ja-JP" altLang="en-US"/>
        </a:p>
      </dgm:t>
    </dgm:pt>
    <dgm:pt modelId="{D06412C2-05AA-46EA-8EB1-159F554E16D6}" type="sibTrans" cxnId="{C4CCEB57-8D54-42B3-B18B-0575E5ECC898}">
      <dgm:prSet/>
      <dgm:spPr/>
      <dgm:t>
        <a:bodyPr/>
        <a:lstStyle/>
        <a:p>
          <a:endParaRPr kumimoji="1" lang="ja-JP" altLang="en-US"/>
        </a:p>
      </dgm:t>
    </dgm:pt>
    <dgm:pt modelId="{5BED1CE0-5D28-4184-B58A-476AC1FE5EC6}">
      <dgm:prSet phldrT="[テキスト]" custT="1"/>
      <dgm:spPr>
        <a:ln w="6350"/>
      </dgm:spPr>
      <dgm:t>
        <a:bodyPr/>
        <a:lstStyle/>
        <a:p>
          <a:r>
            <a:rPr kumimoji="1" lang="ja-JP" altLang="en-US" sz="1400" dirty="0" smtClean="0"/>
            <a:t>安全</a:t>
          </a:r>
          <a:r>
            <a:rPr kumimoji="1" lang="ja-JP" altLang="en-US" sz="4100" dirty="0"/>
            <a:t>　</a:t>
          </a:r>
        </a:p>
      </dgm:t>
    </dgm:pt>
    <dgm:pt modelId="{2C48AEFA-C8A6-4760-9A93-9CDD2FB07C45}" type="parTrans" cxnId="{6E4E2F17-96EE-4D73-BF34-8E0BCBA35789}">
      <dgm:prSet/>
      <dgm:spPr/>
      <dgm:t>
        <a:bodyPr/>
        <a:lstStyle/>
        <a:p>
          <a:endParaRPr kumimoji="1" lang="ja-JP" altLang="en-US"/>
        </a:p>
      </dgm:t>
    </dgm:pt>
    <dgm:pt modelId="{EF2EDDE5-047A-4797-A63D-2258BA040AD8}" type="sibTrans" cxnId="{6E4E2F17-96EE-4D73-BF34-8E0BCBA35789}">
      <dgm:prSet/>
      <dgm:spPr/>
      <dgm:t>
        <a:bodyPr/>
        <a:lstStyle/>
        <a:p>
          <a:endParaRPr kumimoji="1" lang="ja-JP" altLang="en-US"/>
        </a:p>
      </dgm:t>
    </dgm:pt>
    <dgm:pt modelId="{2070883B-62F7-40ED-BE98-DE1647262D63}" type="pres">
      <dgm:prSet presAssocID="{39E3ADF2-63DB-44C9-A4F5-E611A5232690}" presName="compositeShape" presStyleCnt="0">
        <dgm:presLayoutVars>
          <dgm:chMax val="7"/>
          <dgm:dir/>
          <dgm:resizeHandles val="exact"/>
        </dgm:presLayoutVars>
      </dgm:prSet>
      <dgm:spPr/>
    </dgm:pt>
    <dgm:pt modelId="{5754A7AE-88B4-4C52-943A-C6BA622958AA}" type="pres">
      <dgm:prSet presAssocID="{99CC1308-7A6B-4B52-B3E0-6D05A5902479}" presName="circ1" presStyleLbl="vennNode1" presStyleIdx="0" presStyleCnt="2" custLinFactNeighborX="-2080" custLinFactNeighborY="-554"/>
      <dgm:spPr/>
      <dgm:t>
        <a:bodyPr/>
        <a:lstStyle/>
        <a:p>
          <a:endParaRPr kumimoji="1" lang="ja-JP" altLang="en-US"/>
        </a:p>
      </dgm:t>
    </dgm:pt>
    <dgm:pt modelId="{EA6702FE-A16B-41EE-BFE9-607B89DA2847}" type="pres">
      <dgm:prSet presAssocID="{99CC1308-7A6B-4B52-B3E0-6D05A5902479}" presName="circ1Tx" presStyleLbl="revTx" presStyleIdx="0" presStyleCnt="0">
        <dgm:presLayoutVars>
          <dgm:chMax val="0"/>
          <dgm:chPref val="0"/>
          <dgm:bulletEnabled val="1"/>
        </dgm:presLayoutVars>
      </dgm:prSet>
      <dgm:spPr/>
      <dgm:t>
        <a:bodyPr/>
        <a:lstStyle/>
        <a:p>
          <a:endParaRPr kumimoji="1" lang="ja-JP" altLang="en-US"/>
        </a:p>
      </dgm:t>
    </dgm:pt>
    <dgm:pt modelId="{2CF45678-7577-4E82-B259-89B59022728C}" type="pres">
      <dgm:prSet presAssocID="{5BED1CE0-5D28-4184-B58A-476AC1FE5EC6}" presName="circ2" presStyleLbl="vennNode1" presStyleIdx="1" presStyleCnt="2" custLinFactNeighborX="-5805" custLinFactNeighborY="-1937"/>
      <dgm:spPr/>
      <dgm:t>
        <a:bodyPr/>
        <a:lstStyle/>
        <a:p>
          <a:endParaRPr kumimoji="1" lang="ja-JP" altLang="en-US"/>
        </a:p>
      </dgm:t>
    </dgm:pt>
    <dgm:pt modelId="{C673FA37-5A00-471F-911C-83931562FF11}" type="pres">
      <dgm:prSet presAssocID="{5BED1CE0-5D28-4184-B58A-476AC1FE5EC6}" presName="circ2Tx" presStyleLbl="revTx" presStyleIdx="0" presStyleCnt="0">
        <dgm:presLayoutVars>
          <dgm:chMax val="0"/>
          <dgm:chPref val="0"/>
          <dgm:bulletEnabled val="1"/>
        </dgm:presLayoutVars>
      </dgm:prSet>
      <dgm:spPr/>
      <dgm:t>
        <a:bodyPr/>
        <a:lstStyle/>
        <a:p>
          <a:endParaRPr kumimoji="1" lang="ja-JP" altLang="en-US"/>
        </a:p>
      </dgm:t>
    </dgm:pt>
  </dgm:ptLst>
  <dgm:cxnLst>
    <dgm:cxn modelId="{13A8C727-E1B5-412E-8BA2-0CB6544D67C3}" type="presOf" srcId="{5BED1CE0-5D28-4184-B58A-476AC1FE5EC6}" destId="{C673FA37-5A00-471F-911C-83931562FF11}" srcOrd="1" destOrd="0" presId="urn:microsoft.com/office/officeart/2005/8/layout/venn1"/>
    <dgm:cxn modelId="{C4CCEB57-8D54-42B3-B18B-0575E5ECC898}" srcId="{39E3ADF2-63DB-44C9-A4F5-E611A5232690}" destId="{99CC1308-7A6B-4B52-B3E0-6D05A5902479}" srcOrd="0" destOrd="0" parTransId="{E3C9FF77-1468-4342-B00E-1B48D2EC602E}" sibTransId="{D06412C2-05AA-46EA-8EB1-159F554E16D6}"/>
    <dgm:cxn modelId="{6E4E2F17-96EE-4D73-BF34-8E0BCBA35789}" srcId="{39E3ADF2-63DB-44C9-A4F5-E611A5232690}" destId="{5BED1CE0-5D28-4184-B58A-476AC1FE5EC6}" srcOrd="1" destOrd="0" parTransId="{2C48AEFA-C8A6-4760-9A93-9CDD2FB07C45}" sibTransId="{EF2EDDE5-047A-4797-A63D-2258BA040AD8}"/>
    <dgm:cxn modelId="{901884AA-05A2-48E9-8F67-5E208852237F}" type="presOf" srcId="{39E3ADF2-63DB-44C9-A4F5-E611A5232690}" destId="{2070883B-62F7-40ED-BE98-DE1647262D63}" srcOrd="0" destOrd="0" presId="urn:microsoft.com/office/officeart/2005/8/layout/venn1"/>
    <dgm:cxn modelId="{4A991D29-553B-4A55-8546-E125FE0D2F49}" type="presOf" srcId="{99CC1308-7A6B-4B52-B3E0-6D05A5902479}" destId="{EA6702FE-A16B-41EE-BFE9-607B89DA2847}" srcOrd="1" destOrd="0" presId="urn:microsoft.com/office/officeart/2005/8/layout/venn1"/>
    <dgm:cxn modelId="{F9510B83-5274-45E6-BF6D-0E1D846A4FA2}" type="presOf" srcId="{99CC1308-7A6B-4B52-B3E0-6D05A5902479}" destId="{5754A7AE-88B4-4C52-943A-C6BA622958AA}" srcOrd="0" destOrd="0" presId="urn:microsoft.com/office/officeart/2005/8/layout/venn1"/>
    <dgm:cxn modelId="{52BBD053-C571-4842-B01E-0E08CFE1B34A}" type="presOf" srcId="{5BED1CE0-5D28-4184-B58A-476AC1FE5EC6}" destId="{2CF45678-7577-4E82-B259-89B59022728C}" srcOrd="0" destOrd="0" presId="urn:microsoft.com/office/officeart/2005/8/layout/venn1"/>
    <dgm:cxn modelId="{99F1892C-9445-4611-BD80-3325D8BE37C9}" type="presParOf" srcId="{2070883B-62F7-40ED-BE98-DE1647262D63}" destId="{5754A7AE-88B4-4C52-943A-C6BA622958AA}" srcOrd="0" destOrd="0" presId="urn:microsoft.com/office/officeart/2005/8/layout/venn1"/>
    <dgm:cxn modelId="{137376A0-EA42-475C-A391-6242D9E07A3B}" type="presParOf" srcId="{2070883B-62F7-40ED-BE98-DE1647262D63}" destId="{EA6702FE-A16B-41EE-BFE9-607B89DA2847}" srcOrd="1" destOrd="0" presId="urn:microsoft.com/office/officeart/2005/8/layout/venn1"/>
    <dgm:cxn modelId="{36DF40B1-841B-4F3B-932B-062B40D3ED5B}" type="presParOf" srcId="{2070883B-62F7-40ED-BE98-DE1647262D63}" destId="{2CF45678-7577-4E82-B259-89B59022728C}" srcOrd="2" destOrd="0" presId="urn:microsoft.com/office/officeart/2005/8/layout/venn1"/>
    <dgm:cxn modelId="{FC122508-EE13-4ADD-A9DD-72199A6CFD71}" type="presParOf" srcId="{2070883B-62F7-40ED-BE98-DE1647262D63}" destId="{C673FA37-5A00-471F-911C-83931562FF11}" srcOrd="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B38B34-4432-4938-A796-6CAD2281C69B}">
      <dsp:nvSpPr>
        <dsp:cNvPr id="0" name=""/>
        <dsp:cNvSpPr/>
      </dsp:nvSpPr>
      <dsp:spPr>
        <a:xfrm>
          <a:off x="4452808" y="2376260"/>
          <a:ext cx="3003294" cy="2816797"/>
        </a:xfrm>
        <a:prstGeom prst="gear9">
          <a:avLst/>
        </a:prstGeom>
        <a:gradFill rotWithShape="0">
          <a:gsLst>
            <a:gs pos="0">
              <a:schemeClr val="accent1">
                <a:hueOff val="0"/>
                <a:satOff val="0"/>
                <a:lumOff val="0"/>
                <a:alphaOff val="0"/>
                <a:tint val="37000"/>
                <a:hueMod val="100000"/>
                <a:satMod val="200000"/>
                <a:lumMod val="88000"/>
              </a:schemeClr>
            </a:gs>
            <a:gs pos="100000">
              <a:schemeClr val="accent1">
                <a:hueOff val="0"/>
                <a:satOff val="0"/>
                <a:lumOff val="0"/>
                <a:alphaOff val="0"/>
                <a:tint val="53000"/>
                <a:shade val="100000"/>
                <a:hueMod val="100000"/>
                <a:satMod val="350000"/>
                <a:lumMod val="79000"/>
              </a:schemeClr>
            </a:gs>
          </a:gsLst>
          <a:lin ang="5400000" scaled="1"/>
        </a:gradFill>
        <a:ln>
          <a:noFill/>
        </a:ln>
        <a:effectLst>
          <a:outerShdw blurRad="50800" dist="12700" dir="528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kumimoji="1" lang="ja-JP" altLang="en-US" sz="2800" b="1" kern="1200" dirty="0" smtClean="0">
              <a:solidFill>
                <a:srgbClr val="FF0000"/>
              </a:solidFill>
            </a:rPr>
            <a:t>「働くこと」「生き方」</a:t>
          </a:r>
          <a:r>
            <a:rPr kumimoji="1" lang="ja-JP" altLang="en-US" sz="2400" b="1" kern="1200" dirty="0" smtClean="0"/>
            <a:t>について考えよう</a:t>
          </a:r>
          <a:endParaRPr kumimoji="1" lang="ja-JP" altLang="en-US" sz="2400" b="1" kern="1200" dirty="0"/>
        </a:p>
      </dsp:txBody>
      <dsp:txXfrm>
        <a:off x="5042665" y="3036081"/>
        <a:ext cx="1823580" cy="1447892"/>
      </dsp:txXfrm>
    </dsp:sp>
    <dsp:sp modelId="{911C5FA2-3D5E-4434-A99B-512A5B44F156}">
      <dsp:nvSpPr>
        <dsp:cNvPr id="0" name=""/>
        <dsp:cNvSpPr/>
      </dsp:nvSpPr>
      <dsp:spPr>
        <a:xfrm rot="21341078">
          <a:off x="4272819" y="531225"/>
          <a:ext cx="2164602" cy="2164602"/>
        </a:xfrm>
        <a:prstGeom prst="gear6">
          <a:avLst/>
        </a:prstGeom>
        <a:gradFill rotWithShape="0">
          <a:gsLst>
            <a:gs pos="0">
              <a:schemeClr val="accent1">
                <a:hueOff val="0"/>
                <a:satOff val="0"/>
                <a:lumOff val="0"/>
                <a:alphaOff val="0"/>
                <a:tint val="37000"/>
                <a:hueMod val="100000"/>
                <a:satMod val="200000"/>
                <a:lumMod val="88000"/>
              </a:schemeClr>
            </a:gs>
            <a:gs pos="100000">
              <a:schemeClr val="accent1">
                <a:hueOff val="0"/>
                <a:satOff val="0"/>
                <a:lumOff val="0"/>
                <a:alphaOff val="0"/>
                <a:tint val="53000"/>
                <a:shade val="100000"/>
                <a:hueMod val="100000"/>
                <a:satMod val="350000"/>
                <a:lumMod val="79000"/>
              </a:schemeClr>
            </a:gs>
          </a:gsLst>
          <a:lin ang="5400000" scaled="1"/>
        </a:gradFill>
        <a:ln>
          <a:noFill/>
        </a:ln>
        <a:effectLst>
          <a:outerShdw blurRad="50800" dist="12700" dir="528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kumimoji="1" lang="ja-JP" altLang="en-US" sz="2400" b="1" kern="1200" dirty="0" smtClean="0">
              <a:solidFill>
                <a:srgbClr val="FF0000"/>
              </a:solidFill>
            </a:rPr>
            <a:t>「職業」</a:t>
          </a:r>
          <a:r>
            <a:rPr kumimoji="1" lang="ja-JP" altLang="en-US" sz="2400" b="1" kern="1200" dirty="0" smtClean="0"/>
            <a:t>を調べよう</a:t>
          </a:r>
          <a:endParaRPr kumimoji="1" lang="ja-JP" altLang="en-US" sz="2400" b="1" kern="1200" dirty="0"/>
        </a:p>
      </dsp:txBody>
      <dsp:txXfrm>
        <a:off x="4817764" y="1079464"/>
        <a:ext cx="1074712" cy="1068124"/>
      </dsp:txXfrm>
    </dsp:sp>
    <dsp:sp modelId="{8E0A77E0-4DA0-49FD-8724-729CC2AE129F}">
      <dsp:nvSpPr>
        <dsp:cNvPr id="0" name=""/>
        <dsp:cNvSpPr/>
      </dsp:nvSpPr>
      <dsp:spPr>
        <a:xfrm>
          <a:off x="139943" y="3744413"/>
          <a:ext cx="4013254" cy="1197339"/>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kumimoji="1" lang="ja-JP" altLang="en-US" sz="2000" kern="1200" dirty="0" smtClean="0"/>
            <a:t>具体的な職種に関する図書や資料で調べたり・読み物を読んだりしてみよう</a:t>
          </a:r>
          <a:endParaRPr kumimoji="1" lang="ja-JP" altLang="en-US" sz="2000" kern="1200" dirty="0"/>
        </a:p>
      </dsp:txBody>
      <dsp:txXfrm>
        <a:off x="175012" y="3779482"/>
        <a:ext cx="3943116" cy="1127201"/>
      </dsp:txXfrm>
    </dsp:sp>
    <dsp:sp modelId="{2D6C27E7-05FC-43F3-A277-FE532E81AEFA}">
      <dsp:nvSpPr>
        <dsp:cNvPr id="0" name=""/>
        <dsp:cNvSpPr/>
      </dsp:nvSpPr>
      <dsp:spPr>
        <a:xfrm rot="20700000">
          <a:off x="2004978" y="1315837"/>
          <a:ext cx="2710627" cy="2527028"/>
        </a:xfrm>
        <a:prstGeom prst="gear6">
          <a:avLst/>
        </a:prstGeom>
        <a:gradFill rotWithShape="0">
          <a:gsLst>
            <a:gs pos="0">
              <a:schemeClr val="accent1">
                <a:hueOff val="0"/>
                <a:satOff val="0"/>
                <a:lumOff val="0"/>
                <a:alphaOff val="0"/>
                <a:tint val="37000"/>
                <a:hueMod val="100000"/>
                <a:satMod val="200000"/>
                <a:lumMod val="88000"/>
              </a:schemeClr>
            </a:gs>
            <a:gs pos="100000">
              <a:schemeClr val="accent1">
                <a:hueOff val="0"/>
                <a:satOff val="0"/>
                <a:lumOff val="0"/>
                <a:alphaOff val="0"/>
                <a:tint val="53000"/>
                <a:shade val="100000"/>
                <a:hueMod val="100000"/>
                <a:satMod val="350000"/>
                <a:lumMod val="79000"/>
              </a:schemeClr>
            </a:gs>
          </a:gsLst>
          <a:lin ang="5400000" scaled="1"/>
        </a:gradFill>
        <a:ln>
          <a:noFill/>
        </a:ln>
        <a:effectLst>
          <a:outerShdw blurRad="50800" dist="12700" dir="528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kumimoji="1" lang="ja-JP" altLang="en-US" sz="2400" b="1" kern="1200" dirty="0" smtClean="0">
              <a:solidFill>
                <a:srgbClr val="FF0000"/>
              </a:solidFill>
            </a:rPr>
            <a:t>調べたい職業</a:t>
          </a:r>
          <a:r>
            <a:rPr kumimoji="1" lang="ja-JP" altLang="en-US" sz="2400" b="1" kern="1200" dirty="0" smtClean="0"/>
            <a:t>に関する詳しい情報を得よう</a:t>
          </a:r>
          <a:endParaRPr kumimoji="1" lang="ja-JP" altLang="en-US" sz="2400" b="1" kern="1200" dirty="0"/>
        </a:p>
      </dsp:txBody>
      <dsp:txXfrm rot="-20700000">
        <a:off x="2610388" y="1859198"/>
        <a:ext cx="1499807" cy="1440305"/>
      </dsp:txXfrm>
    </dsp:sp>
    <dsp:sp modelId="{297DBA9E-F64D-41E8-872C-CCE608689DD3}">
      <dsp:nvSpPr>
        <dsp:cNvPr id="0" name=""/>
        <dsp:cNvSpPr/>
      </dsp:nvSpPr>
      <dsp:spPr>
        <a:xfrm>
          <a:off x="6404643" y="792086"/>
          <a:ext cx="2332627" cy="119238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kumimoji="1" lang="ja-JP" altLang="en-US" sz="2000" kern="1200" dirty="0" smtClean="0"/>
            <a:t>職業ガイドや図書を使って調べてみよう</a:t>
          </a:r>
          <a:endParaRPr kumimoji="1" lang="ja-JP" altLang="en-US" sz="2000" kern="1200" dirty="0"/>
        </a:p>
      </dsp:txBody>
      <dsp:txXfrm>
        <a:off x="6439567" y="827010"/>
        <a:ext cx="2262779" cy="1122536"/>
      </dsp:txXfrm>
    </dsp:sp>
    <dsp:sp modelId="{9EDEDDC7-FFD4-4EE0-833F-5E5D7F3B0F09}">
      <dsp:nvSpPr>
        <dsp:cNvPr id="0" name=""/>
        <dsp:cNvSpPr/>
      </dsp:nvSpPr>
      <dsp:spPr>
        <a:xfrm>
          <a:off x="4892463" y="2160235"/>
          <a:ext cx="3356422" cy="3321525"/>
        </a:xfrm>
        <a:prstGeom prst="circularArrow">
          <a:avLst>
            <a:gd name="adj1" fmla="val 4688"/>
            <a:gd name="adj2" fmla="val 299029"/>
            <a:gd name="adj3" fmla="val 2539188"/>
            <a:gd name="adj4" fmla="val 15812545"/>
            <a:gd name="adj5" fmla="val 5469"/>
          </a:avLst>
        </a:prstGeom>
        <a:gradFill rotWithShape="0">
          <a:gsLst>
            <a:gs pos="0">
              <a:schemeClr val="accent1">
                <a:tint val="60000"/>
                <a:hueOff val="0"/>
                <a:satOff val="0"/>
                <a:lumOff val="0"/>
                <a:alphaOff val="0"/>
                <a:tint val="37000"/>
                <a:hueMod val="100000"/>
                <a:satMod val="200000"/>
                <a:lumMod val="88000"/>
              </a:schemeClr>
            </a:gs>
            <a:gs pos="100000">
              <a:schemeClr val="accent1">
                <a:tint val="60000"/>
                <a:hueOff val="0"/>
                <a:satOff val="0"/>
                <a:lumOff val="0"/>
                <a:alphaOff val="0"/>
                <a:tint val="53000"/>
                <a:shade val="100000"/>
                <a:hueMod val="100000"/>
                <a:satMod val="350000"/>
                <a:lumMod val="79000"/>
              </a:schemeClr>
            </a:gs>
          </a:gsLst>
          <a:lin ang="5400000" scaled="1"/>
        </a:gradFill>
        <a:ln>
          <a:noFill/>
        </a:ln>
        <a:effectLst>
          <a:outerShdw blurRad="50800" dist="12700" dir="5280000" rotWithShape="0">
            <a:srgbClr val="000000">
              <a:alpha val="40000"/>
            </a:srgbClr>
          </a:outerShdw>
        </a:effectLst>
      </dsp:spPr>
      <dsp:style>
        <a:lnRef idx="0">
          <a:scrgbClr r="0" g="0" b="0"/>
        </a:lnRef>
        <a:fillRef idx="2">
          <a:scrgbClr r="0" g="0" b="0"/>
        </a:fillRef>
        <a:effectRef idx="1">
          <a:scrgbClr r="0" g="0" b="0"/>
        </a:effectRef>
        <a:fontRef idx="minor">
          <a:schemeClr val="dk1"/>
        </a:fontRef>
      </dsp:style>
    </dsp:sp>
    <dsp:sp modelId="{E7694F8A-B179-4A53-9C2B-B8A01E62D1A3}">
      <dsp:nvSpPr>
        <dsp:cNvPr id="0" name=""/>
        <dsp:cNvSpPr/>
      </dsp:nvSpPr>
      <dsp:spPr>
        <a:xfrm>
          <a:off x="1562457" y="1140803"/>
          <a:ext cx="2767985" cy="2767985"/>
        </a:xfrm>
        <a:prstGeom prst="leftCircularArrow">
          <a:avLst>
            <a:gd name="adj1" fmla="val 6452"/>
            <a:gd name="adj2" fmla="val 429999"/>
            <a:gd name="adj3" fmla="val 10489124"/>
            <a:gd name="adj4" fmla="val 14837806"/>
            <a:gd name="adj5" fmla="val 7527"/>
          </a:avLst>
        </a:prstGeom>
        <a:gradFill rotWithShape="0">
          <a:gsLst>
            <a:gs pos="0">
              <a:schemeClr val="accent1">
                <a:tint val="60000"/>
                <a:hueOff val="0"/>
                <a:satOff val="0"/>
                <a:lumOff val="0"/>
                <a:alphaOff val="0"/>
                <a:tint val="37000"/>
                <a:hueMod val="100000"/>
                <a:satMod val="200000"/>
                <a:lumMod val="88000"/>
              </a:schemeClr>
            </a:gs>
            <a:gs pos="100000">
              <a:schemeClr val="accent1">
                <a:tint val="60000"/>
                <a:hueOff val="0"/>
                <a:satOff val="0"/>
                <a:lumOff val="0"/>
                <a:alphaOff val="0"/>
                <a:tint val="53000"/>
                <a:shade val="100000"/>
                <a:hueMod val="100000"/>
                <a:satMod val="350000"/>
                <a:lumMod val="79000"/>
              </a:schemeClr>
            </a:gs>
          </a:gsLst>
          <a:lin ang="5400000" scaled="1"/>
        </a:gradFill>
        <a:ln>
          <a:noFill/>
        </a:ln>
        <a:effectLst>
          <a:outerShdw blurRad="50800" dist="12700" dir="5280000" rotWithShape="0">
            <a:srgbClr val="000000">
              <a:alpha val="40000"/>
            </a:srgbClr>
          </a:outerShdw>
        </a:effectLst>
      </dsp:spPr>
      <dsp:style>
        <a:lnRef idx="0">
          <a:scrgbClr r="0" g="0" b="0"/>
        </a:lnRef>
        <a:fillRef idx="2">
          <a:scrgbClr r="0" g="0" b="0"/>
        </a:fillRef>
        <a:effectRef idx="1">
          <a:scrgbClr r="0" g="0" b="0"/>
        </a:effectRef>
        <a:fontRef idx="minor">
          <a:schemeClr val="dk1"/>
        </a:fontRef>
      </dsp:style>
    </dsp:sp>
    <dsp:sp modelId="{F671C1BE-C2B4-4D43-84AB-2D9C9160CE67}">
      <dsp:nvSpPr>
        <dsp:cNvPr id="0" name=""/>
        <dsp:cNvSpPr/>
      </dsp:nvSpPr>
      <dsp:spPr>
        <a:xfrm>
          <a:off x="3938720" y="-83317"/>
          <a:ext cx="2984446" cy="2984446"/>
        </a:xfrm>
        <a:prstGeom prst="circularArrow">
          <a:avLst>
            <a:gd name="adj1" fmla="val 5984"/>
            <a:gd name="adj2" fmla="val 394124"/>
            <a:gd name="adj3" fmla="val 13313824"/>
            <a:gd name="adj4" fmla="val 10508221"/>
            <a:gd name="adj5" fmla="val 6981"/>
          </a:avLst>
        </a:prstGeom>
        <a:gradFill rotWithShape="0">
          <a:gsLst>
            <a:gs pos="0">
              <a:schemeClr val="accent1">
                <a:tint val="60000"/>
                <a:hueOff val="0"/>
                <a:satOff val="0"/>
                <a:lumOff val="0"/>
                <a:alphaOff val="0"/>
                <a:tint val="37000"/>
                <a:hueMod val="100000"/>
                <a:satMod val="200000"/>
                <a:lumMod val="88000"/>
              </a:schemeClr>
            </a:gs>
            <a:gs pos="100000">
              <a:schemeClr val="accent1">
                <a:tint val="60000"/>
                <a:hueOff val="0"/>
                <a:satOff val="0"/>
                <a:lumOff val="0"/>
                <a:alphaOff val="0"/>
                <a:tint val="53000"/>
                <a:shade val="100000"/>
                <a:hueMod val="100000"/>
                <a:satMod val="350000"/>
                <a:lumMod val="79000"/>
              </a:schemeClr>
            </a:gs>
          </a:gsLst>
          <a:lin ang="5400000" scaled="1"/>
        </a:gradFill>
        <a:ln>
          <a:noFill/>
        </a:ln>
        <a:effectLst>
          <a:outerShdw blurRad="50800" dist="12700" dir="5280000" rotWithShape="0">
            <a:srgbClr val="000000">
              <a:alpha val="40000"/>
            </a:srgbClr>
          </a:outerShdw>
        </a:effectLst>
      </dsp:spPr>
      <dsp:style>
        <a:lnRef idx="0">
          <a:scrgbClr r="0" g="0" b="0"/>
        </a:lnRef>
        <a:fillRef idx="2">
          <a:scrgbClr r="0" g="0" b="0"/>
        </a:fillRef>
        <a:effectRef idx="1">
          <a:scrgbClr r="0" g="0" b="0"/>
        </a:effectRef>
        <a:fontRef idx="minor">
          <a:schemeClr val="dk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27410A-6FC5-4E98-8506-A3E916197777}">
      <dsp:nvSpPr>
        <dsp:cNvPr id="0" name=""/>
        <dsp:cNvSpPr/>
      </dsp:nvSpPr>
      <dsp:spPr>
        <a:xfrm>
          <a:off x="0" y="3436"/>
          <a:ext cx="7200800" cy="1031355"/>
        </a:xfrm>
        <a:prstGeom prst="round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kumimoji="1" lang="ja-JP" altLang="en-US" sz="4100" kern="1200" dirty="0" smtClean="0">
              <a:latin typeface="+mj-ea"/>
              <a:ea typeface="+mj-ea"/>
            </a:rPr>
            <a:t>・情報の</a:t>
          </a:r>
          <a:r>
            <a:rPr kumimoji="1" lang="ja-JP" altLang="en-US" sz="4100" kern="1200" dirty="0" smtClean="0">
              <a:solidFill>
                <a:srgbClr val="FFFF00"/>
              </a:solidFill>
              <a:latin typeface="+mj-ea"/>
              <a:ea typeface="+mj-ea"/>
            </a:rPr>
            <a:t>取捨選択</a:t>
          </a:r>
          <a:endParaRPr kumimoji="1" lang="ja-JP" altLang="en-US" sz="4100" kern="1200" dirty="0">
            <a:solidFill>
              <a:srgbClr val="FFFF00"/>
            </a:solidFill>
            <a:latin typeface="+mj-ea"/>
            <a:ea typeface="+mj-ea"/>
          </a:endParaRPr>
        </a:p>
      </dsp:txBody>
      <dsp:txXfrm>
        <a:off x="50347" y="53783"/>
        <a:ext cx="7100106" cy="930661"/>
      </dsp:txXfrm>
    </dsp:sp>
    <dsp:sp modelId="{FF95B4E2-C5D3-4F53-BCEB-076D45E7B74C}">
      <dsp:nvSpPr>
        <dsp:cNvPr id="0" name=""/>
        <dsp:cNvSpPr/>
      </dsp:nvSpPr>
      <dsp:spPr>
        <a:xfrm>
          <a:off x="0" y="1152872"/>
          <a:ext cx="7200800" cy="1031355"/>
        </a:xfrm>
        <a:prstGeom prst="round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kumimoji="1" lang="ja-JP" altLang="en-US" sz="4100" kern="1200" dirty="0" smtClean="0">
              <a:latin typeface="+mj-ea"/>
              <a:ea typeface="+mj-ea"/>
            </a:rPr>
            <a:t>・情報を</a:t>
          </a:r>
          <a:r>
            <a:rPr kumimoji="1" lang="ja-JP" altLang="en-US" sz="4100" kern="1200" dirty="0" smtClean="0">
              <a:solidFill>
                <a:srgbClr val="FFFF00"/>
              </a:solidFill>
              <a:latin typeface="+mj-ea"/>
              <a:ea typeface="+mj-ea"/>
            </a:rPr>
            <a:t>比較</a:t>
          </a:r>
          <a:r>
            <a:rPr kumimoji="1" lang="ja-JP" altLang="en-US" sz="4100" kern="1200" dirty="0" smtClean="0">
              <a:latin typeface="+mj-ea"/>
              <a:ea typeface="+mj-ea"/>
            </a:rPr>
            <a:t>する</a:t>
          </a:r>
          <a:endParaRPr kumimoji="1" lang="ja-JP" altLang="en-US" sz="4100" kern="1200" dirty="0">
            <a:latin typeface="+mj-ea"/>
            <a:ea typeface="+mj-ea"/>
          </a:endParaRPr>
        </a:p>
      </dsp:txBody>
      <dsp:txXfrm>
        <a:off x="50347" y="1203219"/>
        <a:ext cx="7100106" cy="930661"/>
      </dsp:txXfrm>
    </dsp:sp>
    <dsp:sp modelId="{442D26A1-92B6-474C-B97A-2BD45F3986BE}">
      <dsp:nvSpPr>
        <dsp:cNvPr id="0" name=""/>
        <dsp:cNvSpPr/>
      </dsp:nvSpPr>
      <dsp:spPr>
        <a:xfrm>
          <a:off x="0" y="2302307"/>
          <a:ext cx="7200800" cy="1031355"/>
        </a:xfrm>
        <a:prstGeom prst="round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kumimoji="1" lang="ja-JP" altLang="en-US" sz="4100" kern="1200" dirty="0" smtClean="0">
              <a:latin typeface="+mj-ea"/>
              <a:ea typeface="+mj-ea"/>
            </a:rPr>
            <a:t>・情報を</a:t>
          </a:r>
          <a:r>
            <a:rPr kumimoji="1" lang="ja-JP" altLang="en-US" sz="4100" kern="1200" dirty="0" smtClean="0">
              <a:solidFill>
                <a:srgbClr val="FFFF00"/>
              </a:solidFill>
              <a:latin typeface="+mj-ea"/>
              <a:ea typeface="+mj-ea"/>
            </a:rPr>
            <a:t>分類</a:t>
          </a:r>
          <a:r>
            <a:rPr kumimoji="1" lang="ja-JP" altLang="en-US" sz="4100" kern="1200" dirty="0" smtClean="0">
              <a:latin typeface="+mj-ea"/>
              <a:ea typeface="+mj-ea"/>
            </a:rPr>
            <a:t>する</a:t>
          </a:r>
          <a:endParaRPr kumimoji="1" lang="ja-JP" altLang="en-US" sz="4100" kern="1200" dirty="0">
            <a:latin typeface="+mj-ea"/>
            <a:ea typeface="+mj-ea"/>
          </a:endParaRPr>
        </a:p>
      </dsp:txBody>
      <dsp:txXfrm>
        <a:off x="50347" y="2352654"/>
        <a:ext cx="7100106" cy="930661"/>
      </dsp:txXfrm>
    </dsp:sp>
    <dsp:sp modelId="{F8161BCF-C9DA-4971-A9D6-8E6F3B358F1F}">
      <dsp:nvSpPr>
        <dsp:cNvPr id="0" name=""/>
        <dsp:cNvSpPr/>
      </dsp:nvSpPr>
      <dsp:spPr>
        <a:xfrm>
          <a:off x="0" y="3451741"/>
          <a:ext cx="7200800" cy="1031355"/>
        </a:xfrm>
        <a:prstGeom prst="round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kumimoji="1" lang="ja-JP" altLang="en-US" sz="4100" kern="1200" dirty="0" smtClean="0">
              <a:latin typeface="+mj-ea"/>
              <a:ea typeface="+mj-ea"/>
            </a:rPr>
            <a:t>・情報を</a:t>
          </a:r>
          <a:r>
            <a:rPr kumimoji="1" lang="ja-JP" altLang="en-US" sz="4100" kern="1200" dirty="0" smtClean="0">
              <a:solidFill>
                <a:srgbClr val="FFFF00"/>
              </a:solidFill>
              <a:latin typeface="+mj-ea"/>
              <a:ea typeface="+mj-ea"/>
            </a:rPr>
            <a:t>関連付ける</a:t>
          </a:r>
          <a:endParaRPr kumimoji="1" lang="ja-JP" altLang="en-US" sz="4100" kern="1200" dirty="0">
            <a:solidFill>
              <a:srgbClr val="FFFF00"/>
            </a:solidFill>
            <a:latin typeface="+mj-ea"/>
            <a:ea typeface="+mj-ea"/>
          </a:endParaRPr>
        </a:p>
      </dsp:txBody>
      <dsp:txXfrm>
        <a:off x="50347" y="3502088"/>
        <a:ext cx="7100106" cy="9306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DF014D-AB20-4BFD-B0D1-CA0DD60092ED}">
      <dsp:nvSpPr>
        <dsp:cNvPr id="0" name=""/>
        <dsp:cNvSpPr/>
      </dsp:nvSpPr>
      <dsp:spPr>
        <a:xfrm>
          <a:off x="5126" y="390364"/>
          <a:ext cx="4662226" cy="1234838"/>
        </a:xfrm>
        <a:prstGeom prst="chevron">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0955" rIns="0" bIns="20955" numCol="1" spcCol="1270" anchor="ctr" anchorCtr="0">
          <a:noAutofit/>
        </a:bodyPr>
        <a:lstStyle/>
        <a:p>
          <a:pPr lvl="0" algn="ctr" defTabSz="1466850">
            <a:lnSpc>
              <a:spcPct val="90000"/>
            </a:lnSpc>
            <a:spcBef>
              <a:spcPct val="0"/>
            </a:spcBef>
            <a:spcAft>
              <a:spcPct val="35000"/>
            </a:spcAft>
          </a:pPr>
          <a:r>
            <a:rPr kumimoji="1" lang="ja-JP" altLang="en-US" sz="3300" kern="1200" dirty="0" smtClean="0">
              <a:latin typeface="+mj-ea"/>
              <a:ea typeface="+mj-ea"/>
            </a:rPr>
            <a:t>本などで収集した</a:t>
          </a:r>
          <a:r>
            <a:rPr kumimoji="1" lang="ja-JP" altLang="en-US" sz="3300" kern="1200" dirty="0" smtClean="0">
              <a:solidFill>
                <a:srgbClr val="FFFF00"/>
              </a:solidFill>
              <a:latin typeface="+mj-ea"/>
              <a:ea typeface="+mj-ea"/>
            </a:rPr>
            <a:t>文字情報</a:t>
          </a:r>
          <a:endParaRPr kumimoji="1" lang="ja-JP" altLang="en-US" sz="3300" kern="1200" dirty="0">
            <a:solidFill>
              <a:srgbClr val="FFFF00"/>
            </a:solidFill>
            <a:latin typeface="+mj-ea"/>
            <a:ea typeface="+mj-ea"/>
          </a:endParaRPr>
        </a:p>
      </dsp:txBody>
      <dsp:txXfrm>
        <a:off x="622545" y="390364"/>
        <a:ext cx="3427388" cy="1234838"/>
      </dsp:txXfrm>
    </dsp:sp>
    <dsp:sp modelId="{7C10BD67-5753-404E-836E-D69187937FAE}">
      <dsp:nvSpPr>
        <dsp:cNvPr id="0" name=""/>
        <dsp:cNvSpPr/>
      </dsp:nvSpPr>
      <dsp:spPr>
        <a:xfrm>
          <a:off x="4266030" y="327269"/>
          <a:ext cx="3855119" cy="1361027"/>
        </a:xfrm>
        <a:prstGeom prst="chevron">
          <a:avLst/>
        </a:prstGeom>
        <a:solidFill>
          <a:srgbClr val="FFFF00">
            <a:alpha val="90000"/>
          </a:srgbClr>
        </a:solidFill>
        <a:ln w="2222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20320" rIns="0" bIns="20320" numCol="1" spcCol="1270" anchor="ctr" anchorCtr="0">
          <a:noAutofit/>
        </a:bodyPr>
        <a:lstStyle/>
        <a:p>
          <a:pPr lvl="0" algn="ctr" defTabSz="1422400">
            <a:lnSpc>
              <a:spcPct val="90000"/>
            </a:lnSpc>
            <a:spcBef>
              <a:spcPct val="0"/>
            </a:spcBef>
            <a:spcAft>
              <a:spcPct val="35000"/>
            </a:spcAft>
          </a:pPr>
          <a:r>
            <a:rPr kumimoji="1" lang="ja-JP" altLang="en-US" sz="3200" u="sng" kern="1200" dirty="0" smtClean="0">
              <a:solidFill>
                <a:schemeClr val="tx1"/>
              </a:solidFill>
              <a:latin typeface="+mj-ea"/>
              <a:ea typeface="+mj-ea"/>
            </a:rPr>
            <a:t>項目を立てて</a:t>
          </a:r>
          <a:endParaRPr kumimoji="1" lang="en-US" altLang="ja-JP" sz="3200" u="sng" kern="1200" dirty="0" smtClean="0">
            <a:solidFill>
              <a:schemeClr val="tx1"/>
            </a:solidFill>
            <a:latin typeface="+mj-ea"/>
            <a:ea typeface="+mj-ea"/>
          </a:endParaRPr>
        </a:p>
        <a:p>
          <a:pPr lvl="0" algn="ctr" defTabSz="1422400">
            <a:lnSpc>
              <a:spcPct val="90000"/>
            </a:lnSpc>
            <a:spcBef>
              <a:spcPct val="0"/>
            </a:spcBef>
            <a:spcAft>
              <a:spcPct val="35000"/>
            </a:spcAft>
          </a:pPr>
          <a:r>
            <a:rPr kumimoji="1" lang="ja-JP" altLang="en-US" sz="3200" kern="1200" dirty="0" smtClean="0">
              <a:latin typeface="+mj-ea"/>
              <a:ea typeface="+mj-ea"/>
            </a:rPr>
            <a:t>分類する</a:t>
          </a:r>
          <a:endParaRPr kumimoji="1" lang="ja-JP" altLang="en-US" sz="3200" kern="1200" dirty="0">
            <a:latin typeface="+mj-ea"/>
            <a:ea typeface="+mj-ea"/>
          </a:endParaRPr>
        </a:p>
      </dsp:txBody>
      <dsp:txXfrm>
        <a:off x="4946544" y="327269"/>
        <a:ext cx="2494092" cy="1361027"/>
      </dsp:txXfrm>
    </dsp:sp>
    <dsp:sp modelId="{54963FA8-4BEB-46A5-9767-6DDF05B43612}">
      <dsp:nvSpPr>
        <dsp:cNvPr id="0" name=""/>
        <dsp:cNvSpPr/>
      </dsp:nvSpPr>
      <dsp:spPr>
        <a:xfrm>
          <a:off x="5126" y="1882913"/>
          <a:ext cx="4667227" cy="1234838"/>
        </a:xfrm>
        <a:prstGeom prst="chevron">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0955" rIns="0" bIns="20955" numCol="1" spcCol="1270" anchor="ctr" anchorCtr="0">
          <a:noAutofit/>
        </a:bodyPr>
        <a:lstStyle/>
        <a:p>
          <a:pPr lvl="0" algn="ctr" defTabSz="1466850">
            <a:lnSpc>
              <a:spcPct val="90000"/>
            </a:lnSpc>
            <a:spcBef>
              <a:spcPct val="0"/>
            </a:spcBef>
            <a:spcAft>
              <a:spcPct val="35000"/>
            </a:spcAft>
          </a:pPr>
          <a:r>
            <a:rPr kumimoji="1" lang="ja-JP" altLang="en-US" sz="3300" kern="1200" dirty="0" smtClean="0">
              <a:latin typeface="+mj-ea"/>
              <a:ea typeface="+mj-ea"/>
            </a:rPr>
            <a:t>統計資料など</a:t>
          </a:r>
          <a:endParaRPr kumimoji="1" lang="en-US" altLang="ja-JP" sz="3300" kern="1200" dirty="0" smtClean="0">
            <a:latin typeface="+mj-ea"/>
            <a:ea typeface="+mj-ea"/>
          </a:endParaRPr>
        </a:p>
        <a:p>
          <a:pPr lvl="0" algn="ctr" defTabSz="1466850">
            <a:lnSpc>
              <a:spcPct val="90000"/>
            </a:lnSpc>
            <a:spcBef>
              <a:spcPct val="0"/>
            </a:spcBef>
            <a:spcAft>
              <a:spcPct val="35000"/>
            </a:spcAft>
          </a:pPr>
          <a:r>
            <a:rPr kumimoji="1" lang="ja-JP" altLang="en-US" sz="3300" kern="1200" dirty="0" smtClean="0">
              <a:solidFill>
                <a:srgbClr val="FFFF00"/>
              </a:solidFill>
              <a:latin typeface="+mj-ea"/>
              <a:ea typeface="+mj-ea"/>
            </a:rPr>
            <a:t>数値化</a:t>
          </a:r>
          <a:r>
            <a:rPr kumimoji="1" lang="ja-JP" altLang="en-US" sz="3300" kern="1200" dirty="0" smtClean="0">
              <a:latin typeface="+mj-ea"/>
              <a:ea typeface="+mj-ea"/>
            </a:rPr>
            <a:t>された情報</a:t>
          </a:r>
          <a:endParaRPr kumimoji="1" lang="ja-JP" altLang="en-US" sz="3300" kern="1200" dirty="0">
            <a:latin typeface="+mj-ea"/>
            <a:ea typeface="+mj-ea"/>
          </a:endParaRPr>
        </a:p>
      </dsp:txBody>
      <dsp:txXfrm>
        <a:off x="622545" y="1882913"/>
        <a:ext cx="3432389" cy="1234838"/>
      </dsp:txXfrm>
    </dsp:sp>
    <dsp:sp modelId="{157F34C0-5360-4C07-986E-84CC9FA0EC2F}">
      <dsp:nvSpPr>
        <dsp:cNvPr id="0" name=""/>
        <dsp:cNvSpPr/>
      </dsp:nvSpPr>
      <dsp:spPr>
        <a:xfrm>
          <a:off x="4271031" y="1861174"/>
          <a:ext cx="3850097" cy="1278316"/>
        </a:xfrm>
        <a:prstGeom prst="chevron">
          <a:avLst/>
        </a:prstGeom>
        <a:solidFill>
          <a:srgbClr val="FFFF00">
            <a:alpha val="90000"/>
          </a:srgbClr>
        </a:solidFill>
        <a:ln w="2222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20320" rIns="0" bIns="20320" numCol="1" spcCol="1270" anchor="ctr" anchorCtr="0">
          <a:noAutofit/>
        </a:bodyPr>
        <a:lstStyle/>
        <a:p>
          <a:pPr lvl="0" algn="ctr" defTabSz="1422400">
            <a:lnSpc>
              <a:spcPct val="90000"/>
            </a:lnSpc>
            <a:spcBef>
              <a:spcPct val="0"/>
            </a:spcBef>
            <a:spcAft>
              <a:spcPct val="35000"/>
            </a:spcAft>
          </a:pPr>
          <a:r>
            <a:rPr kumimoji="1" lang="ja-JP" altLang="en-US" sz="3200" kern="1200" dirty="0" smtClean="0">
              <a:solidFill>
                <a:schemeClr val="tx1"/>
              </a:solidFill>
              <a:latin typeface="+mj-ea"/>
              <a:ea typeface="+mj-ea"/>
            </a:rPr>
            <a:t>表やグラフ</a:t>
          </a:r>
          <a:endParaRPr kumimoji="1" lang="ja-JP" altLang="en-US" sz="3200" kern="1200" dirty="0">
            <a:solidFill>
              <a:schemeClr val="tx1"/>
            </a:solidFill>
            <a:latin typeface="+mj-ea"/>
            <a:ea typeface="+mj-ea"/>
          </a:endParaRPr>
        </a:p>
      </dsp:txBody>
      <dsp:txXfrm>
        <a:off x="4910189" y="1861174"/>
        <a:ext cx="2571781" cy="1278316"/>
      </dsp:txXfrm>
    </dsp:sp>
    <dsp:sp modelId="{33B2B23C-0CE9-40D7-94DD-F588B0ECE4E4}">
      <dsp:nvSpPr>
        <dsp:cNvPr id="0" name=""/>
        <dsp:cNvSpPr/>
      </dsp:nvSpPr>
      <dsp:spPr>
        <a:xfrm>
          <a:off x="5126" y="3323401"/>
          <a:ext cx="4374910" cy="1234838"/>
        </a:xfrm>
        <a:prstGeom prst="chevron">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0955" rIns="0" bIns="20955" numCol="1" spcCol="1270" anchor="ctr" anchorCtr="0">
          <a:noAutofit/>
        </a:bodyPr>
        <a:lstStyle/>
        <a:p>
          <a:pPr lvl="0" algn="ctr" defTabSz="1466850">
            <a:lnSpc>
              <a:spcPct val="90000"/>
            </a:lnSpc>
            <a:spcBef>
              <a:spcPct val="0"/>
            </a:spcBef>
            <a:spcAft>
              <a:spcPct val="35000"/>
            </a:spcAft>
          </a:pPr>
          <a:r>
            <a:rPr kumimoji="1" lang="ja-JP" altLang="en-US" sz="3300" kern="1200" dirty="0" smtClean="0">
              <a:latin typeface="+mj-ea"/>
              <a:ea typeface="+mj-ea"/>
            </a:rPr>
            <a:t>その他</a:t>
          </a:r>
          <a:endParaRPr kumimoji="1" lang="ja-JP" altLang="en-US" sz="3300" kern="1200" dirty="0">
            <a:latin typeface="+mj-ea"/>
            <a:ea typeface="+mj-ea"/>
          </a:endParaRPr>
        </a:p>
      </dsp:txBody>
      <dsp:txXfrm>
        <a:off x="622545" y="3323401"/>
        <a:ext cx="3140072" cy="1234838"/>
      </dsp:txXfrm>
    </dsp:sp>
    <dsp:sp modelId="{5C80DF64-3083-48E3-958A-FDC1A93EC798}">
      <dsp:nvSpPr>
        <dsp:cNvPr id="0" name=""/>
        <dsp:cNvSpPr/>
      </dsp:nvSpPr>
      <dsp:spPr>
        <a:xfrm>
          <a:off x="3978714" y="3312368"/>
          <a:ext cx="4153062" cy="1256905"/>
        </a:xfrm>
        <a:prstGeom prst="chevron">
          <a:avLst/>
        </a:prstGeom>
        <a:solidFill>
          <a:srgbClr val="FFFF00">
            <a:alpha val="90000"/>
          </a:srgbClr>
        </a:solidFill>
        <a:ln w="2222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20320" rIns="0" bIns="20320" numCol="1" spcCol="1270" anchor="ctr" anchorCtr="0">
          <a:noAutofit/>
        </a:bodyPr>
        <a:lstStyle/>
        <a:p>
          <a:pPr lvl="0" algn="ctr" defTabSz="1422400">
            <a:lnSpc>
              <a:spcPct val="90000"/>
            </a:lnSpc>
            <a:spcBef>
              <a:spcPct val="0"/>
            </a:spcBef>
            <a:spcAft>
              <a:spcPct val="35000"/>
            </a:spcAft>
          </a:pPr>
          <a:r>
            <a:rPr kumimoji="1" lang="ja-JP" altLang="en-US" sz="3200" kern="1200" dirty="0" smtClean="0">
              <a:solidFill>
                <a:schemeClr val="tx1"/>
              </a:solidFill>
              <a:latin typeface="+mj-ea"/>
              <a:ea typeface="+mj-ea"/>
            </a:rPr>
            <a:t>イラスト</a:t>
          </a:r>
          <a:endParaRPr kumimoji="1" lang="en-US" altLang="ja-JP" sz="3200" kern="1200" dirty="0" smtClean="0">
            <a:solidFill>
              <a:schemeClr val="tx1"/>
            </a:solidFill>
            <a:latin typeface="+mj-ea"/>
            <a:ea typeface="+mj-ea"/>
          </a:endParaRPr>
        </a:p>
        <a:p>
          <a:pPr lvl="0" algn="ctr" defTabSz="1422400">
            <a:lnSpc>
              <a:spcPct val="90000"/>
            </a:lnSpc>
            <a:spcBef>
              <a:spcPct val="0"/>
            </a:spcBef>
            <a:spcAft>
              <a:spcPct val="35000"/>
            </a:spcAft>
          </a:pPr>
          <a:r>
            <a:rPr kumimoji="1" lang="ja-JP" altLang="en-US" sz="3200" kern="1200" dirty="0" smtClean="0">
              <a:solidFill>
                <a:schemeClr val="tx1"/>
              </a:solidFill>
              <a:latin typeface="+mj-ea"/>
              <a:ea typeface="+mj-ea"/>
            </a:rPr>
            <a:t>マップ化など</a:t>
          </a:r>
          <a:endParaRPr kumimoji="1" lang="ja-JP" altLang="en-US" sz="3200" kern="1200" dirty="0">
            <a:solidFill>
              <a:schemeClr val="tx1"/>
            </a:solidFill>
            <a:latin typeface="+mj-ea"/>
            <a:ea typeface="+mj-ea"/>
          </a:endParaRPr>
        </a:p>
      </dsp:txBody>
      <dsp:txXfrm>
        <a:off x="4607167" y="3312368"/>
        <a:ext cx="2896157" cy="125690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54A7AE-88B4-4C52-943A-C6BA622958AA}">
      <dsp:nvSpPr>
        <dsp:cNvPr id="0" name=""/>
        <dsp:cNvSpPr/>
      </dsp:nvSpPr>
      <dsp:spPr>
        <a:xfrm>
          <a:off x="31815" y="323700"/>
          <a:ext cx="1611662" cy="1611662"/>
        </a:xfrm>
        <a:prstGeom prst="ellipse">
          <a:avLst/>
        </a:prstGeom>
        <a:solidFill>
          <a:schemeClr val="accent1">
            <a:alpha val="50000"/>
            <a:hueOff val="0"/>
            <a:satOff val="0"/>
            <a:lumOff val="0"/>
            <a:alphaOff val="0"/>
          </a:schemeClr>
        </a:solidFill>
        <a:ln w="3175" cap="flat" cmpd="sng" algn="ctr">
          <a:solidFill>
            <a:scrgbClr r="0" g="0" b="0"/>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822450">
            <a:lnSpc>
              <a:spcPct val="90000"/>
            </a:lnSpc>
            <a:spcBef>
              <a:spcPct val="0"/>
            </a:spcBef>
            <a:spcAft>
              <a:spcPct val="35000"/>
            </a:spcAft>
          </a:pPr>
          <a:r>
            <a:rPr kumimoji="1" lang="ja-JP" altLang="en-US" sz="4100" kern="1200" dirty="0"/>
            <a:t>　</a:t>
          </a:r>
          <a:r>
            <a:rPr kumimoji="1" lang="ja-JP" altLang="en-US" sz="1400" kern="1200" dirty="0" smtClean="0"/>
            <a:t>簡単</a:t>
          </a:r>
          <a:endParaRPr kumimoji="1" lang="ja-JP" altLang="en-US" sz="1400" kern="1200" dirty="0"/>
        </a:p>
      </dsp:txBody>
      <dsp:txXfrm>
        <a:off x="256867" y="513750"/>
        <a:ext cx="929246" cy="1231563"/>
      </dsp:txXfrm>
    </dsp:sp>
    <dsp:sp modelId="{2CF45678-7577-4E82-B259-89B59022728C}">
      <dsp:nvSpPr>
        <dsp:cNvPr id="0" name=""/>
        <dsp:cNvSpPr/>
      </dsp:nvSpPr>
      <dsp:spPr>
        <a:xfrm>
          <a:off x="1133339" y="301411"/>
          <a:ext cx="1611662" cy="1611662"/>
        </a:xfrm>
        <a:prstGeom prst="ellipse">
          <a:avLst/>
        </a:prstGeom>
        <a:solidFill>
          <a:schemeClr val="accent1">
            <a:alpha val="50000"/>
            <a:hueOff val="0"/>
            <a:satOff val="0"/>
            <a:lumOff val="0"/>
            <a:alphaOff val="0"/>
          </a:schemeClr>
        </a:solidFill>
        <a:ln w="6350" cap="flat" cmpd="sng" algn="ctr">
          <a:solidFill>
            <a:scrgbClr r="0" g="0" b="0"/>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kumimoji="1" lang="ja-JP" altLang="en-US" sz="1400" kern="1200" dirty="0" smtClean="0"/>
            <a:t>安全</a:t>
          </a:r>
          <a:r>
            <a:rPr kumimoji="1" lang="ja-JP" altLang="en-US" sz="4100" kern="1200" dirty="0"/>
            <a:t>　</a:t>
          </a:r>
        </a:p>
      </dsp:txBody>
      <dsp:txXfrm>
        <a:off x="1590702" y="491461"/>
        <a:ext cx="929246" cy="1231563"/>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4" y="1"/>
            <a:ext cx="4276255" cy="338143"/>
          </a:xfrm>
          <a:prstGeom prst="rect">
            <a:avLst/>
          </a:prstGeom>
        </p:spPr>
        <p:txBody>
          <a:bodyPr vert="horz" lIns="91440" tIns="45720" rIns="91440" bIns="45720" rtlCol="0"/>
          <a:lstStyle>
            <a:lvl1pPr algn="l">
              <a:defRPr sz="1200"/>
            </a:lvl1pPr>
          </a:lstStyle>
          <a:p>
            <a:endParaRPr kumimoji="1" lang="ja-JP" altLang="en-US" dirty="0"/>
          </a:p>
        </p:txBody>
      </p:sp>
      <p:sp>
        <p:nvSpPr>
          <p:cNvPr id="3" name="日付プレースホルダー 2"/>
          <p:cNvSpPr>
            <a:spLocks noGrp="1"/>
          </p:cNvSpPr>
          <p:nvPr>
            <p:ph type="dt" sz="quarter" idx="1"/>
          </p:nvPr>
        </p:nvSpPr>
        <p:spPr>
          <a:xfrm>
            <a:off x="5587733" y="1"/>
            <a:ext cx="4276254" cy="338143"/>
          </a:xfrm>
          <a:prstGeom prst="rect">
            <a:avLst/>
          </a:prstGeom>
        </p:spPr>
        <p:txBody>
          <a:bodyPr vert="horz" lIns="91440" tIns="45720" rIns="91440" bIns="45720" rtlCol="0"/>
          <a:lstStyle>
            <a:lvl1pPr algn="r">
              <a:defRPr sz="1200"/>
            </a:lvl1pPr>
          </a:lstStyle>
          <a:p>
            <a:fld id="{7F015736-95D7-4069-9872-51657D0FAF38}" type="datetimeFigureOut">
              <a:rPr kumimoji="1" lang="ja-JP" altLang="en-US" smtClean="0"/>
              <a:t>2020/12/15</a:t>
            </a:fld>
            <a:endParaRPr kumimoji="1" lang="ja-JP" altLang="en-US" dirty="0"/>
          </a:p>
        </p:txBody>
      </p:sp>
      <p:sp>
        <p:nvSpPr>
          <p:cNvPr id="4" name="フッター プレースホルダー 3"/>
          <p:cNvSpPr>
            <a:spLocks noGrp="1"/>
          </p:cNvSpPr>
          <p:nvPr>
            <p:ph type="ftr" sz="quarter" idx="2"/>
          </p:nvPr>
        </p:nvSpPr>
        <p:spPr>
          <a:xfrm>
            <a:off x="4" y="6397621"/>
            <a:ext cx="4276255" cy="338143"/>
          </a:xfrm>
          <a:prstGeom prst="rect">
            <a:avLst/>
          </a:prstGeom>
        </p:spPr>
        <p:txBody>
          <a:bodyPr vert="horz" lIns="91440" tIns="45720" rIns="91440" bIns="45720" rtlCol="0" anchor="b"/>
          <a:lstStyle>
            <a:lvl1pPr algn="l">
              <a:defRPr sz="1200"/>
            </a:lvl1pPr>
          </a:lstStyle>
          <a:p>
            <a:endParaRPr kumimoji="1" lang="ja-JP" altLang="en-US" dirty="0"/>
          </a:p>
        </p:txBody>
      </p:sp>
      <p:sp>
        <p:nvSpPr>
          <p:cNvPr id="5" name="スライド番号プレースホルダー 4"/>
          <p:cNvSpPr>
            <a:spLocks noGrp="1"/>
          </p:cNvSpPr>
          <p:nvPr>
            <p:ph type="sldNum" sz="quarter" idx="3"/>
          </p:nvPr>
        </p:nvSpPr>
        <p:spPr>
          <a:xfrm>
            <a:off x="5587733" y="6397621"/>
            <a:ext cx="4276254" cy="338143"/>
          </a:xfrm>
          <a:prstGeom prst="rect">
            <a:avLst/>
          </a:prstGeom>
        </p:spPr>
        <p:txBody>
          <a:bodyPr vert="horz" lIns="91440" tIns="45720" rIns="91440" bIns="45720" rtlCol="0" anchor="b"/>
          <a:lstStyle>
            <a:lvl1pPr algn="r">
              <a:defRPr sz="1200"/>
            </a:lvl1pPr>
          </a:lstStyle>
          <a:p>
            <a:fld id="{F37D359B-9716-4753-936A-404659177F8E}" type="slidenum">
              <a:rPr kumimoji="1" lang="ja-JP" altLang="en-US" smtClean="0"/>
              <a:t>‹#›</a:t>
            </a:fld>
            <a:endParaRPr kumimoji="1" lang="ja-JP" altLang="en-US" dirty="0"/>
          </a:p>
        </p:txBody>
      </p:sp>
    </p:spTree>
    <p:extLst>
      <p:ext uri="{BB962C8B-B14F-4D97-AF65-F5344CB8AC3E}">
        <p14:creationId xmlns:p14="http://schemas.microsoft.com/office/powerpoint/2010/main" val="29258551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4" y="0"/>
            <a:ext cx="4275403" cy="337958"/>
          </a:xfrm>
          <a:prstGeom prst="rect">
            <a:avLst/>
          </a:prstGeom>
        </p:spPr>
        <p:txBody>
          <a:bodyPr vert="horz" lIns="91440" tIns="45720" rIns="91440" bIns="45720"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5588630" y="0"/>
            <a:ext cx="4275403" cy="337958"/>
          </a:xfrm>
          <a:prstGeom prst="rect">
            <a:avLst/>
          </a:prstGeom>
        </p:spPr>
        <p:txBody>
          <a:bodyPr vert="horz" lIns="91440" tIns="45720" rIns="91440" bIns="45720" rtlCol="0"/>
          <a:lstStyle>
            <a:lvl1pPr algn="r">
              <a:defRPr sz="1200"/>
            </a:lvl1pPr>
          </a:lstStyle>
          <a:p>
            <a:fld id="{E40A37B7-180C-4AF0-BB91-DAA9EF7CA5D8}" type="datetimeFigureOut">
              <a:rPr kumimoji="1" lang="ja-JP" altLang="en-US" smtClean="0"/>
              <a:t>2020/12/15</a:t>
            </a:fld>
            <a:endParaRPr kumimoji="1" lang="ja-JP" altLang="en-US" dirty="0"/>
          </a:p>
        </p:txBody>
      </p:sp>
      <p:sp>
        <p:nvSpPr>
          <p:cNvPr id="4" name="スライド イメージ プレースホルダー 3"/>
          <p:cNvSpPr>
            <a:spLocks noGrp="1" noRot="1" noChangeAspect="1"/>
          </p:cNvSpPr>
          <p:nvPr>
            <p:ph type="sldImg" idx="2"/>
          </p:nvPr>
        </p:nvSpPr>
        <p:spPr>
          <a:xfrm>
            <a:off x="3417888" y="841375"/>
            <a:ext cx="3030537" cy="2273300"/>
          </a:xfrm>
          <a:prstGeom prst="rect">
            <a:avLst/>
          </a:prstGeom>
          <a:noFill/>
          <a:ln w="12700">
            <a:solidFill>
              <a:prstClr val="black"/>
            </a:solidFill>
          </a:ln>
        </p:spPr>
        <p:txBody>
          <a:bodyPr vert="horz" lIns="91440" tIns="45720" rIns="91440" bIns="45720" rtlCol="0" anchor="ctr"/>
          <a:lstStyle/>
          <a:p>
            <a:endParaRPr lang="ja-JP" altLang="en-US" dirty="0"/>
          </a:p>
        </p:txBody>
      </p:sp>
      <p:sp>
        <p:nvSpPr>
          <p:cNvPr id="5" name="ノート プレースホルダー 4"/>
          <p:cNvSpPr>
            <a:spLocks noGrp="1"/>
          </p:cNvSpPr>
          <p:nvPr>
            <p:ph type="body" sz="quarter" idx="3"/>
          </p:nvPr>
        </p:nvSpPr>
        <p:spPr>
          <a:xfrm>
            <a:off x="986632" y="3241588"/>
            <a:ext cx="7893050" cy="2652207"/>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4" y="6397807"/>
            <a:ext cx="4275403" cy="337957"/>
          </a:xfrm>
          <a:prstGeom prst="rect">
            <a:avLst/>
          </a:prstGeom>
        </p:spPr>
        <p:txBody>
          <a:bodyPr vert="horz" lIns="91440" tIns="45720" rIns="91440" bIns="45720"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5588630" y="6397807"/>
            <a:ext cx="4275403" cy="337957"/>
          </a:xfrm>
          <a:prstGeom prst="rect">
            <a:avLst/>
          </a:prstGeom>
        </p:spPr>
        <p:txBody>
          <a:bodyPr vert="horz" lIns="91440" tIns="45720" rIns="91440" bIns="45720" rtlCol="0" anchor="b"/>
          <a:lstStyle>
            <a:lvl1pPr algn="r">
              <a:defRPr sz="1200"/>
            </a:lvl1pPr>
          </a:lstStyle>
          <a:p>
            <a:fld id="{75F177B0-CB1B-4893-B45F-E259079C1CE3}" type="slidenum">
              <a:rPr kumimoji="1" lang="ja-JP" altLang="en-US" smtClean="0"/>
              <a:t>‹#›</a:t>
            </a:fld>
            <a:endParaRPr kumimoji="1" lang="ja-JP" altLang="en-US" dirty="0"/>
          </a:p>
        </p:txBody>
      </p:sp>
    </p:spTree>
    <p:extLst>
      <p:ext uri="{BB962C8B-B14F-4D97-AF65-F5344CB8AC3E}">
        <p14:creationId xmlns:p14="http://schemas.microsoft.com/office/powerpoint/2010/main" val="93366281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lib-www.smt.city.sendai.jp/?page"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dirty="0" smtClean="0"/>
              <a:t>※</a:t>
            </a:r>
            <a:r>
              <a:rPr kumimoji="1" lang="ja-JP" altLang="en-US" sz="1200" dirty="0" smtClean="0"/>
              <a:t>この資料は、中学校向け「公共図書館利用学習」の補助資料です。</a:t>
            </a:r>
            <a:endParaRPr kumimoji="1" lang="en-US" altLang="ja-JP" sz="1200" dirty="0" smtClean="0"/>
          </a:p>
          <a:p>
            <a:r>
              <a:rPr kumimoji="1" lang="ja-JP" altLang="en-US" sz="1200" dirty="0" smtClean="0"/>
              <a:t>　</a:t>
            </a:r>
            <a:r>
              <a:rPr kumimoji="1" lang="ja-JP" altLang="en-US" sz="1200" baseline="0" dirty="0" smtClean="0"/>
              <a:t> 公共図書館を利用する学習の事前学習としてご使用ください</a:t>
            </a:r>
            <a:r>
              <a:rPr kumimoji="1" lang="ja-JP" altLang="en-US" sz="1200" dirty="0" smtClean="0"/>
              <a:t>。</a:t>
            </a:r>
            <a:endParaRPr kumimoji="1" lang="en-US" altLang="ja-JP" sz="1200" dirty="0" smtClean="0"/>
          </a:p>
          <a:p>
            <a:endParaRPr kumimoji="1" lang="en-US" altLang="ja-JP" sz="1200" dirty="0" smtClean="0"/>
          </a:p>
          <a:p>
            <a:r>
              <a:rPr kumimoji="1" lang="en-US" altLang="ja-JP" sz="1200" dirty="0" smtClean="0"/>
              <a:t>※</a:t>
            </a:r>
            <a:r>
              <a:rPr kumimoji="1" lang="ja-JP" altLang="en-US" sz="1200" dirty="0" smtClean="0"/>
              <a:t>この欄は次ページから「シナリオ（教師用を想定）」となっています。</a:t>
            </a:r>
            <a:endParaRPr kumimoji="1" lang="en-US" altLang="ja-JP" sz="1200" dirty="0" smtClean="0"/>
          </a:p>
          <a:p>
            <a:r>
              <a:rPr kumimoji="1" lang="ja-JP" altLang="en-US" sz="1200" dirty="0" smtClean="0"/>
              <a:t>印刷レイアウトで「ノート」を選択すると、この欄が印刷されます。</a:t>
            </a:r>
            <a:endParaRPr kumimoji="1" lang="en-US" altLang="ja-JP" sz="1200" dirty="0" smtClean="0"/>
          </a:p>
          <a:p>
            <a:r>
              <a:rPr kumimoji="1" lang="ja-JP" altLang="en-US" sz="1200" dirty="0" smtClean="0"/>
              <a:t>スライドショーで再生してください。</a:t>
            </a:r>
            <a:endParaRPr kumimoji="1" lang="en-US" altLang="ja-JP" sz="1200" dirty="0" smtClean="0"/>
          </a:p>
          <a:p>
            <a:r>
              <a:rPr kumimoji="1" lang="ja-JP" altLang="en-US" sz="1200" dirty="0" smtClean="0"/>
              <a:t>または、必要なページを選択して印刷・配付してください。</a:t>
            </a:r>
          </a:p>
          <a:p>
            <a:endParaRPr kumimoji="1" lang="en-US" altLang="ja-JP" dirty="0" smtClean="0"/>
          </a:p>
          <a:p>
            <a:r>
              <a:rPr kumimoji="1" lang="en-US" altLang="ja-JP" dirty="0" smtClean="0"/>
              <a:t>※</a:t>
            </a:r>
            <a:r>
              <a:rPr kumimoji="1" lang="ja-JP" altLang="en-US" dirty="0" smtClean="0"/>
              <a:t>こちらは、「仙台市図書館　パスファインダー（一般向け）」と、「図書館で調べよう（小学生高学年～中学生向け調べ学習の手引き）」をもとにして作成しています。</a:t>
            </a:r>
            <a:endParaRPr kumimoji="1" lang="en-US" altLang="ja-JP" dirty="0" smtClean="0"/>
          </a:p>
          <a:p>
            <a:r>
              <a:rPr kumimoji="1" lang="ja-JP" altLang="en-US" dirty="0" smtClean="0"/>
              <a:t>「パスファインダー」及び「調べ学習の手引き」は、仙台市図書館ＨＰからダウンロードできます。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i="0" kern="1200" dirty="0" smtClean="0">
                <a:solidFill>
                  <a:schemeClr val="tx1"/>
                </a:solidFill>
                <a:effectLst/>
                <a:latin typeface="+mn-lt"/>
                <a:ea typeface="+mn-ea"/>
                <a:cs typeface="+mn-cs"/>
              </a:rPr>
              <a:t>・「仙台市図書館　パスファインダー」</a:t>
            </a:r>
            <a:endParaRPr kumimoji="1" lang="en-US" altLang="ja-JP" sz="1200" i="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i="0" kern="1200" dirty="0" smtClean="0">
                <a:solidFill>
                  <a:schemeClr val="tx1"/>
                </a:solidFill>
                <a:effectLst/>
                <a:latin typeface="+mn-lt"/>
                <a:ea typeface="+mn-ea"/>
                <a:cs typeface="+mn-cs"/>
              </a:rPr>
              <a:t>　</a:t>
            </a:r>
            <a:r>
              <a:rPr kumimoji="1" lang="en-US" altLang="ja-JP" sz="1200" u="sng" kern="1200" dirty="0" smtClean="0">
                <a:solidFill>
                  <a:schemeClr val="tx1"/>
                </a:solidFill>
                <a:effectLst/>
                <a:latin typeface="+mn-lt"/>
                <a:ea typeface="+mn-ea"/>
                <a:cs typeface="+mn-cs"/>
                <a:hlinkClick r:id="rId3"/>
              </a:rPr>
              <a:t>https://lib-www.smt.city.sendai.jp/?page</a:t>
            </a:r>
            <a:r>
              <a:rPr kumimoji="1" lang="en-US" altLang="ja-JP" sz="1200" u="sng" kern="1200" dirty="0" smtClean="0">
                <a:solidFill>
                  <a:schemeClr val="tx1"/>
                </a:solidFill>
                <a:effectLst/>
                <a:latin typeface="+mn-lt"/>
                <a:ea typeface="+mn-ea"/>
                <a:cs typeface="+mn-cs"/>
              </a:rPr>
              <a:t>_</a:t>
            </a:r>
            <a:r>
              <a:rPr kumimoji="1" lang="en-US" altLang="ja-JP" sz="1200" kern="1200" dirty="0" smtClean="0">
                <a:solidFill>
                  <a:schemeClr val="tx1"/>
                </a:solidFill>
                <a:effectLst/>
                <a:latin typeface="+mn-lt"/>
                <a:ea typeface="+mn-ea"/>
                <a:cs typeface="+mn-cs"/>
              </a:rPr>
              <a:t>id=296</a:t>
            </a:r>
            <a:endParaRPr kumimoji="1" lang="en-US" altLang="ja-JP" sz="1200" u="sng" kern="1200" dirty="0" smtClean="0">
              <a:solidFill>
                <a:schemeClr val="tx1"/>
              </a:solidFill>
              <a:effectLst/>
              <a:latin typeface="+mn-lt"/>
              <a:ea typeface="+mn-ea"/>
              <a:cs typeface="+mn-cs"/>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effectLst/>
                <a:latin typeface="+mn-lt"/>
                <a:ea typeface="+mn-ea"/>
                <a:cs typeface="+mn-cs"/>
              </a:rPr>
              <a:t>・「図書館で調べよう　小学生高学年～中学生向け調べ学習の手引き」</a:t>
            </a:r>
            <a:endParaRPr kumimoji="1" lang="en-US" altLang="ja-JP"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smtClean="0">
                <a:solidFill>
                  <a:schemeClr val="tx1"/>
                </a:solidFill>
                <a:effectLst/>
                <a:latin typeface="+mn-lt"/>
                <a:ea typeface="+mn-ea"/>
                <a:cs typeface="+mn-cs"/>
              </a:rPr>
              <a:t>　</a:t>
            </a:r>
            <a:r>
              <a:rPr kumimoji="1" lang="en-US" altLang="ja-JP" sz="1200" u="sng" kern="1200" dirty="0" smtClean="0">
                <a:solidFill>
                  <a:schemeClr val="tx1"/>
                </a:solidFill>
                <a:effectLst/>
                <a:latin typeface="+mn-lt"/>
                <a:ea typeface="+mn-ea"/>
                <a:cs typeface="+mn-cs"/>
                <a:hlinkClick r:id="rId3"/>
              </a:rPr>
              <a:t>https://lib-www.smt.city.sendai.jp/?page</a:t>
            </a:r>
            <a:r>
              <a:rPr kumimoji="1" lang="en-US" altLang="ja-JP" sz="1200" u="sng" kern="1200" dirty="0" smtClean="0">
                <a:solidFill>
                  <a:schemeClr val="tx1"/>
                </a:solidFill>
                <a:effectLst/>
                <a:latin typeface="+mn-lt"/>
                <a:ea typeface="+mn-ea"/>
                <a:cs typeface="+mn-cs"/>
              </a:rPr>
              <a:t>_</a:t>
            </a:r>
            <a:r>
              <a:rPr kumimoji="1" lang="en-US" altLang="ja-JP" sz="1200" kern="1200" dirty="0" smtClean="0">
                <a:solidFill>
                  <a:schemeClr val="tx1"/>
                </a:solidFill>
                <a:effectLst/>
                <a:latin typeface="+mn-lt"/>
                <a:ea typeface="+mn-ea"/>
                <a:cs typeface="+mn-cs"/>
              </a:rPr>
              <a:t>id=316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kern="1200" dirty="0" smtClean="0">
              <a:solidFill>
                <a:schemeClr val="tx1"/>
              </a:solidFill>
              <a:effectLst/>
              <a:latin typeface="+mn-lt"/>
              <a:ea typeface="+mn-ea"/>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1</a:t>
            </a:fld>
            <a:endParaRPr kumimoji="1" lang="ja-JP" altLang="en-US" dirty="0"/>
          </a:p>
        </p:txBody>
      </p:sp>
    </p:spTree>
    <p:extLst>
      <p:ext uri="{BB962C8B-B14F-4D97-AF65-F5344CB8AC3E}">
        <p14:creationId xmlns:p14="http://schemas.microsoft.com/office/powerpoint/2010/main" val="18677833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図書館の本にはラベルが貼ってあり、ラベルからその本がどんな内容なのかを知ることができます。</a:t>
            </a:r>
            <a:endParaRPr kumimoji="1" lang="en-US" altLang="ja-JP" dirty="0" smtClean="0"/>
          </a:p>
          <a:p>
            <a:r>
              <a:rPr kumimoji="1" lang="ja-JP" altLang="en-US" dirty="0" smtClean="0"/>
              <a:t>図書館の本は「日本十進分類法」に則って分類されており、３ケタの数字で表示されていることが多いです。</a:t>
            </a:r>
            <a:endParaRPr kumimoji="1" lang="en-US" altLang="ja-JP" dirty="0" smtClean="0"/>
          </a:p>
          <a:p>
            <a:r>
              <a:rPr kumimoji="1" lang="ja-JP" altLang="en-US" dirty="0" smtClean="0"/>
              <a:t>百の位の数字が、まずはじめの大きな分類になります。</a:t>
            </a:r>
            <a:endParaRPr kumimoji="1" lang="en-US" altLang="ja-JP" dirty="0" smtClean="0"/>
          </a:p>
          <a:p>
            <a:r>
              <a:rPr kumimoji="1" lang="ja-JP" altLang="en-US" dirty="0" smtClean="0"/>
              <a:t>さらに、十の位、一の位で、細かく分類していくのです。</a:t>
            </a:r>
            <a:endParaRPr kumimoji="1" lang="en-US" altLang="ja-JP" dirty="0" smtClean="0"/>
          </a:p>
          <a:p>
            <a:r>
              <a:rPr kumimoji="1" lang="ja-JP" altLang="en-US" dirty="0" smtClean="0"/>
              <a:t>（クリック➡次のページへ）</a:t>
            </a:r>
            <a:r>
              <a:rPr kumimoji="1" lang="en-US" altLang="ja-JP" dirty="0" smtClean="0"/>
              <a:t>		</a:t>
            </a:r>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2B0E9ED-644D-4032-859D-B59DFA73E67D}"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7839985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「職業」に関連する本を探すときは、まず各テーマの棚へ行ってみましょう。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「職業」に関する分類は、３６６です。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他に３７７では就職活動、８１４、８１６などで時事用語や論文について調べることもできます。</a:t>
            </a:r>
            <a:endParaRPr kumimoji="1" lang="en-US" altLang="ja-JP" dirty="0" smtClean="0"/>
          </a:p>
          <a:p>
            <a:r>
              <a:rPr kumimoji="1" lang="ja-JP" altLang="en-US" dirty="0" smtClean="0"/>
              <a:t>調べたい業種がはっきり決まっている場合は、その分類の棚の本を探してみるのもよいでしょう。</a:t>
            </a:r>
            <a:endParaRPr kumimoji="1" lang="en-US" altLang="ja-JP" dirty="0" smtClean="0"/>
          </a:p>
          <a:p>
            <a:r>
              <a:rPr kumimoji="1" lang="en-US" altLang="ja-JP" dirty="0" smtClean="0"/>
              <a:t>※</a:t>
            </a:r>
            <a:r>
              <a:rPr kumimoji="1" lang="ja-JP" altLang="en-US" dirty="0" smtClean="0"/>
              <a:t>医療：</a:t>
            </a:r>
            <a:r>
              <a:rPr kumimoji="1" lang="en-US" altLang="ja-JP" dirty="0" smtClean="0"/>
              <a:t>498</a:t>
            </a:r>
            <a:r>
              <a:rPr kumimoji="1" lang="ja-JP" altLang="en-US" dirty="0" err="1" smtClean="0"/>
              <a:t>、</a:t>
            </a:r>
            <a:r>
              <a:rPr kumimoji="1" lang="ja-JP" altLang="en-US" dirty="0" smtClean="0"/>
              <a:t>金融：</a:t>
            </a:r>
            <a:r>
              <a:rPr kumimoji="1" lang="en-US" altLang="ja-JP" dirty="0" smtClean="0"/>
              <a:t>338</a:t>
            </a:r>
            <a:r>
              <a:rPr kumimoji="1" lang="ja-JP" altLang="en-US" dirty="0" err="1" smtClean="0"/>
              <a:t>、</a:t>
            </a:r>
            <a:r>
              <a:rPr kumimoji="1" lang="ja-JP" altLang="en-US" dirty="0" smtClean="0"/>
              <a:t>ＩＴ：</a:t>
            </a:r>
            <a:r>
              <a:rPr kumimoji="1" lang="en-US" altLang="ja-JP" dirty="0" smtClean="0"/>
              <a:t>000</a:t>
            </a:r>
            <a:r>
              <a:rPr kumimoji="1" lang="ja-JP" altLang="en-US" dirty="0" smtClean="0"/>
              <a:t>または</a:t>
            </a:r>
            <a:r>
              <a:rPr kumimoji="1" lang="en-US" altLang="ja-JP" dirty="0" smtClean="0"/>
              <a:t>007</a:t>
            </a:r>
            <a:r>
              <a:rPr kumimoji="1" lang="ja-JP" altLang="en-US" dirty="0" smtClean="0"/>
              <a:t>など</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11</a:t>
            </a:fld>
            <a:endParaRPr kumimoji="1" lang="ja-JP" altLang="en-US" dirty="0"/>
          </a:p>
        </p:txBody>
      </p:sp>
    </p:spTree>
    <p:extLst>
      <p:ext uri="{BB962C8B-B14F-4D97-AF65-F5344CB8AC3E}">
        <p14:creationId xmlns:p14="http://schemas.microsoft.com/office/powerpoint/2010/main" val="7774056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ここには、関連図書の一例をあげました。</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このほかにも、多くの本や資料があります。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12</a:t>
            </a:fld>
            <a:endParaRPr kumimoji="1" lang="ja-JP" altLang="en-US"/>
          </a:p>
        </p:txBody>
      </p:sp>
    </p:spTree>
    <p:extLst>
      <p:ext uri="{BB962C8B-B14F-4D97-AF65-F5344CB8AC3E}">
        <p14:creationId xmlns:p14="http://schemas.microsoft.com/office/powerpoint/2010/main" val="1780972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仙台市図書館では、「夢・職業」をテーマにした中学生向けのブックトークを行っています。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こちらは、その時に紹介や貸出をしている資料の一例です。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他にも図書館には、様々な本があるので、いろいろ探してみましょう。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13</a:t>
            </a:fld>
            <a:endParaRPr kumimoji="1" lang="ja-JP" altLang="en-US" dirty="0"/>
          </a:p>
        </p:txBody>
      </p:sp>
    </p:spTree>
    <p:extLst>
      <p:ext uri="{BB962C8B-B14F-4D97-AF65-F5344CB8AC3E}">
        <p14:creationId xmlns:p14="http://schemas.microsoft.com/office/powerpoint/2010/main" val="17758925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図書館にあるパソコンを使うと各図書館にある資料の貸出中や在庫の状態、その資料がある場所、分類の番号などが分かります。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14</a:t>
            </a:fld>
            <a:endParaRPr kumimoji="1" lang="ja-JP" altLang="en-US" dirty="0"/>
          </a:p>
        </p:txBody>
      </p:sp>
    </p:spTree>
    <p:extLst>
      <p:ext uri="{BB962C8B-B14F-4D97-AF65-F5344CB8AC3E}">
        <p14:creationId xmlns:p14="http://schemas.microsoft.com/office/powerpoint/2010/main" val="16361569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書庫にある本もあります。書庫の本を読みたいときは、図書館の職員に伝えてください。</a:t>
            </a:r>
            <a:endParaRPr kumimoji="1" lang="en-US" altLang="ja-JP" dirty="0" smtClean="0"/>
          </a:p>
          <a:p>
            <a:r>
              <a:rPr kumimoji="1" lang="en-US" altLang="ja-JP" dirty="0" smtClean="0"/>
              <a:t>5</a:t>
            </a:r>
            <a:r>
              <a:rPr kumimoji="1" lang="ja-JP" altLang="en-US" dirty="0" smtClean="0"/>
              <a:t>分～</a:t>
            </a:r>
            <a:r>
              <a:rPr kumimoji="1" lang="en-US" altLang="ja-JP" dirty="0" smtClean="0"/>
              <a:t>10</a:t>
            </a:r>
            <a:r>
              <a:rPr kumimoji="1" lang="ja-JP" altLang="en-US" dirty="0" smtClean="0"/>
              <a:t>分ほどで書庫から持ってきます。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15</a:t>
            </a:fld>
            <a:endParaRPr kumimoji="1" lang="ja-JP" altLang="en-US" dirty="0"/>
          </a:p>
        </p:txBody>
      </p:sp>
    </p:spTree>
    <p:extLst>
      <p:ext uri="{BB962C8B-B14F-4D97-AF65-F5344CB8AC3E}">
        <p14:creationId xmlns:p14="http://schemas.microsoft.com/office/powerpoint/2010/main" val="27271517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図書館には図書館の本を読んだり、調べ物をしたり、勉強をしたりするための「閲覧席」があります。</a:t>
            </a:r>
            <a:endParaRPr kumimoji="1" lang="en-US" altLang="ja-JP" dirty="0" smtClean="0"/>
          </a:p>
          <a:p>
            <a:r>
              <a:rPr kumimoji="1" lang="ja-JP" altLang="en-US" dirty="0" smtClean="0"/>
              <a:t>席に限りがありますので、長時間の使用は避けましょう。</a:t>
            </a:r>
            <a:endParaRPr kumimoji="1" lang="en-US" altLang="ja-JP" dirty="0" smtClean="0"/>
          </a:p>
          <a:p>
            <a:r>
              <a:rPr kumimoji="1" lang="ja-JP" altLang="en-US" dirty="0" smtClean="0"/>
              <a:t>もちろん、資料を破ったり、資料に書き込みをしたり、大声で騒いだりするようなことはしてはいけません。</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16</a:t>
            </a:fld>
            <a:endParaRPr kumimoji="1" lang="ja-JP" altLang="en-US" dirty="0"/>
          </a:p>
        </p:txBody>
      </p:sp>
    </p:spTree>
    <p:extLst>
      <p:ext uri="{BB962C8B-B14F-4D97-AF65-F5344CB8AC3E}">
        <p14:creationId xmlns:p14="http://schemas.microsoft.com/office/powerpoint/2010/main" val="15442495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図書館には、様々な新聞があります。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原紙のほか、縮刷版やマイクロフィルム、データベースなどでも新聞記事を探すことができます。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17</a:t>
            </a:fld>
            <a:endParaRPr kumimoji="1" lang="ja-JP" altLang="en-US" dirty="0"/>
          </a:p>
        </p:txBody>
      </p:sp>
    </p:spTree>
    <p:extLst>
      <p:ext uri="{BB962C8B-B14F-4D97-AF65-F5344CB8AC3E}">
        <p14:creationId xmlns:p14="http://schemas.microsoft.com/office/powerpoint/2010/main" val="39293320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仙台市図書館には、新聞原紙と縮刷版があります。</a:t>
            </a:r>
            <a:endParaRPr kumimoji="1" lang="en-US" altLang="ja-JP" dirty="0" smtClean="0"/>
          </a:p>
          <a:p>
            <a:r>
              <a:rPr kumimoji="1" lang="ja-JP" altLang="en-US" dirty="0" smtClean="0"/>
              <a:t>縮刷版では、巻頭の索引を使うと、関連するテーマの新聞記事が検索できます。</a:t>
            </a:r>
            <a:endParaRPr kumimoji="1" lang="en-US" altLang="ja-JP" dirty="0" smtClean="0"/>
          </a:p>
          <a:p>
            <a:endParaRPr kumimoji="1" lang="en-US" altLang="ja-JP" dirty="0" smtClean="0"/>
          </a:p>
          <a:p>
            <a:r>
              <a:rPr kumimoji="1" lang="ja-JP" altLang="en-US" dirty="0" smtClean="0"/>
              <a:t>また、市民図書館</a:t>
            </a:r>
            <a:r>
              <a:rPr kumimoji="1" lang="en-US" altLang="ja-JP" dirty="0" smtClean="0"/>
              <a:t>4</a:t>
            </a:r>
            <a:r>
              <a:rPr kumimoji="1" lang="ja-JP" altLang="en-US" dirty="0" smtClean="0"/>
              <a:t>階には、河北新報のマイクロフィルムを、明治</a:t>
            </a:r>
            <a:r>
              <a:rPr kumimoji="1" lang="en-US" altLang="ja-JP" dirty="0" smtClean="0"/>
              <a:t>30</a:t>
            </a:r>
            <a:r>
              <a:rPr kumimoji="1" lang="ja-JP" altLang="en-US" dirty="0" smtClean="0"/>
              <a:t>年</a:t>
            </a:r>
            <a:r>
              <a:rPr kumimoji="1" lang="en-US" altLang="ja-JP" dirty="0" smtClean="0"/>
              <a:t>1</a:t>
            </a:r>
            <a:r>
              <a:rPr kumimoji="1" lang="ja-JP" altLang="en-US" dirty="0" smtClean="0"/>
              <a:t>月分から所蔵しています。</a:t>
            </a:r>
            <a:endParaRPr kumimoji="1" lang="en-US" altLang="ja-JP" dirty="0" smtClean="0"/>
          </a:p>
          <a:p>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さらに、新聞記事は、データベースでも探すことができます。次のページで紹介します。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en-US" altLang="ja-JP" dirty="0" smtClean="0"/>
          </a:p>
          <a:p>
            <a:endParaRPr kumimoji="1" lang="en-US" altLang="ja-JP" dirty="0" smtClean="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18</a:t>
            </a:fld>
            <a:endParaRPr kumimoji="1" lang="ja-JP" altLang="en-US" dirty="0"/>
          </a:p>
        </p:txBody>
      </p:sp>
    </p:spTree>
    <p:extLst>
      <p:ext uri="{BB962C8B-B14F-4D97-AF65-F5344CB8AC3E}">
        <p14:creationId xmlns:p14="http://schemas.microsoft.com/office/powerpoint/2010/main" val="28565858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latin typeface="+mj-ea"/>
                <a:ea typeface="+mn-ea"/>
                <a:cs typeface="+mn-cs"/>
              </a:rPr>
              <a:t>データベースを使うと、探しているテーマの新聞記事を、テーマ、キーワード、日付等から検索して、全文を読むことができます。</a:t>
            </a:r>
            <a:endParaRPr kumimoji="1" lang="en-US" altLang="ja-JP" sz="1200" kern="1200" dirty="0" smtClean="0">
              <a:solidFill>
                <a:schemeClr val="tx1"/>
              </a:solidFill>
              <a:latin typeface="+mj-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latin typeface="+mj-ea"/>
                <a:ea typeface="+mn-ea"/>
                <a:cs typeface="+mn-cs"/>
              </a:rPr>
              <a:t>仙台市図書館で利用できる新聞記事のデータベースは、こちらになります。</a:t>
            </a:r>
            <a:endParaRPr kumimoji="1" lang="en-US" altLang="ja-JP" sz="1200" kern="1200" dirty="0" smtClean="0">
              <a:solidFill>
                <a:schemeClr val="tx1"/>
              </a:solidFill>
              <a:latin typeface="+mj-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latin typeface="+mj-ea"/>
                <a:ea typeface="+mn-ea"/>
                <a:cs typeface="+mn-cs"/>
              </a:rPr>
              <a:t>データベースを使用したいときは、図書館の係の人に伝えてください。</a:t>
            </a:r>
            <a:endParaRPr kumimoji="1" lang="en-US" altLang="ja-JP" sz="1200" kern="1200" dirty="0" smtClean="0">
              <a:solidFill>
                <a:schemeClr val="tx1"/>
              </a:solidFill>
              <a:latin typeface="+mj-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19</a:t>
            </a:fld>
            <a:endParaRPr kumimoji="1" lang="ja-JP" altLang="en-US" dirty="0"/>
          </a:p>
        </p:txBody>
      </p:sp>
    </p:spTree>
    <p:extLst>
      <p:ext uri="{BB962C8B-B14F-4D97-AF65-F5344CB8AC3E}">
        <p14:creationId xmlns:p14="http://schemas.microsoft.com/office/powerpoint/2010/main" val="5925948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今日は、皆さんに　図書館で「職業」について調べる方法を紹介していきます。</a:t>
            </a:r>
            <a:endParaRPr kumimoji="1" lang="en-US" altLang="ja-JP" dirty="0" smtClean="0"/>
          </a:p>
          <a:p>
            <a:r>
              <a:rPr kumimoji="1" lang="ja-JP" altLang="en-US" dirty="0" smtClean="0"/>
              <a:t>公共の図書館（ここでは仙台市図書館）を使って、どのようにして調べていったらいいかを知りましょう。</a:t>
            </a:r>
            <a:endParaRPr kumimoji="1" lang="en-US" altLang="ja-JP" dirty="0" smtClean="0"/>
          </a:p>
          <a:p>
            <a:endParaRPr kumimoji="1" lang="en-US" altLang="ja-JP" dirty="0" smtClean="0"/>
          </a:p>
          <a:p>
            <a:r>
              <a:rPr kumimoji="1" lang="ja-JP" altLang="en-US" dirty="0" smtClean="0"/>
              <a:t>このスライドのコンテンツ（目次）になります。</a:t>
            </a:r>
            <a:endParaRPr kumimoji="1" lang="en-US" altLang="ja-JP" dirty="0" smtClean="0"/>
          </a:p>
          <a:p>
            <a:endParaRPr kumimoji="1" lang="en-US" altLang="ja-JP" dirty="0" smtClean="0"/>
          </a:p>
          <a:p>
            <a:r>
              <a:rPr kumimoji="1" lang="ja-JP" altLang="en-US" sz="1200" kern="1200" dirty="0" smtClean="0">
                <a:solidFill>
                  <a:schemeClr val="tx1"/>
                </a:solidFill>
                <a:latin typeface="+mj-ea"/>
                <a:ea typeface="+mn-ea"/>
                <a:cs typeface="+mn-cs"/>
              </a:rPr>
              <a:t>①キーワードを挙げてみよう。</a:t>
            </a:r>
            <a:endParaRPr kumimoji="1" lang="en-US" altLang="ja-JP" sz="1200" kern="1200" dirty="0" smtClean="0">
              <a:solidFill>
                <a:schemeClr val="tx1"/>
              </a:solidFill>
              <a:latin typeface="+mj-ea"/>
              <a:ea typeface="+mn-ea"/>
              <a:cs typeface="+mn-cs"/>
            </a:endParaRPr>
          </a:p>
          <a:p>
            <a:r>
              <a:rPr kumimoji="1" lang="ja-JP" altLang="en-US" sz="1200" kern="1200" dirty="0" smtClean="0">
                <a:solidFill>
                  <a:schemeClr val="tx1"/>
                </a:solidFill>
                <a:latin typeface="+mj-ea"/>
                <a:ea typeface="+mn-ea"/>
                <a:cs typeface="+mn-cs"/>
              </a:rPr>
              <a:t>②本で調べよう。</a:t>
            </a:r>
            <a:endParaRPr kumimoji="1" lang="en-US" altLang="ja-JP" sz="1200" kern="1200" dirty="0" smtClean="0">
              <a:solidFill>
                <a:schemeClr val="tx1"/>
              </a:solidFill>
              <a:latin typeface="+mj-ea"/>
              <a:ea typeface="+mn-ea"/>
              <a:cs typeface="+mn-cs"/>
            </a:endParaRPr>
          </a:p>
          <a:p>
            <a:r>
              <a:rPr kumimoji="1" lang="ja-JP" altLang="en-US" sz="1200" kern="1200" dirty="0" smtClean="0">
                <a:solidFill>
                  <a:schemeClr val="tx1"/>
                </a:solidFill>
                <a:latin typeface="+mj-ea"/>
                <a:ea typeface="+mn-ea"/>
                <a:cs typeface="+mn-cs"/>
              </a:rPr>
              <a:t>③新聞で調べよう。</a:t>
            </a:r>
            <a:endParaRPr kumimoji="1" lang="en-US" altLang="ja-JP" sz="1200" kern="1200" dirty="0" smtClean="0">
              <a:solidFill>
                <a:schemeClr val="tx1"/>
              </a:solidFill>
              <a:latin typeface="+mj-ea"/>
              <a:ea typeface="+mn-ea"/>
              <a:cs typeface="+mn-cs"/>
            </a:endParaRPr>
          </a:p>
          <a:p>
            <a:r>
              <a:rPr kumimoji="1" lang="ja-JP" altLang="en-US" sz="1200" kern="1200" dirty="0" smtClean="0">
                <a:solidFill>
                  <a:schemeClr val="tx1"/>
                </a:solidFill>
                <a:latin typeface="+mj-ea"/>
                <a:ea typeface="+mn-ea"/>
                <a:cs typeface="+mn-cs"/>
              </a:rPr>
              <a:t>④視聴覚資料やインターネットで調べよう。</a:t>
            </a:r>
            <a:endParaRPr kumimoji="1" lang="en-US" altLang="ja-JP" sz="1200" kern="1200" dirty="0" smtClean="0">
              <a:solidFill>
                <a:schemeClr val="tx1"/>
              </a:solidFill>
              <a:latin typeface="+mj-ea"/>
              <a:ea typeface="+mn-ea"/>
              <a:cs typeface="+mn-cs"/>
            </a:endParaRPr>
          </a:p>
          <a:p>
            <a:r>
              <a:rPr kumimoji="1" lang="ja-JP" altLang="en-US" sz="1200" kern="1200" dirty="0" smtClean="0">
                <a:solidFill>
                  <a:schemeClr val="tx1"/>
                </a:solidFill>
                <a:latin typeface="+mj-ea"/>
                <a:ea typeface="+mn-ea"/>
                <a:cs typeface="+mn-cs"/>
              </a:rPr>
              <a:t>⑤資料を借りる</a:t>
            </a:r>
            <a:endParaRPr kumimoji="1" lang="en-US" altLang="ja-JP" sz="1200" kern="1200" dirty="0" smtClean="0">
              <a:solidFill>
                <a:schemeClr val="tx1"/>
              </a:solidFill>
              <a:latin typeface="+mj-ea"/>
              <a:ea typeface="+mn-ea"/>
              <a:cs typeface="+mn-cs"/>
            </a:endParaRPr>
          </a:p>
          <a:p>
            <a:r>
              <a:rPr kumimoji="1" lang="ja-JP" altLang="en-US" sz="1200" kern="1200" dirty="0" smtClean="0">
                <a:solidFill>
                  <a:schemeClr val="tx1"/>
                </a:solidFill>
                <a:latin typeface="+mj-ea"/>
                <a:ea typeface="+mn-ea"/>
                <a:cs typeface="+mn-cs"/>
              </a:rPr>
              <a:t>⑥使った資料を記録する</a:t>
            </a:r>
            <a:endParaRPr kumimoji="1" lang="en-US" altLang="ja-JP" sz="1200" kern="1200" dirty="0" smtClean="0">
              <a:solidFill>
                <a:schemeClr val="tx1"/>
              </a:solidFill>
              <a:latin typeface="+mj-ea"/>
              <a:ea typeface="+mn-ea"/>
              <a:cs typeface="+mn-cs"/>
            </a:endParaRPr>
          </a:p>
          <a:p>
            <a:r>
              <a:rPr kumimoji="1" lang="ja-JP" altLang="en-US" sz="1200" kern="1200" dirty="0" smtClean="0">
                <a:solidFill>
                  <a:schemeClr val="tx1"/>
                </a:solidFill>
                <a:latin typeface="+mj-ea"/>
                <a:ea typeface="+mn-ea"/>
                <a:cs typeface="+mn-cs"/>
              </a:rPr>
              <a:t>⑦</a:t>
            </a:r>
            <a:r>
              <a:rPr kumimoji="1" lang="ja-JP" altLang="en-US" sz="1200" kern="1200" smtClean="0">
                <a:solidFill>
                  <a:schemeClr val="tx1"/>
                </a:solidFill>
                <a:latin typeface="+mj-ea"/>
                <a:ea typeface="+mn-ea"/>
                <a:cs typeface="+mn-cs"/>
              </a:rPr>
              <a:t>情報</a:t>
            </a:r>
            <a:r>
              <a:rPr kumimoji="1" lang="ja-JP" altLang="en-US" sz="1200" kern="1200" dirty="0" smtClean="0">
                <a:solidFill>
                  <a:schemeClr val="tx1"/>
                </a:solidFill>
                <a:latin typeface="+mj-ea"/>
                <a:ea typeface="+mn-ea"/>
                <a:cs typeface="+mn-cs"/>
              </a:rPr>
              <a:t>を整理してまとめる</a:t>
            </a:r>
            <a:endParaRPr kumimoji="1" lang="en-US" altLang="ja-JP" dirty="0" smtClean="0"/>
          </a:p>
          <a:p>
            <a:endParaRPr kumimoji="1" lang="en-US" altLang="ja-JP" sz="1200" u="none" kern="1200" dirty="0" smtClean="0">
              <a:solidFill>
                <a:schemeClr val="tx1"/>
              </a:solidFill>
              <a:latin typeface="+mj-ea"/>
              <a:ea typeface="+mn-ea"/>
              <a:cs typeface="+mn-cs"/>
            </a:endParaRPr>
          </a:p>
          <a:p>
            <a:r>
              <a:rPr kumimoji="1" lang="en-US" altLang="ja-JP" dirty="0" smtClean="0"/>
              <a:t>※</a:t>
            </a:r>
            <a:r>
              <a:rPr kumimoji="1" lang="ja-JP" altLang="en-US" dirty="0" smtClean="0"/>
              <a:t>各項目にリンクを貼っています。クリックすると、そのスライドへ飛びます。</a:t>
            </a:r>
            <a:endParaRPr kumimoji="1" lang="en-US" altLang="ja-JP" dirty="0" smtClean="0"/>
          </a:p>
          <a:p>
            <a:r>
              <a:rPr kumimoji="1" lang="ja-JP" altLang="en-US" dirty="0" smtClean="0"/>
              <a:t>（クリック➡次ページへ）</a:t>
            </a:r>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2</a:t>
            </a:fld>
            <a:endParaRPr kumimoji="1" lang="ja-JP" altLang="en-US" dirty="0"/>
          </a:p>
        </p:txBody>
      </p:sp>
    </p:spTree>
    <p:extLst>
      <p:ext uri="{BB962C8B-B14F-4D97-AF65-F5344CB8AC3E}">
        <p14:creationId xmlns:p14="http://schemas.microsoft.com/office/powerpoint/2010/main" val="40713661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「職業」に関する記事ですと、こんな新聞記事が検索できます。</a:t>
            </a:r>
            <a:endParaRPr kumimoji="1" lang="en-US" altLang="ja-JP" dirty="0" smtClean="0"/>
          </a:p>
          <a:p>
            <a:endParaRPr kumimoji="1" lang="en-US" altLang="ja-JP" dirty="0" smtClean="0"/>
          </a:p>
          <a:p>
            <a:r>
              <a:rPr kumimoji="1" lang="en-US" altLang="ja-JP" dirty="0" smtClean="0"/>
              <a:t>※</a:t>
            </a:r>
            <a:r>
              <a:rPr kumimoji="1" lang="ja-JP" altLang="en-US" dirty="0" smtClean="0"/>
              <a:t>仙台市図書館でのコピー、データベース印刷は有料です（</a:t>
            </a:r>
            <a:r>
              <a:rPr kumimoji="1" lang="en-US" altLang="ja-JP" dirty="0" smtClean="0"/>
              <a:t>1</a:t>
            </a:r>
            <a:r>
              <a:rPr kumimoji="1" lang="ja-JP" altLang="en-US" dirty="0" smtClean="0"/>
              <a:t>枚</a:t>
            </a:r>
            <a:r>
              <a:rPr kumimoji="1" lang="en-US" altLang="ja-JP" dirty="0" smtClean="0"/>
              <a:t>10</a:t>
            </a:r>
            <a:r>
              <a:rPr kumimoji="1" lang="ja-JP" altLang="en-US" dirty="0" smtClean="0"/>
              <a:t>円）。申込用紙に記入してもらいます。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en-US" altLang="ja-JP" dirty="0" smtClean="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20</a:t>
            </a:fld>
            <a:endParaRPr kumimoji="1" lang="ja-JP" altLang="en-US" dirty="0"/>
          </a:p>
        </p:txBody>
      </p:sp>
    </p:spTree>
    <p:extLst>
      <p:ext uri="{BB962C8B-B14F-4D97-AF65-F5344CB8AC3E}">
        <p14:creationId xmlns:p14="http://schemas.microsoft.com/office/powerpoint/2010/main" val="36281490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kern="1200" dirty="0" smtClean="0">
                <a:solidFill>
                  <a:schemeClr val="tx1"/>
                </a:solidFill>
                <a:latin typeface="+mj-ea"/>
                <a:ea typeface="+mn-ea"/>
                <a:cs typeface="+mn-cs"/>
              </a:rPr>
              <a:t>仙台市図書館にある「ジャパンナレッジ」では、全</a:t>
            </a:r>
            <a:r>
              <a:rPr kumimoji="1" lang="en-US" altLang="ja-JP" sz="1200" kern="1200" dirty="0" smtClean="0">
                <a:solidFill>
                  <a:schemeClr val="tx1"/>
                </a:solidFill>
                <a:latin typeface="+mj-ea"/>
                <a:ea typeface="+mn-ea"/>
                <a:cs typeface="+mn-cs"/>
              </a:rPr>
              <a:t>50</a:t>
            </a:r>
            <a:r>
              <a:rPr kumimoji="1" lang="ja-JP" altLang="en-US" sz="1200" kern="1200" dirty="0" smtClean="0">
                <a:solidFill>
                  <a:schemeClr val="tx1"/>
                </a:solidFill>
                <a:latin typeface="+mj-ea"/>
                <a:ea typeface="+mn-ea"/>
                <a:cs typeface="+mn-cs"/>
              </a:rPr>
              <a:t>種類の辞書・事典類の横断検索が可能、かつ地域情報も検索ができます。</a:t>
            </a:r>
            <a:endParaRPr kumimoji="1" lang="en-US" altLang="ja-JP" sz="1200" kern="1200" dirty="0" smtClean="0">
              <a:solidFill>
                <a:schemeClr val="tx1"/>
              </a:solidFill>
              <a:latin typeface="+mj-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latin typeface="+mj-ea"/>
                <a:ea typeface="+mn-ea"/>
                <a:cs typeface="+mn-cs"/>
              </a:rPr>
              <a:t>データベースを使用したいときは、図書館の係の人に伝えてください。</a:t>
            </a:r>
            <a:endParaRPr kumimoji="1" lang="en-US" altLang="ja-JP" sz="1200" kern="1200" dirty="0" smtClean="0">
              <a:solidFill>
                <a:schemeClr val="tx1"/>
              </a:solidFill>
              <a:latin typeface="+mj-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21</a:t>
            </a:fld>
            <a:endParaRPr kumimoji="1" lang="ja-JP" altLang="en-US" dirty="0"/>
          </a:p>
        </p:txBody>
      </p:sp>
    </p:spTree>
    <p:extLst>
      <p:ext uri="{BB962C8B-B14F-4D97-AF65-F5344CB8AC3E}">
        <p14:creationId xmlns:p14="http://schemas.microsoft.com/office/powerpoint/2010/main" val="19561151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図書だけでなく、ビデオやＤＶＤなどの視聴覚資料も参考になります。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22</a:t>
            </a:fld>
            <a:endParaRPr kumimoji="1" lang="ja-JP" altLang="en-US" dirty="0"/>
          </a:p>
        </p:txBody>
      </p:sp>
    </p:spTree>
    <p:extLst>
      <p:ext uri="{BB962C8B-B14F-4D97-AF65-F5344CB8AC3E}">
        <p14:creationId xmlns:p14="http://schemas.microsoft.com/office/powerpoint/2010/main" val="21858005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「職業」に関する資料として、こんなＤＶＤ資料があります。</a:t>
            </a:r>
            <a:endParaRPr kumimoji="1" lang="en-US" altLang="ja-JP" dirty="0" smtClean="0"/>
          </a:p>
          <a:p>
            <a:r>
              <a:rPr kumimoji="1" lang="ja-JP" altLang="en-US" dirty="0" smtClean="0"/>
              <a:t>視聴覚資料は、一人３点まで借りることができます。</a:t>
            </a:r>
            <a:endParaRPr kumimoji="1" lang="en-US" altLang="ja-JP" dirty="0" smtClean="0"/>
          </a:p>
          <a:p>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smtClean="0"/>
              <a:t>※</a:t>
            </a:r>
            <a:r>
              <a:rPr kumimoji="1" lang="ja-JP" altLang="en-US" dirty="0" smtClean="0"/>
              <a:t>現在、</a:t>
            </a:r>
            <a:r>
              <a:rPr kumimoji="1" lang="ja-JP" altLang="en-US" sz="1000" kern="1200" dirty="0" smtClean="0">
                <a:solidFill>
                  <a:schemeClr val="tx1"/>
                </a:solidFill>
                <a:latin typeface="+mj-ea"/>
                <a:ea typeface="+mn-ea"/>
                <a:cs typeface="+mn-cs"/>
              </a:rPr>
              <a:t>新型コロナウイルス感染防止対策のため、館内での視聴を中止しています。</a:t>
            </a:r>
          </a:p>
          <a:p>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en-US" altLang="ja-JP" dirty="0" smtClean="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23</a:t>
            </a:fld>
            <a:endParaRPr kumimoji="1" lang="ja-JP" altLang="en-US" dirty="0"/>
          </a:p>
        </p:txBody>
      </p:sp>
    </p:spTree>
    <p:extLst>
      <p:ext uri="{BB962C8B-B14F-4D97-AF65-F5344CB8AC3E}">
        <p14:creationId xmlns:p14="http://schemas.microsoft.com/office/powerpoint/2010/main" val="31120632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図書館の資料を借りて、家でゆっくり読んだり視聴したりすることもできます。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資料を借りるには、利用登録が必要ですので、生徒手帳を持参の上、自宅の住所や連絡先を記入できるようにしてきましょう。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24</a:t>
            </a:fld>
            <a:endParaRPr kumimoji="1" lang="ja-JP" altLang="en-US" dirty="0"/>
          </a:p>
        </p:txBody>
      </p:sp>
    </p:spTree>
    <p:extLst>
      <p:ext uri="{BB962C8B-B14F-4D97-AF65-F5344CB8AC3E}">
        <p14:creationId xmlns:p14="http://schemas.microsoft.com/office/powerpoint/2010/main" val="34904255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本を借りていきたい、そんなときは、「利用者カード」が必要です。</a:t>
            </a:r>
            <a:endParaRPr kumimoji="1" lang="en-US" altLang="ja-JP" dirty="0" smtClean="0"/>
          </a:p>
          <a:p>
            <a:r>
              <a:rPr kumimoji="1" lang="ja-JP" altLang="en-US" dirty="0" smtClean="0"/>
              <a:t>このカードがあると、仙台市図書館すべての館で本を借りたり予約したりすることができます。</a:t>
            </a:r>
            <a:endParaRPr kumimoji="1" lang="en-US" altLang="ja-JP" dirty="0" smtClean="0"/>
          </a:p>
          <a:p>
            <a:r>
              <a:rPr kumimoji="1" lang="ja-JP" altLang="en-US" dirty="0" smtClean="0"/>
              <a:t>申込用紙を記入して図書館の人に渡すと、利用者カードを作ってくれます。</a:t>
            </a:r>
            <a:endParaRPr kumimoji="1" lang="en-US" altLang="ja-JP" dirty="0" smtClean="0"/>
          </a:p>
          <a:p>
            <a:r>
              <a:rPr kumimoji="1" lang="ja-JP" altLang="en-US" dirty="0" smtClean="0"/>
              <a:t>生徒手帳、または保険証など住所が確認できるものを持参してください。</a:t>
            </a:r>
            <a:endParaRPr kumimoji="1" lang="en-US" altLang="ja-JP" dirty="0" smtClean="0"/>
          </a:p>
          <a:p>
            <a:r>
              <a:rPr kumimoji="1" lang="ja-JP" altLang="en-US" dirty="0" smtClean="0"/>
              <a:t>また、自宅の住所・連絡先を記入できるようにしてきましょう。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25</a:t>
            </a:fld>
            <a:endParaRPr kumimoji="1" lang="ja-JP" altLang="en-US" dirty="0"/>
          </a:p>
        </p:txBody>
      </p:sp>
    </p:spTree>
    <p:extLst>
      <p:ext uri="{BB962C8B-B14F-4D97-AF65-F5344CB8AC3E}">
        <p14:creationId xmlns:p14="http://schemas.microsoft.com/office/powerpoint/2010/main" val="19166200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こちらは、仙台市図書館でできることです。</a:t>
            </a:r>
            <a:endParaRPr kumimoji="1" lang="en-US" altLang="ja-JP" dirty="0" smtClean="0"/>
          </a:p>
          <a:p>
            <a:r>
              <a:rPr kumimoji="1" lang="ja-JP" altLang="en-US" dirty="0" smtClean="0"/>
              <a:t>本は１０冊まで、</a:t>
            </a:r>
            <a:r>
              <a:rPr kumimoji="1" lang="en-US" altLang="ja-JP" dirty="0" smtClean="0"/>
              <a:t>CD</a:t>
            </a:r>
            <a:r>
              <a:rPr kumimoji="1" lang="ja-JP" altLang="en-US" dirty="0" smtClean="0"/>
              <a:t>や</a:t>
            </a:r>
            <a:r>
              <a:rPr kumimoji="1" lang="en-US" altLang="ja-JP" dirty="0" smtClean="0"/>
              <a:t>DVD</a:t>
            </a:r>
            <a:r>
              <a:rPr kumimoji="1" lang="ja-JP" altLang="en-US" dirty="0" smtClean="0"/>
              <a:t>は３点まで２週間の貸出ができます。</a:t>
            </a:r>
            <a:endParaRPr kumimoji="1" lang="en-US" altLang="ja-JP" dirty="0" smtClean="0"/>
          </a:p>
          <a:p>
            <a:r>
              <a:rPr kumimoji="1" lang="ja-JP" altLang="en-US" dirty="0" smtClean="0"/>
              <a:t>（</a:t>
            </a:r>
            <a:r>
              <a:rPr kumimoji="1" lang="en-US" altLang="ja-JP" dirty="0" smtClean="0"/>
              <a:t>※</a:t>
            </a:r>
            <a:r>
              <a:rPr kumimoji="1" lang="ja-JP" altLang="en-US" dirty="0" smtClean="0"/>
              <a:t>ＣＤ・ＤＶＤの貸出し点数は</a:t>
            </a:r>
            <a:r>
              <a:rPr kumimoji="1" lang="en-US" altLang="ja-JP" dirty="0" smtClean="0"/>
              <a:t>2020.9.30</a:t>
            </a:r>
            <a:r>
              <a:rPr kumimoji="1" lang="ja-JP" altLang="en-US" dirty="0" smtClean="0"/>
              <a:t>までは</a:t>
            </a:r>
            <a:r>
              <a:rPr kumimoji="1" lang="en-US" altLang="ja-JP" dirty="0" smtClean="0"/>
              <a:t>2</a:t>
            </a:r>
            <a:r>
              <a:rPr kumimoji="1" lang="ja-JP" altLang="en-US" dirty="0" smtClean="0"/>
              <a:t>点です。）</a:t>
            </a:r>
            <a:endParaRPr kumimoji="1" lang="en-US" altLang="ja-JP" dirty="0" smtClean="0"/>
          </a:p>
          <a:p>
            <a:r>
              <a:rPr kumimoji="1" lang="ja-JP" altLang="en-US" dirty="0" smtClean="0"/>
              <a:t>また、図書館にない本や貸出中の本は予約することができます。</a:t>
            </a:r>
            <a:endParaRPr kumimoji="1" lang="en-US" altLang="ja-JP" dirty="0" smtClean="0"/>
          </a:p>
          <a:p>
            <a:endParaRPr kumimoji="1" lang="en-US" altLang="ja-JP" dirty="0" smtClean="0"/>
          </a:p>
          <a:p>
            <a:r>
              <a:rPr kumimoji="1" lang="ja-JP" altLang="en-US" dirty="0" smtClean="0"/>
              <a:t>利用登録時にパスワードを発行すると、家庭のインターネットで予約や貸出期間の延長などを行うことができます。</a:t>
            </a:r>
            <a:endParaRPr kumimoji="1" lang="en-US" altLang="ja-JP" dirty="0" smtClean="0"/>
          </a:p>
          <a:p>
            <a:r>
              <a:rPr kumimoji="1" lang="ja-JP" altLang="en-US" dirty="0" smtClean="0"/>
              <a:t>（クリック➡次ページへ）</a:t>
            </a:r>
            <a:endParaRPr kumimoji="1" lang="ja-JP" altLang="en-US" dirty="0"/>
          </a:p>
        </p:txBody>
      </p:sp>
      <p:sp>
        <p:nvSpPr>
          <p:cNvPr id="4" name="スライド番号プレースホルダー 3"/>
          <p:cNvSpPr>
            <a:spLocks noGrp="1"/>
          </p:cNvSpPr>
          <p:nvPr>
            <p:ph type="sldNum" sz="quarter" idx="10"/>
          </p:nvPr>
        </p:nvSpPr>
        <p:spPr/>
        <p:txBody>
          <a:bodyPr/>
          <a:lstStyle/>
          <a:p>
            <a:fld id="{D2B0E9ED-644D-4032-859D-B59DFA73E67D}" type="slidenum">
              <a:rPr kumimoji="1" lang="ja-JP" altLang="en-US" smtClean="0"/>
              <a:t>26</a:t>
            </a:fld>
            <a:endParaRPr kumimoji="1" lang="ja-JP" altLang="en-US" dirty="0"/>
          </a:p>
        </p:txBody>
      </p:sp>
    </p:spTree>
    <p:extLst>
      <p:ext uri="{BB962C8B-B14F-4D97-AF65-F5344CB8AC3E}">
        <p14:creationId xmlns:p14="http://schemas.microsoft.com/office/powerpoint/2010/main" val="41832166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調べ学習で使った資料は、記録を残しておきましょう。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レポートにまとめるときに必要になります。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27</a:t>
            </a:fld>
            <a:endParaRPr kumimoji="1" lang="ja-JP" altLang="en-US" dirty="0"/>
          </a:p>
        </p:txBody>
      </p:sp>
    </p:spTree>
    <p:extLst>
      <p:ext uri="{BB962C8B-B14F-4D97-AF65-F5344CB8AC3E}">
        <p14:creationId xmlns:p14="http://schemas.microsoft.com/office/powerpoint/2010/main" val="35494207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本の最後には「奥付」があります。奥付を参考にして、書名・著者名・出版年月・出版社を必ずメモしておきましょう。</a:t>
            </a:r>
            <a:endParaRPr kumimoji="1" lang="en-US" altLang="ja-JP" dirty="0" smtClean="0"/>
          </a:p>
          <a:p>
            <a:r>
              <a:rPr kumimoji="1" lang="ja-JP" altLang="en-US" dirty="0" smtClean="0"/>
              <a:t>また、参考にしたページも忘れずに記録しておきましょう。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28</a:t>
            </a:fld>
            <a:endParaRPr kumimoji="1" lang="ja-JP" altLang="en-US" dirty="0"/>
          </a:p>
        </p:txBody>
      </p:sp>
    </p:spTree>
    <p:extLst>
      <p:ext uri="{BB962C8B-B14F-4D97-AF65-F5344CB8AC3E}">
        <p14:creationId xmlns:p14="http://schemas.microsoft.com/office/powerpoint/2010/main" val="39866443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latin typeface="+mj-ea"/>
                <a:ea typeface="+mn-ea"/>
                <a:cs typeface="+mn-cs"/>
              </a:rPr>
              <a:t>ここまで、図書館での調べ方について進めてきましたが、「職業」について、図書館の様々なツールを使って情報を入手することができそうでしょうか。</a:t>
            </a:r>
            <a:endParaRPr kumimoji="1" lang="en-US" altLang="ja-JP" sz="1200" kern="1200" dirty="0" smtClean="0">
              <a:solidFill>
                <a:schemeClr val="tx1"/>
              </a:solidFill>
              <a:latin typeface="+mj-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smtClean="0">
              <a:solidFill>
                <a:schemeClr val="tx1"/>
              </a:solidFill>
              <a:latin typeface="+mj-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latin typeface="+mj-ea"/>
                <a:ea typeface="+mn-ea"/>
                <a:cs typeface="+mn-cs"/>
              </a:rPr>
              <a:t>困ったとき・資料が見つからないとき、機械の操作が分からないときなどは、お気軽に図書館の職員にお声掛けください。</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9867D847-A56A-49DE-817B-13FBF43BD2FF}" type="slidenum">
              <a:rPr kumimoji="1" lang="ja-JP" altLang="en-US" smtClean="0"/>
              <a:t>29</a:t>
            </a:fld>
            <a:endParaRPr kumimoji="1" lang="ja-JP" altLang="en-US" dirty="0"/>
          </a:p>
        </p:txBody>
      </p:sp>
    </p:spTree>
    <p:extLst>
      <p:ext uri="{BB962C8B-B14F-4D97-AF65-F5344CB8AC3E}">
        <p14:creationId xmlns:p14="http://schemas.microsoft.com/office/powerpoint/2010/main" val="2528242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「職業」について調べる、とはどんなことを調べたらよいのでしょうか。</a:t>
            </a:r>
            <a:endParaRPr kumimoji="1" lang="en-US" altLang="ja-JP" dirty="0" smtClean="0"/>
          </a:p>
          <a:p>
            <a:r>
              <a:rPr kumimoji="1" lang="ja-JP" altLang="en-US" dirty="0" smtClean="0"/>
              <a:t>まずは、職業ガイドや図書を使って「職業」の全体像をつかみましょう。</a:t>
            </a:r>
            <a:endParaRPr kumimoji="1" lang="en-US" altLang="ja-JP" dirty="0" smtClean="0"/>
          </a:p>
          <a:p>
            <a:r>
              <a:rPr kumimoji="1" lang="ja-JP" altLang="en-US" dirty="0" smtClean="0"/>
              <a:t>そして、具体的に調べてみたい職業が決まったら、更に詳しい情報の得られる資料を探してみましょう。</a:t>
            </a:r>
            <a:endParaRPr kumimoji="1" lang="en-US" altLang="ja-JP" dirty="0" smtClean="0"/>
          </a:p>
          <a:p>
            <a:r>
              <a:rPr kumimoji="1" lang="ja-JP" altLang="en-US" dirty="0" smtClean="0"/>
              <a:t>この調べ学習を通して、「働くこと」や「生き方」についても、考えを深めていけるといいですね。</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3</a:t>
            </a:fld>
            <a:endParaRPr kumimoji="1" lang="ja-JP" altLang="en-US" dirty="0"/>
          </a:p>
        </p:txBody>
      </p:sp>
    </p:spTree>
    <p:extLst>
      <p:ext uri="{BB962C8B-B14F-4D97-AF65-F5344CB8AC3E}">
        <p14:creationId xmlns:p14="http://schemas.microsoft.com/office/powerpoint/2010/main" val="1013373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「調べるって面白い」、「分からないことがあったら図書館に行ってみよう」そんなふうに思ってもらえたらうれしいです。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smtClean="0"/>
              <a:t>この先は、レポートのまとめ方について進めていきます。</a:t>
            </a:r>
            <a:endParaRPr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30</a:t>
            </a:fld>
            <a:endParaRPr kumimoji="1" lang="ja-JP" altLang="en-US" dirty="0"/>
          </a:p>
        </p:txBody>
      </p:sp>
    </p:spTree>
    <p:extLst>
      <p:ext uri="{BB962C8B-B14F-4D97-AF65-F5344CB8AC3E}">
        <p14:creationId xmlns:p14="http://schemas.microsoft.com/office/powerpoint/2010/main" val="5774865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最後に、調べたことを整理してまとめていきます。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情報を集めただけでは、丸写しで終わってしまいます。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集めた情報を取捨選択し、情報を整理しながら、考察へと結びつけていきましょう。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31</a:t>
            </a:fld>
            <a:endParaRPr kumimoji="1" lang="ja-JP" altLang="en-US" dirty="0"/>
          </a:p>
        </p:txBody>
      </p:sp>
    </p:spTree>
    <p:extLst>
      <p:ext uri="{BB962C8B-B14F-4D97-AF65-F5344CB8AC3E}">
        <p14:creationId xmlns:p14="http://schemas.microsoft.com/office/powerpoint/2010/main" val="17457795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調べたことから、まとめに必要なものを取捨選択しましょう。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また、比較して考えたり、分類したり、関連付けて考えることが大切です。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32</a:t>
            </a:fld>
            <a:endParaRPr kumimoji="1" lang="ja-JP" altLang="en-US" dirty="0"/>
          </a:p>
        </p:txBody>
      </p:sp>
    </p:spTree>
    <p:extLst>
      <p:ext uri="{BB962C8B-B14F-4D97-AF65-F5344CB8AC3E}">
        <p14:creationId xmlns:p14="http://schemas.microsoft.com/office/powerpoint/2010/main" val="38476130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kern="1200" dirty="0" smtClean="0">
                <a:solidFill>
                  <a:schemeClr val="tx1"/>
                </a:solidFill>
                <a:latin typeface="+mj-ea"/>
                <a:ea typeface="+mn-ea"/>
                <a:cs typeface="+mn-cs"/>
              </a:rPr>
              <a:t>例えば、本などで収集した</a:t>
            </a:r>
            <a:r>
              <a:rPr kumimoji="1" lang="ja-JP" altLang="en-US" sz="1200" kern="1200" dirty="0" smtClean="0">
                <a:solidFill>
                  <a:srgbClr val="FF0000"/>
                </a:solidFill>
                <a:latin typeface="+mj-ea"/>
                <a:ea typeface="+mn-ea"/>
                <a:cs typeface="+mn-cs"/>
              </a:rPr>
              <a:t>文字情報は、</a:t>
            </a:r>
            <a:r>
              <a:rPr kumimoji="1" lang="ja-JP" altLang="en-US" sz="1200" u="sng" kern="1200" dirty="0" smtClean="0">
                <a:solidFill>
                  <a:schemeClr val="tx1"/>
                </a:solidFill>
                <a:latin typeface="+mj-ea"/>
                <a:ea typeface="+mn-ea"/>
                <a:cs typeface="+mn-cs"/>
              </a:rPr>
              <a:t>項目を立てて</a:t>
            </a:r>
            <a:r>
              <a:rPr kumimoji="1" lang="ja-JP" altLang="en-US" sz="1200" kern="1200" dirty="0" smtClean="0">
                <a:solidFill>
                  <a:schemeClr val="tx1"/>
                </a:solidFill>
                <a:latin typeface="+mj-ea"/>
                <a:ea typeface="+mn-ea"/>
                <a:cs typeface="+mn-cs"/>
              </a:rPr>
              <a:t>分類してみましょう。</a:t>
            </a:r>
            <a:endParaRPr kumimoji="1" lang="en-US" altLang="ja-JP" sz="1200" kern="1200" dirty="0" smtClean="0">
              <a:solidFill>
                <a:schemeClr val="tx1"/>
              </a:solidFill>
              <a:latin typeface="+mj-ea"/>
              <a:ea typeface="+mn-ea"/>
              <a:cs typeface="+mn-cs"/>
            </a:endParaRPr>
          </a:p>
          <a:p>
            <a:r>
              <a:rPr kumimoji="1" lang="ja-JP" altLang="en-US" sz="1200" kern="1200" dirty="0" smtClean="0">
                <a:solidFill>
                  <a:srgbClr val="FF0000"/>
                </a:solidFill>
                <a:latin typeface="+mj-ea"/>
                <a:ea typeface="+mn-ea"/>
                <a:cs typeface="+mn-cs"/>
              </a:rPr>
              <a:t>また、</a:t>
            </a:r>
            <a:r>
              <a:rPr kumimoji="1" lang="ja-JP" altLang="en-US" sz="1200" kern="1200" dirty="0" smtClean="0">
                <a:solidFill>
                  <a:schemeClr val="tx1"/>
                </a:solidFill>
                <a:latin typeface="+mj-ea"/>
                <a:ea typeface="+mn-ea"/>
                <a:cs typeface="+mn-cs"/>
              </a:rPr>
              <a:t>統計資料などの</a:t>
            </a:r>
            <a:r>
              <a:rPr kumimoji="1" lang="ja-JP" altLang="en-US" sz="1200" kern="1200" dirty="0" smtClean="0">
                <a:solidFill>
                  <a:srgbClr val="FF0000"/>
                </a:solidFill>
                <a:latin typeface="+mj-ea"/>
                <a:ea typeface="+mn-ea"/>
                <a:cs typeface="+mn-cs"/>
              </a:rPr>
              <a:t>数値化された情報は、表やグラフ</a:t>
            </a:r>
            <a:r>
              <a:rPr kumimoji="1" lang="ja-JP" altLang="en-US" sz="1200" kern="1200" dirty="0" smtClean="0">
                <a:solidFill>
                  <a:schemeClr val="tx1"/>
                </a:solidFill>
                <a:latin typeface="+mj-ea"/>
                <a:ea typeface="+mn-ea"/>
                <a:cs typeface="+mn-cs"/>
              </a:rPr>
              <a:t>に表すと視覚化されて分かりやすくなります。</a:t>
            </a:r>
            <a:endParaRPr kumimoji="1" lang="en-US" altLang="ja-JP" sz="1200" kern="1200" dirty="0" smtClean="0">
              <a:solidFill>
                <a:schemeClr val="tx1"/>
              </a:solidFill>
              <a:latin typeface="+mj-ea"/>
              <a:ea typeface="+mn-ea"/>
              <a:cs typeface="+mn-cs"/>
            </a:endParaRPr>
          </a:p>
          <a:p>
            <a:r>
              <a:rPr kumimoji="1" lang="ja-JP" altLang="en-US" sz="1200" kern="1200" dirty="0" smtClean="0">
                <a:solidFill>
                  <a:schemeClr val="tx1"/>
                </a:solidFill>
                <a:latin typeface="+mj-ea"/>
                <a:ea typeface="+mn-ea"/>
                <a:cs typeface="+mn-cs"/>
              </a:rPr>
              <a:t>その他、</a:t>
            </a:r>
            <a:r>
              <a:rPr kumimoji="1" lang="ja-JP" altLang="en-US" sz="1200" kern="1200" dirty="0" smtClean="0">
                <a:solidFill>
                  <a:srgbClr val="FF0000"/>
                </a:solidFill>
                <a:latin typeface="+mj-ea"/>
                <a:ea typeface="+mn-ea"/>
                <a:cs typeface="+mn-cs"/>
              </a:rPr>
              <a:t>イラスト</a:t>
            </a:r>
            <a:r>
              <a:rPr kumimoji="1" lang="ja-JP" altLang="en-US" sz="1200" kern="1200" dirty="0" smtClean="0">
                <a:solidFill>
                  <a:schemeClr val="tx1"/>
                </a:solidFill>
                <a:latin typeface="+mj-ea"/>
                <a:ea typeface="+mn-ea"/>
                <a:cs typeface="+mn-cs"/>
              </a:rPr>
              <a:t>や</a:t>
            </a:r>
            <a:r>
              <a:rPr kumimoji="1" lang="ja-JP" altLang="en-US" sz="1200" kern="1200" dirty="0" smtClean="0">
                <a:solidFill>
                  <a:srgbClr val="FF0000"/>
                </a:solidFill>
                <a:latin typeface="+mj-ea"/>
                <a:ea typeface="+mn-ea"/>
                <a:cs typeface="+mn-cs"/>
              </a:rPr>
              <a:t>マップ化する方法もあります。</a:t>
            </a:r>
            <a:endParaRPr kumimoji="1" lang="en-US" altLang="ja-JP" sz="1200" kern="1200" dirty="0" smtClean="0">
              <a:solidFill>
                <a:srgbClr val="FF0000"/>
              </a:solidFill>
              <a:latin typeface="+mj-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33</a:t>
            </a:fld>
            <a:endParaRPr kumimoji="1" lang="ja-JP" altLang="en-US" dirty="0"/>
          </a:p>
        </p:txBody>
      </p:sp>
    </p:spTree>
    <p:extLst>
      <p:ext uri="{BB962C8B-B14F-4D97-AF65-F5344CB8AC3E}">
        <p14:creationId xmlns:p14="http://schemas.microsoft.com/office/powerpoint/2010/main" val="28491199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図や表、思考ツールを使うことによって、資料から得られた情報を視覚的に整理・分析することができます。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得られた情報から、自分の考えを導いていくことが大切です。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34</a:t>
            </a:fld>
            <a:endParaRPr kumimoji="1" lang="ja-JP" altLang="en-US" dirty="0"/>
          </a:p>
        </p:txBody>
      </p:sp>
    </p:spTree>
    <p:extLst>
      <p:ext uri="{BB962C8B-B14F-4D97-AF65-F5344CB8AC3E}">
        <p14:creationId xmlns:p14="http://schemas.microsoft.com/office/powerpoint/2010/main" val="19017182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調べたことを話し合いながら、整理・分析を進めましょう。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話し合いながら進めることで、自分とは異なる視点や考えに気づき、自分の考えを</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一層深めることができます。（クリック➡次ページへ）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35</a:t>
            </a:fld>
            <a:endParaRPr kumimoji="1" lang="ja-JP" altLang="en-US" dirty="0"/>
          </a:p>
        </p:txBody>
      </p:sp>
    </p:spTree>
    <p:extLst>
      <p:ext uri="{BB962C8B-B14F-4D97-AF65-F5344CB8AC3E}">
        <p14:creationId xmlns:p14="http://schemas.microsoft.com/office/powerpoint/2010/main" val="6960619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レポートとしてまとめる場合には、このようなことにも注意してください。</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・本に書いてあったことと、自分の意見を区別して書いていきましょう。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・引用は、「　」でくくって、引用であることを分かるように記しましょう。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・レポートの最後には、参考資料を明記しましょう。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36</a:t>
            </a:fld>
            <a:endParaRPr kumimoji="1" lang="ja-JP" altLang="en-US" dirty="0"/>
          </a:p>
        </p:txBody>
      </p:sp>
    </p:spTree>
    <p:extLst>
      <p:ext uri="{BB962C8B-B14F-4D97-AF65-F5344CB8AC3E}">
        <p14:creationId xmlns:p14="http://schemas.microsoft.com/office/powerpoint/2010/main" val="82851271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レポートの作成においては、調べたことを誰に伝えたいのかを意識して</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書いていくと、伝えたいことが明確になり、表現する言葉も選ぶようになります。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また、常に目的を意識し、課題と向き合うことで、ぶれないレポートに仕上がります。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レポートの最後には、参考資料を明記します。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また、振り返りの時間を持つことで、さらなる課題が見つかったり、達成感を味わえます。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37</a:t>
            </a:fld>
            <a:endParaRPr kumimoji="1" lang="ja-JP" altLang="en-US" dirty="0"/>
          </a:p>
        </p:txBody>
      </p:sp>
    </p:spTree>
    <p:extLst>
      <p:ext uri="{BB962C8B-B14F-4D97-AF65-F5344CB8AC3E}">
        <p14:creationId xmlns:p14="http://schemas.microsoft.com/office/powerpoint/2010/main" val="455150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いよいよ、発表です。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ここまで、調べて分かったこと、考えたことを整理・分析してきました。</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分かりやすく、工夫して、みんなに伝えてみましょう。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発表資料は、保存しておくと、次の学習に役立ちます。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以上で、「図書館で調べよう～職業」を終了します。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（クリック➡次ページが最終ページです）</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38</a:t>
            </a:fld>
            <a:endParaRPr kumimoji="1" lang="ja-JP" altLang="en-US" dirty="0"/>
          </a:p>
        </p:txBody>
      </p:sp>
    </p:spTree>
    <p:extLst>
      <p:ext uri="{BB962C8B-B14F-4D97-AF65-F5344CB8AC3E}">
        <p14:creationId xmlns:p14="http://schemas.microsoft.com/office/powerpoint/2010/main" val="20182474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a:t>
            </a:r>
            <a:r>
              <a:rPr kumimoji="1" lang="ja-JP" altLang="en-US" dirty="0" smtClean="0"/>
              <a:t>最終ページです。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39</a:t>
            </a:fld>
            <a:endParaRPr kumimoji="1" lang="ja-JP" altLang="en-US" dirty="0"/>
          </a:p>
        </p:txBody>
      </p:sp>
    </p:spTree>
    <p:extLst>
      <p:ext uri="{BB962C8B-B14F-4D97-AF65-F5344CB8AC3E}">
        <p14:creationId xmlns:p14="http://schemas.microsoft.com/office/powerpoint/2010/main" val="40429653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さて、まずは、「職業」から連想できるキーワードを挙げてみましょう。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（少し考えさせてからクリック➡次ページへ）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4</a:t>
            </a:fld>
            <a:endParaRPr kumimoji="1" lang="ja-JP" altLang="en-US" dirty="0"/>
          </a:p>
        </p:txBody>
      </p:sp>
    </p:spTree>
    <p:extLst>
      <p:ext uri="{BB962C8B-B14F-4D97-AF65-F5344CB8AC3E}">
        <p14:creationId xmlns:p14="http://schemas.microsoft.com/office/powerpoint/2010/main" val="641119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主なキーワードとして、このようなものが挙げられます。</a:t>
            </a:r>
            <a:endParaRPr kumimoji="1" lang="en-US" altLang="ja-JP" dirty="0" smtClean="0"/>
          </a:p>
          <a:p>
            <a:r>
              <a:rPr kumimoji="1" lang="ja-JP" altLang="en-US" dirty="0" smtClean="0"/>
              <a:t>これらは、図書館にあるパソコン（資料検索端末　ＯＰＡＣ）や各種データベースを検索する際に入力するキーワードの例ともなりますので、メモしておきましょう。</a:t>
            </a:r>
            <a:endParaRPr kumimoji="1" lang="en-US" altLang="ja-JP" dirty="0" smtClean="0"/>
          </a:p>
          <a:p>
            <a:endParaRPr kumimoji="1" lang="en-US" altLang="ja-JP" dirty="0" smtClean="0"/>
          </a:p>
        </p:txBody>
      </p:sp>
      <p:sp>
        <p:nvSpPr>
          <p:cNvPr id="4" name="スライド番号プレースホルダー 3"/>
          <p:cNvSpPr>
            <a:spLocks noGrp="1"/>
          </p:cNvSpPr>
          <p:nvPr>
            <p:ph type="sldNum" sz="quarter" idx="10"/>
          </p:nvPr>
        </p:nvSpPr>
        <p:spPr/>
        <p:txBody>
          <a:bodyPr/>
          <a:lstStyle/>
          <a:p>
            <a:fld id="{9867D847-A56A-49DE-817B-13FBF43BD2FF}" type="slidenum">
              <a:rPr kumimoji="1" lang="ja-JP" altLang="en-US" smtClean="0"/>
              <a:t>5</a:t>
            </a:fld>
            <a:endParaRPr kumimoji="1" lang="ja-JP" altLang="en-US" dirty="0"/>
          </a:p>
        </p:txBody>
      </p:sp>
    </p:spTree>
    <p:extLst>
      <p:ext uri="{BB962C8B-B14F-4D97-AF65-F5344CB8AC3E}">
        <p14:creationId xmlns:p14="http://schemas.microsoft.com/office/powerpoint/2010/main" val="24941669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インターネットで、仙台市図書館のホームページの「蔵書検索」によって、資料を探すことができます。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図書館の利用登録時にパスワードを発行していると、「マイライブラリ」にログインして、資料の予約や「マイ本棚」の作成などができます。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6</a:t>
            </a:fld>
            <a:endParaRPr kumimoji="1" lang="ja-JP" altLang="en-US" dirty="0"/>
          </a:p>
        </p:txBody>
      </p:sp>
    </p:spTree>
    <p:extLst>
      <p:ext uri="{BB962C8B-B14F-4D97-AF65-F5344CB8AC3E}">
        <p14:creationId xmlns:p14="http://schemas.microsoft.com/office/powerpoint/2010/main" val="19533003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仙台市には各区に図書館があります。</a:t>
            </a:r>
            <a:endParaRPr kumimoji="1" lang="en-US" altLang="ja-JP" dirty="0" smtClean="0"/>
          </a:p>
          <a:p>
            <a:r>
              <a:rPr kumimoji="1" lang="ja-JP" altLang="en-US" dirty="0" smtClean="0"/>
              <a:t>ここからは、図書館で、どのように資料を探したらいいか、どんな資料を使ったらいいか、どのように図書館を利用したらよいかについて進めていきます。</a:t>
            </a:r>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7</a:t>
            </a:fld>
            <a:endParaRPr kumimoji="1" lang="ja-JP" altLang="en-US" dirty="0"/>
          </a:p>
        </p:txBody>
      </p:sp>
    </p:spTree>
    <p:extLst>
      <p:ext uri="{BB962C8B-B14F-4D97-AF65-F5344CB8AC3E}">
        <p14:creationId xmlns:p14="http://schemas.microsoft.com/office/powerpoint/2010/main" val="37990966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それでは、仙台市図書館へ行ってみましょう。</a:t>
            </a:r>
            <a:endParaRPr kumimoji="1" lang="en-US" altLang="ja-JP" dirty="0" smtClean="0"/>
          </a:p>
          <a:p>
            <a:r>
              <a:rPr kumimoji="1" lang="ja-JP" altLang="en-US" dirty="0" smtClean="0"/>
              <a:t>仙台市図書館は、市内に</a:t>
            </a:r>
            <a:r>
              <a:rPr kumimoji="1" lang="en-US" altLang="ja-JP" dirty="0" smtClean="0"/>
              <a:t>7</a:t>
            </a:r>
            <a:r>
              <a:rPr kumimoji="1" lang="ja-JP" altLang="en-US" dirty="0" smtClean="0"/>
              <a:t>図書館があります。</a:t>
            </a:r>
            <a:endParaRPr kumimoji="1" lang="en-US" altLang="ja-JP" dirty="0" smtClean="0"/>
          </a:p>
          <a:p>
            <a:endParaRPr kumimoji="1" lang="en-US" altLang="ja-JP" dirty="0" smtClean="0"/>
          </a:p>
          <a:p>
            <a:r>
              <a:rPr kumimoji="1" lang="ja-JP" altLang="en-US" dirty="0" smtClean="0"/>
              <a:t>図書館では、様々なツールから情報を入手できます。</a:t>
            </a:r>
            <a:endParaRPr kumimoji="1" lang="en-US" altLang="ja-JP" dirty="0" smtClean="0"/>
          </a:p>
          <a:p>
            <a:r>
              <a:rPr kumimoji="1" lang="ja-JP" altLang="en-US" dirty="0" smtClean="0"/>
              <a:t>どんな方法で調べることができると思いますか。考えてみましょう。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（少し考えさせてから、クリック➡次ページへ）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8</a:t>
            </a:fld>
            <a:endParaRPr kumimoji="1" lang="ja-JP" altLang="en-US" dirty="0"/>
          </a:p>
        </p:txBody>
      </p:sp>
    </p:spTree>
    <p:extLst>
      <p:ext uri="{BB962C8B-B14F-4D97-AF65-F5344CB8AC3E}">
        <p14:creationId xmlns:p14="http://schemas.microsoft.com/office/powerpoint/2010/main" val="3440418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図書館といえば、たくさんの本や資料があります。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それでは、どんな本で調べていけばよいでしょうか。</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9</a:t>
            </a:fld>
            <a:endParaRPr kumimoji="1" lang="ja-JP" altLang="en-US" dirty="0"/>
          </a:p>
        </p:txBody>
      </p:sp>
    </p:spTree>
    <p:extLst>
      <p:ext uri="{BB962C8B-B14F-4D97-AF65-F5344CB8AC3E}">
        <p14:creationId xmlns:p14="http://schemas.microsoft.com/office/powerpoint/2010/main" val="10379090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452FD98F-ACBC-4358-8E9A-A90A61BDFF3D}" type="datetimeFigureOut">
              <a:rPr kumimoji="1" lang="ja-JP" altLang="en-US" smtClean="0"/>
              <a:t>2020/12/15</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B00029E9-01EF-4F96-BCA8-5D19092830DC}" type="slidenum">
              <a:rPr kumimoji="1" lang="ja-JP" altLang="en-US" smtClean="0"/>
              <a:t>‹#›</a:t>
            </a:fld>
            <a:endParaRPr kumimoji="1" lang="ja-JP" altLang="en-US" dirty="0"/>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fld id="{452FD98F-ACBC-4358-8E9A-A90A61BDFF3D}" type="datetimeFigureOut">
              <a:rPr kumimoji="1" lang="ja-JP" altLang="en-US" smtClean="0"/>
              <a:t>2020/12/15</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B00029E9-01EF-4F96-BCA8-5D19092830DC}" type="slidenum">
              <a:rPr kumimoji="1" lang="ja-JP" altLang="en-US" smtClean="0"/>
              <a:t>‹#›</a:t>
            </a:fld>
            <a:endParaRPr kumimoji="1" lang="ja-JP"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fld id="{452FD98F-ACBC-4358-8E9A-A90A61BDFF3D}" type="datetimeFigureOut">
              <a:rPr kumimoji="1" lang="ja-JP" altLang="en-US" smtClean="0"/>
              <a:t>2020/12/15</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B00029E9-01EF-4F96-BCA8-5D19092830DC}" type="slidenum">
              <a:rPr kumimoji="1" lang="ja-JP" altLang="en-US" smtClean="0"/>
              <a:t>‹#›</a:t>
            </a:fld>
            <a:endParaRPr kumimoji="1" lang="ja-JP"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941910" y="2514601"/>
            <a:ext cx="6686549" cy="2262781"/>
          </a:xfrm>
        </p:spPr>
        <p:txBody>
          <a:bodyPr anchor="b">
            <a:normAutofit/>
          </a:bodyPr>
          <a:lstStyle>
            <a:lvl1pPr>
              <a:defRPr sz="405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941910" y="4777380"/>
            <a:ext cx="6686549" cy="1126283"/>
          </a:xfrm>
        </p:spPr>
        <p:txBody>
          <a:bodyPr anchor="t"/>
          <a:lstStyle>
            <a:lvl1pPr marL="0" indent="0" algn="l">
              <a:buNone/>
              <a:defRPr>
                <a:solidFill>
                  <a:schemeClr val="tx1">
                    <a:lumMod val="65000"/>
                    <a:lumOff val="3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6BFBDDD2-9FBB-4606-A8E2-9D1846982E8A}" type="datetimeFigureOut">
              <a:rPr kumimoji="1" lang="ja-JP" altLang="en-US" smtClean="0"/>
              <a:t>2020/12/15</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7" name="Freeform 6"/>
          <p:cNvSpPr/>
          <p:nvPr/>
        </p:nvSpPr>
        <p:spPr bwMode="auto">
          <a:xfrm>
            <a:off x="0" y="4323811"/>
            <a:ext cx="1308489"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398860" y="4529541"/>
            <a:ext cx="584825" cy="365125"/>
          </a:xfrm>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1315606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944694" y="624110"/>
            <a:ext cx="6683765" cy="1280890"/>
          </a:xfrm>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a:xfrm>
            <a:off x="1941909" y="2133600"/>
            <a:ext cx="6686550" cy="377762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6BFBDDD2-9FBB-4606-A8E2-9D1846982E8A}" type="datetimeFigureOut">
              <a:rPr kumimoji="1" lang="ja-JP" altLang="en-US" smtClean="0"/>
              <a:t>2020/12/15</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2930428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1941910" y="2058750"/>
            <a:ext cx="6686549" cy="1468800"/>
          </a:xfrm>
        </p:spPr>
        <p:txBody>
          <a:bodyPr anchor="b"/>
          <a:lstStyle>
            <a:lvl1pPr algn="l">
              <a:defRPr sz="3000" b="0" cap="none"/>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1941910" y="3530129"/>
            <a:ext cx="6686549" cy="860400"/>
          </a:xfrm>
        </p:spPr>
        <p:txBody>
          <a:bodyPr anchor="t"/>
          <a:lstStyle>
            <a:lvl1pPr marL="0" indent="0" algn="l">
              <a:buNone/>
              <a:defRPr sz="150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6BFBDDD2-9FBB-4606-A8E2-9D1846982E8A}" type="datetimeFigureOut">
              <a:rPr kumimoji="1" lang="ja-JP" altLang="en-US" smtClean="0"/>
              <a:t>2020/12/15</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5294985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1941909" y="2133600"/>
            <a:ext cx="3235398" cy="3777622"/>
          </a:xfrm>
        </p:spPr>
        <p:txBody>
          <a:bodyPr>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5393060" y="2126222"/>
            <a:ext cx="3235398" cy="3777622"/>
          </a:xfrm>
        </p:spPr>
        <p:txBody>
          <a:bodyPr>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6BFBDDD2-9FBB-4606-A8E2-9D1846982E8A}" type="datetimeFigureOut">
              <a:rPr kumimoji="1" lang="ja-JP" altLang="en-US" smtClean="0"/>
              <a:t>2020/12/15</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10"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398860" y="787783"/>
            <a:ext cx="584825" cy="365125"/>
          </a:xfrm>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9614969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2204530" y="1972703"/>
            <a:ext cx="2994549"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smtClean="0"/>
              <a:t>マスター テキストの書式設定</a:t>
            </a:r>
          </a:p>
        </p:txBody>
      </p:sp>
      <p:sp>
        <p:nvSpPr>
          <p:cNvPr id="4" name="Content Placeholder 3"/>
          <p:cNvSpPr>
            <a:spLocks noGrp="1"/>
          </p:cNvSpPr>
          <p:nvPr>
            <p:ph sz="half" idx="2"/>
          </p:nvPr>
        </p:nvSpPr>
        <p:spPr>
          <a:xfrm>
            <a:off x="1941909" y="2548966"/>
            <a:ext cx="3257170" cy="3354060"/>
          </a:xfrm>
        </p:spPr>
        <p:txBody>
          <a:bodyPr>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5629972" y="1969475"/>
            <a:ext cx="2999251"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5375218" y="2545738"/>
            <a:ext cx="3254006" cy="3354060"/>
          </a:xfrm>
        </p:spPr>
        <p:txBody>
          <a:bodyPr>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6BFBDDD2-9FBB-4606-A8E2-9D1846982E8A}" type="datetimeFigureOut">
              <a:rPr kumimoji="1" lang="ja-JP" altLang="en-US" smtClean="0"/>
              <a:t>2020/12/15</a:t>
            </a:fld>
            <a:endParaRPr kumimoji="1" lang="ja-JP" altLang="en-US" dirty="0"/>
          </a:p>
        </p:txBody>
      </p:sp>
      <p:sp>
        <p:nvSpPr>
          <p:cNvPr id="8" name="Footer Placeholder 7"/>
          <p:cNvSpPr>
            <a:spLocks noGrp="1"/>
          </p:cNvSpPr>
          <p:nvPr>
            <p:ph type="ftr" sz="quarter" idx="11"/>
          </p:nvPr>
        </p:nvSpPr>
        <p:spPr/>
        <p:txBody>
          <a:bodyPr/>
          <a:lstStyle/>
          <a:p>
            <a:endParaRPr kumimoji="1" lang="ja-JP" altLang="en-US" dirty="0"/>
          </a:p>
        </p:txBody>
      </p:sp>
      <p:sp>
        <p:nvSpPr>
          <p:cNvPr id="12"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398860" y="787783"/>
            <a:ext cx="584825" cy="365125"/>
          </a:xfrm>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18011391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6BFBDDD2-9FBB-4606-A8E2-9D1846982E8A}" type="datetimeFigureOut">
              <a:rPr kumimoji="1" lang="ja-JP" altLang="en-US" smtClean="0"/>
              <a:t>2020/12/15</a:t>
            </a:fld>
            <a:endParaRPr kumimoji="1" lang="ja-JP" altLang="en-US" dirty="0"/>
          </a:p>
        </p:txBody>
      </p:sp>
      <p:sp>
        <p:nvSpPr>
          <p:cNvPr id="4" name="Footer Placeholder 3"/>
          <p:cNvSpPr>
            <a:spLocks noGrp="1"/>
          </p:cNvSpPr>
          <p:nvPr>
            <p:ph type="ftr" sz="quarter" idx="11"/>
          </p:nvPr>
        </p:nvSpPr>
        <p:spPr/>
        <p:txBody>
          <a:bodyPr/>
          <a:lstStyle/>
          <a:p>
            <a:endParaRPr kumimoji="1" lang="ja-JP" altLang="en-US" dirty="0"/>
          </a:p>
        </p:txBody>
      </p:sp>
      <p:sp>
        <p:nvSpPr>
          <p:cNvPr id="7"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26070661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FBDDD2-9FBB-4606-A8E2-9D1846982E8A}" type="datetimeFigureOut">
              <a:rPr kumimoji="1" lang="ja-JP" altLang="en-US" smtClean="0"/>
              <a:t>2020/12/15</a:t>
            </a:fld>
            <a:endParaRPr kumimoji="1" lang="ja-JP" altLang="en-US" dirty="0"/>
          </a:p>
        </p:txBody>
      </p:sp>
      <p:sp>
        <p:nvSpPr>
          <p:cNvPr id="3" name="Footer Placeholder 2"/>
          <p:cNvSpPr>
            <a:spLocks noGrp="1"/>
          </p:cNvSpPr>
          <p:nvPr>
            <p:ph type="ftr" sz="quarter" idx="11"/>
          </p:nvPr>
        </p:nvSpPr>
        <p:spPr/>
        <p:txBody>
          <a:bodyPr/>
          <a:lstStyle/>
          <a:p>
            <a:endParaRPr kumimoji="1" lang="ja-JP" altLang="en-US" dirty="0"/>
          </a:p>
        </p:txBody>
      </p:sp>
      <p:sp>
        <p:nvSpPr>
          <p:cNvPr id="6"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20404713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941910" y="446088"/>
            <a:ext cx="2628899" cy="976312"/>
          </a:xfrm>
        </p:spPr>
        <p:txBody>
          <a:bodyPr anchor="b"/>
          <a:lstStyle>
            <a:lvl1pPr algn="l">
              <a:defRPr sz="1500" b="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4742259" y="446089"/>
            <a:ext cx="3886200" cy="5414963"/>
          </a:xfrm>
        </p:spPr>
        <p:txBody>
          <a:bodyPr anchor="ctr">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1941910" y="1598613"/>
            <a:ext cx="2628899" cy="426243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6BFBDDD2-9FBB-4606-A8E2-9D1846982E8A}" type="datetimeFigureOut">
              <a:rPr kumimoji="1" lang="ja-JP" altLang="en-US" smtClean="0"/>
              <a:t>2020/12/15</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9"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3143607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fld id="{452FD98F-ACBC-4358-8E9A-A90A61BDFF3D}" type="datetimeFigureOut">
              <a:rPr kumimoji="1" lang="ja-JP" altLang="en-US" smtClean="0"/>
              <a:t>2020/12/15</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B00029E9-01EF-4F96-BCA8-5D19092830DC}" type="slidenum">
              <a:rPr kumimoji="1" lang="ja-JP" altLang="en-US" smtClean="0"/>
              <a:t>‹#›</a:t>
            </a:fld>
            <a:endParaRPr kumimoji="1" lang="ja-JP" alt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1941910" y="4800600"/>
            <a:ext cx="6686550" cy="566738"/>
          </a:xfrm>
        </p:spPr>
        <p:txBody>
          <a:bodyPr anchor="b">
            <a:normAutofit/>
          </a:bodyPr>
          <a:lstStyle>
            <a:lvl1pPr algn="l">
              <a:defRPr sz="1800" b="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1941909" y="634965"/>
            <a:ext cx="6686550" cy="3854970"/>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ja-JP" altLang="en-US" dirty="0" smtClean="0"/>
              <a:t>図を追加</a:t>
            </a:r>
            <a:endParaRPr lang="en-US" dirty="0"/>
          </a:p>
        </p:txBody>
      </p:sp>
      <p:sp>
        <p:nvSpPr>
          <p:cNvPr id="4" name="Text Placeholder 3"/>
          <p:cNvSpPr>
            <a:spLocks noGrp="1"/>
          </p:cNvSpPr>
          <p:nvPr>
            <p:ph type="body" sz="half" idx="2"/>
          </p:nvPr>
        </p:nvSpPr>
        <p:spPr>
          <a:xfrm>
            <a:off x="1941910" y="5367338"/>
            <a:ext cx="6686550"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6BFBDDD2-9FBB-4606-A8E2-9D1846982E8A}" type="datetimeFigureOut">
              <a:rPr kumimoji="1" lang="ja-JP" altLang="en-US" smtClean="0"/>
              <a:t>2020/12/15</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24835708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1941910" y="609600"/>
            <a:ext cx="6686549" cy="3117040"/>
          </a:xfrm>
        </p:spPr>
        <p:txBody>
          <a:bodyPr anchor="ctr">
            <a:normAutofit/>
          </a:bodyPr>
          <a:lstStyle>
            <a:lvl1pPr algn="l">
              <a:defRPr sz="3600" b="0" cap="none"/>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6BFBDDD2-9FBB-4606-A8E2-9D1846982E8A}" type="datetimeFigureOut">
              <a:rPr kumimoji="1" lang="ja-JP" altLang="en-US" smtClean="0"/>
              <a:t>2020/12/15</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11015163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2137462" y="609600"/>
            <a:ext cx="6295445" cy="2895600"/>
          </a:xfrm>
        </p:spPr>
        <p:txBody>
          <a:bodyPr anchor="ctr">
            <a:normAutofit/>
          </a:bodyPr>
          <a:lstStyle>
            <a:lvl1pPr algn="l">
              <a:defRPr sz="3600" b="0" cap="none"/>
            </a:lvl1pPr>
          </a:lstStyle>
          <a:p>
            <a:r>
              <a:rPr lang="ja-JP" altLang="en-US" smtClean="0"/>
              <a:t>マスター タイトルの書式設定</a:t>
            </a:r>
            <a:endParaRPr lang="en-US" dirty="0"/>
          </a:p>
        </p:txBody>
      </p:sp>
      <p:sp>
        <p:nvSpPr>
          <p:cNvPr id="13" name="Text Placeholder 9"/>
          <p:cNvSpPr>
            <a:spLocks noGrp="1"/>
          </p:cNvSpPr>
          <p:nvPr>
            <p:ph type="body" sz="quarter" idx="13"/>
          </p:nvPr>
        </p:nvSpPr>
        <p:spPr>
          <a:xfrm>
            <a:off x="2456259" y="3505200"/>
            <a:ext cx="5652416" cy="38100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ja-JP" altLang="en-US" smtClean="0"/>
              <a:t>マスター テキストの書式設定</a:t>
            </a:r>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6BFBDDD2-9FBB-4606-A8E2-9D1846982E8A}" type="datetimeFigureOut">
              <a:rPr kumimoji="1" lang="ja-JP" altLang="en-US" smtClean="0"/>
              <a:t>2020/12/15</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11"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8D3E6ECF-98F8-4D89-B01E-128D15651323}" type="slidenum">
              <a:rPr kumimoji="1" lang="ja-JP" altLang="en-US" smtClean="0"/>
              <a:t>‹#›</a:t>
            </a:fld>
            <a:endParaRPr kumimoji="1" lang="ja-JP" altLang="en-US" dirty="0"/>
          </a:p>
        </p:txBody>
      </p:sp>
      <p:sp>
        <p:nvSpPr>
          <p:cNvPr id="14" name="TextBox 13"/>
          <p:cNvSpPr txBox="1"/>
          <p:nvPr/>
        </p:nvSpPr>
        <p:spPr>
          <a:xfrm>
            <a:off x="1850739" y="648005"/>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5" name="TextBox 14"/>
          <p:cNvSpPr txBox="1"/>
          <p:nvPr/>
        </p:nvSpPr>
        <p:spPr>
          <a:xfrm>
            <a:off x="8336139" y="290530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875039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1941910" y="2438401"/>
            <a:ext cx="6686550" cy="2724845"/>
          </a:xfrm>
        </p:spPr>
        <p:txBody>
          <a:bodyPr anchor="b">
            <a:normAutofit/>
          </a:bodyPr>
          <a:lstStyle>
            <a:lvl1pPr algn="l">
              <a:defRPr sz="3600" b="0"/>
            </a:lvl1pPr>
          </a:lstStyle>
          <a:p>
            <a:r>
              <a:rPr lang="ja-JP" altLang="en-US" smtClean="0"/>
              <a:t>マスター タイトルの書式設定</a:t>
            </a:r>
            <a:endParaRPr lang="en-US" dirty="0"/>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smtClean="0"/>
              <a:t>マスター テキストの書式設定</a:t>
            </a:r>
          </a:p>
        </p:txBody>
      </p:sp>
      <p:sp>
        <p:nvSpPr>
          <p:cNvPr id="5" name="Date Placeholder 4"/>
          <p:cNvSpPr>
            <a:spLocks noGrp="1"/>
          </p:cNvSpPr>
          <p:nvPr>
            <p:ph type="dt" sz="half" idx="10"/>
          </p:nvPr>
        </p:nvSpPr>
        <p:spPr/>
        <p:txBody>
          <a:bodyPr/>
          <a:lstStyle/>
          <a:p>
            <a:fld id="{6BFBDDD2-9FBB-4606-A8E2-9D1846982E8A}" type="datetimeFigureOut">
              <a:rPr kumimoji="1" lang="ja-JP" altLang="en-US" smtClean="0"/>
              <a:t>2020/12/15</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25621245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12" name="Title 1"/>
          <p:cNvSpPr>
            <a:spLocks noGrp="1"/>
          </p:cNvSpPr>
          <p:nvPr>
            <p:ph type="title"/>
          </p:nvPr>
        </p:nvSpPr>
        <p:spPr>
          <a:xfrm>
            <a:off x="2137462" y="609600"/>
            <a:ext cx="6295445" cy="2895600"/>
          </a:xfrm>
        </p:spPr>
        <p:txBody>
          <a:bodyPr anchor="ctr">
            <a:normAutofit/>
          </a:bodyPr>
          <a:lstStyle>
            <a:lvl1pPr algn="l">
              <a:defRPr sz="3600" b="0" cap="none"/>
            </a:lvl1pPr>
          </a:lstStyle>
          <a:p>
            <a:r>
              <a:rPr lang="ja-JP" altLang="en-US" smtClean="0"/>
              <a:t>マスター タイトルの書式設定</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ja-JP" altLang="en-US" smtClean="0"/>
              <a:t>マスター テキストの書式設定</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smtClean="0"/>
              <a:t>マスター テキストの書式設定</a:t>
            </a:r>
          </a:p>
        </p:txBody>
      </p:sp>
      <p:sp>
        <p:nvSpPr>
          <p:cNvPr id="5" name="Date Placeholder 4"/>
          <p:cNvSpPr>
            <a:spLocks noGrp="1"/>
          </p:cNvSpPr>
          <p:nvPr>
            <p:ph type="dt" sz="half" idx="10"/>
          </p:nvPr>
        </p:nvSpPr>
        <p:spPr/>
        <p:txBody>
          <a:bodyPr/>
          <a:lstStyle/>
          <a:p>
            <a:fld id="{6BFBDDD2-9FBB-4606-A8E2-9D1846982E8A}" type="datetimeFigureOut">
              <a:rPr kumimoji="1" lang="ja-JP" altLang="en-US" smtClean="0"/>
              <a:t>2020/12/15</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11"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8D3E6ECF-98F8-4D89-B01E-128D15651323}" type="slidenum">
              <a:rPr kumimoji="1" lang="ja-JP" altLang="en-US" smtClean="0"/>
              <a:t>‹#›</a:t>
            </a:fld>
            <a:endParaRPr kumimoji="1" lang="ja-JP" altLang="en-US" dirty="0"/>
          </a:p>
        </p:txBody>
      </p:sp>
      <p:sp>
        <p:nvSpPr>
          <p:cNvPr id="17" name="TextBox 16"/>
          <p:cNvSpPr txBox="1"/>
          <p:nvPr/>
        </p:nvSpPr>
        <p:spPr>
          <a:xfrm>
            <a:off x="1850739" y="648005"/>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8" name="TextBox 17"/>
          <p:cNvSpPr txBox="1"/>
          <p:nvPr/>
        </p:nvSpPr>
        <p:spPr>
          <a:xfrm>
            <a:off x="8336139" y="290530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817080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1941910" y="627407"/>
            <a:ext cx="6686549" cy="2880020"/>
          </a:xfrm>
        </p:spPr>
        <p:txBody>
          <a:bodyPr anchor="ctr">
            <a:normAutofit/>
          </a:bodyPr>
          <a:lstStyle>
            <a:lvl1pPr algn="l">
              <a:defRPr sz="3600" b="0"/>
            </a:lvl1pPr>
          </a:lstStyle>
          <a:p>
            <a:r>
              <a:rPr lang="ja-JP" altLang="en-US" smtClean="0"/>
              <a:t>マスター タイトルの書式設定</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ja-JP" altLang="en-US" smtClean="0"/>
              <a:t>マスター テキストの書式設定</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smtClean="0"/>
              <a:t>マスター テキストの書式設定</a:t>
            </a:r>
          </a:p>
        </p:txBody>
      </p:sp>
      <p:sp>
        <p:nvSpPr>
          <p:cNvPr id="5" name="Date Placeholder 4"/>
          <p:cNvSpPr>
            <a:spLocks noGrp="1"/>
          </p:cNvSpPr>
          <p:nvPr>
            <p:ph type="dt" sz="half" idx="10"/>
          </p:nvPr>
        </p:nvSpPr>
        <p:spPr/>
        <p:txBody>
          <a:bodyPr/>
          <a:lstStyle/>
          <a:p>
            <a:fld id="{6BFBDDD2-9FBB-4606-A8E2-9D1846982E8A}" type="datetimeFigureOut">
              <a:rPr kumimoji="1" lang="ja-JP" altLang="en-US" smtClean="0"/>
              <a:t>2020/12/15</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33608967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ncho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6BFBDDD2-9FBB-4606-A8E2-9D1846982E8A}" type="datetimeFigureOut">
              <a:rPr kumimoji="1" lang="ja-JP" altLang="en-US" smtClean="0"/>
              <a:t>2020/12/15</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1079559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1109" y="627406"/>
            <a:ext cx="1655701" cy="5283817"/>
          </a:xfrm>
        </p:spPr>
        <p:txBody>
          <a:bodyPr vert="eaVert" anchor="ct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1941909" y="627406"/>
            <a:ext cx="4857750" cy="5283817"/>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6BFBDDD2-9FBB-4606-A8E2-9D1846982E8A}" type="datetimeFigureOut">
              <a:rPr kumimoji="1" lang="ja-JP" altLang="en-US" smtClean="0"/>
              <a:t>2020/12/15</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36196417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452FD98F-ACBC-4358-8E9A-A90A61BDFF3D}" type="datetimeFigureOut">
              <a:rPr kumimoji="1" lang="ja-JP" altLang="en-US" smtClean="0"/>
              <a:t>2020/12/15</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B00029E9-01EF-4F96-BCA8-5D19092830DC}" type="slidenum">
              <a:rPr kumimoji="1" lang="ja-JP" altLang="en-US" smtClean="0"/>
              <a:t>‹#›</a:t>
            </a:fld>
            <a:endParaRPr kumimoji="1" lang="ja-JP" altLang="en-US" dirty="0"/>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5" name="Date Placeholder 4"/>
          <p:cNvSpPr>
            <a:spLocks noGrp="1"/>
          </p:cNvSpPr>
          <p:nvPr>
            <p:ph type="dt" sz="half" idx="10"/>
          </p:nvPr>
        </p:nvSpPr>
        <p:spPr/>
        <p:txBody>
          <a:bodyPr/>
          <a:lstStyle/>
          <a:p>
            <a:fld id="{452FD98F-ACBC-4358-8E9A-A90A61BDFF3D}" type="datetimeFigureOut">
              <a:rPr kumimoji="1" lang="ja-JP" altLang="en-US" smtClean="0"/>
              <a:t>2020/12/15</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B00029E9-01EF-4F96-BCA8-5D19092830DC}" type="slidenum">
              <a:rPr kumimoji="1" lang="ja-JP" altLang="en-US" smtClean="0"/>
              <a:t>‹#›</a:t>
            </a:fld>
            <a:endParaRPr kumimoji="1" lang="ja-JP"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7" name="Date Placeholder 6"/>
          <p:cNvSpPr>
            <a:spLocks noGrp="1"/>
          </p:cNvSpPr>
          <p:nvPr>
            <p:ph type="dt" sz="half" idx="10"/>
          </p:nvPr>
        </p:nvSpPr>
        <p:spPr/>
        <p:txBody>
          <a:bodyPr/>
          <a:lstStyle/>
          <a:p>
            <a:fld id="{452FD98F-ACBC-4358-8E9A-A90A61BDFF3D}" type="datetimeFigureOut">
              <a:rPr kumimoji="1" lang="ja-JP" altLang="en-US" smtClean="0"/>
              <a:t>2020/12/15</a:t>
            </a:fld>
            <a:endParaRPr kumimoji="1" lang="ja-JP" altLang="en-US" dirty="0"/>
          </a:p>
        </p:txBody>
      </p:sp>
      <p:sp>
        <p:nvSpPr>
          <p:cNvPr id="8" name="Footer Placeholder 7"/>
          <p:cNvSpPr>
            <a:spLocks noGrp="1"/>
          </p:cNvSpPr>
          <p:nvPr>
            <p:ph type="ftr" sz="quarter" idx="11"/>
          </p:nvPr>
        </p:nvSpPr>
        <p:spPr/>
        <p:txBody>
          <a:bodyPr/>
          <a:lstStyle/>
          <a:p>
            <a:endParaRPr kumimoji="1" lang="ja-JP" altLang="en-US" dirty="0"/>
          </a:p>
        </p:txBody>
      </p:sp>
      <p:sp>
        <p:nvSpPr>
          <p:cNvPr id="9" name="Slide Number Placeholder 8"/>
          <p:cNvSpPr>
            <a:spLocks noGrp="1"/>
          </p:cNvSpPr>
          <p:nvPr>
            <p:ph type="sldNum" sz="quarter" idx="12"/>
          </p:nvPr>
        </p:nvSpPr>
        <p:spPr/>
        <p:txBody>
          <a:bodyPr/>
          <a:lstStyle/>
          <a:p>
            <a:fld id="{B00029E9-01EF-4F96-BCA8-5D19092830DC}" type="slidenum">
              <a:rPr kumimoji="1" lang="ja-JP" altLang="en-US" smtClean="0"/>
              <a:t>‹#›</a:t>
            </a:fld>
            <a:endParaRPr kumimoji="1" lang="ja-JP" altLang="en-US" dirty="0"/>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452FD98F-ACBC-4358-8E9A-A90A61BDFF3D}" type="datetimeFigureOut">
              <a:rPr kumimoji="1" lang="ja-JP" altLang="en-US" smtClean="0"/>
              <a:t>2020/12/15</a:t>
            </a:fld>
            <a:endParaRPr kumimoji="1" lang="ja-JP" altLang="en-US" dirty="0"/>
          </a:p>
        </p:txBody>
      </p:sp>
      <p:sp>
        <p:nvSpPr>
          <p:cNvPr id="4" name="Footer Placeholder 3"/>
          <p:cNvSpPr>
            <a:spLocks noGrp="1"/>
          </p:cNvSpPr>
          <p:nvPr>
            <p:ph type="ftr" sz="quarter" idx="11"/>
          </p:nvPr>
        </p:nvSpPr>
        <p:spPr/>
        <p:txBody>
          <a:bodyPr/>
          <a:lstStyle/>
          <a:p>
            <a:endParaRPr kumimoji="1" lang="ja-JP" altLang="en-US" dirty="0"/>
          </a:p>
        </p:txBody>
      </p:sp>
      <p:sp>
        <p:nvSpPr>
          <p:cNvPr id="5" name="Slide Number Placeholder 4"/>
          <p:cNvSpPr>
            <a:spLocks noGrp="1"/>
          </p:cNvSpPr>
          <p:nvPr>
            <p:ph type="sldNum" sz="quarter" idx="12"/>
          </p:nvPr>
        </p:nvSpPr>
        <p:spPr/>
        <p:txBody>
          <a:bodyPr/>
          <a:lstStyle/>
          <a:p>
            <a:fld id="{B00029E9-01EF-4F96-BCA8-5D19092830DC}" type="slidenum">
              <a:rPr kumimoji="1" lang="ja-JP" altLang="en-US" smtClean="0"/>
              <a:t>‹#›</a:t>
            </a:fld>
            <a:endParaRPr kumimoji="1" lang="ja-JP"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2FD98F-ACBC-4358-8E9A-A90A61BDFF3D}" type="datetimeFigureOut">
              <a:rPr kumimoji="1" lang="ja-JP" altLang="en-US" smtClean="0"/>
              <a:t>2020/12/15</a:t>
            </a:fld>
            <a:endParaRPr kumimoji="1" lang="ja-JP" altLang="en-US" dirty="0"/>
          </a:p>
        </p:txBody>
      </p:sp>
      <p:sp>
        <p:nvSpPr>
          <p:cNvPr id="3" name="Footer Placeholder 2"/>
          <p:cNvSpPr>
            <a:spLocks noGrp="1"/>
          </p:cNvSpPr>
          <p:nvPr>
            <p:ph type="ftr" sz="quarter" idx="11"/>
          </p:nvPr>
        </p:nvSpPr>
        <p:spPr/>
        <p:txBody>
          <a:bodyPr/>
          <a:lstStyle/>
          <a:p>
            <a:endParaRPr kumimoji="1" lang="ja-JP" altLang="en-US" dirty="0"/>
          </a:p>
        </p:txBody>
      </p:sp>
      <p:sp>
        <p:nvSpPr>
          <p:cNvPr id="4" name="Slide Number Placeholder 3"/>
          <p:cNvSpPr>
            <a:spLocks noGrp="1"/>
          </p:cNvSpPr>
          <p:nvPr>
            <p:ph type="sldNum" sz="quarter" idx="12"/>
          </p:nvPr>
        </p:nvSpPr>
        <p:spPr/>
        <p:txBody>
          <a:bodyPr/>
          <a:lstStyle/>
          <a:p>
            <a:fld id="{B00029E9-01EF-4F96-BCA8-5D19092830DC}" type="slidenum">
              <a:rPr kumimoji="1" lang="ja-JP" altLang="en-US" smtClean="0"/>
              <a:t>‹#›</a:t>
            </a:fld>
            <a:endParaRPr kumimoji="1" lang="ja-JP"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ja-JP" altLang="en-US" smtClean="0"/>
              <a:t>マスター タイトルの書式設定</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452FD98F-ACBC-4358-8E9A-A90A61BDFF3D}" type="datetimeFigureOut">
              <a:rPr kumimoji="1" lang="ja-JP" altLang="en-US" smtClean="0"/>
              <a:t>2020/12/15</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B00029E9-01EF-4F96-BCA8-5D19092830DC}" type="slidenum">
              <a:rPr kumimoji="1" lang="ja-JP" altLang="en-US" smtClean="0"/>
              <a:t>‹#›</a:t>
            </a:fld>
            <a:endParaRPr kumimoji="1" lang="ja-JP" altLang="en-US" dirty="0"/>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ja-JP" altLang="en-US" smtClean="0"/>
              <a:t>マスター タイトルの書式設定</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dirty="0" smtClean="0"/>
              <a:t>アイコンをクリックして図を追加</a:t>
            </a:r>
            <a:endParaRPr lang="en-US" dirty="0"/>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452FD98F-ACBC-4358-8E9A-A90A61BDFF3D}" type="datetimeFigureOut">
              <a:rPr kumimoji="1" lang="ja-JP" altLang="en-US" smtClean="0"/>
              <a:t>2020/12/15</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B00029E9-01EF-4F96-BCA8-5D19092830DC}" type="slidenum">
              <a:rPr kumimoji="1" lang="ja-JP" altLang="en-US" smtClean="0"/>
              <a:t>‹#›</a:t>
            </a:fld>
            <a:endParaRPr kumimoji="1" lang="ja-JP"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452FD98F-ACBC-4358-8E9A-A90A61BDFF3D}" type="datetimeFigureOut">
              <a:rPr kumimoji="1" lang="ja-JP" altLang="en-US" smtClean="0"/>
              <a:t>2020/12/15</a:t>
            </a:fld>
            <a:endParaRPr kumimoji="1" lang="ja-JP" altLang="en-US" dirty="0"/>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kumimoji="1" lang="ja-JP" altLang="en-US" dirty="0"/>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00029E9-01EF-4F96-BCA8-5D19092830DC}" type="slidenum">
              <a:rPr kumimoji="1" lang="ja-JP" altLang="en-US" smtClean="0"/>
              <a:t>‹#›</a:t>
            </a:fld>
            <a:endParaRPr kumimoji="1" lang="ja-JP" altLang="en-US" dirty="0"/>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kumimoji="1"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kumimoji="1"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kumimoji="1"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kumimoji="1"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kumimoji="1"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138637"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786"/>
            <a:ext cx="1767506"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624110"/>
            <a:ext cx="6683765" cy="1280890"/>
          </a:xfrm>
          <a:prstGeom prst="rect">
            <a:avLst/>
          </a:prstGeom>
        </p:spPr>
        <p:txBody>
          <a:bodyPr vert="horz" lIns="91440" tIns="45720" rIns="91440" bIns="45720" rtlCol="0" anchor="t">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1941909" y="2133600"/>
            <a:ext cx="6686550" cy="3886200"/>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7771210" y="6130437"/>
            <a:ext cx="859712" cy="370396"/>
          </a:xfrm>
          <a:prstGeom prst="rect">
            <a:avLst/>
          </a:prstGeom>
        </p:spPr>
        <p:txBody>
          <a:bodyPr vert="horz" lIns="91440" tIns="45720" rIns="91440" bIns="45720" rtlCol="0" anchor="ctr"/>
          <a:lstStyle>
            <a:lvl1pPr algn="r">
              <a:defRPr sz="675">
                <a:solidFill>
                  <a:schemeClr val="tx1">
                    <a:tint val="75000"/>
                  </a:schemeClr>
                </a:solidFill>
              </a:defRPr>
            </a:lvl1pPr>
          </a:lstStyle>
          <a:p>
            <a:fld id="{6BFBDDD2-9FBB-4606-A8E2-9D1846982E8A}" type="datetimeFigureOut">
              <a:rPr kumimoji="1" lang="ja-JP" altLang="en-US" smtClean="0"/>
              <a:t>2020/12/15</a:t>
            </a:fld>
            <a:endParaRPr kumimoji="1" lang="ja-JP" altLang="en-US" dirty="0"/>
          </a:p>
        </p:txBody>
      </p:sp>
      <p:sp>
        <p:nvSpPr>
          <p:cNvPr id="5" name="Footer Placeholder 4"/>
          <p:cNvSpPr>
            <a:spLocks noGrp="1"/>
          </p:cNvSpPr>
          <p:nvPr>
            <p:ph type="ftr" sz="quarter" idx="3"/>
          </p:nvPr>
        </p:nvSpPr>
        <p:spPr>
          <a:xfrm>
            <a:off x="1941910" y="6135809"/>
            <a:ext cx="5714999" cy="365125"/>
          </a:xfrm>
          <a:prstGeom prst="rect">
            <a:avLst/>
          </a:prstGeom>
        </p:spPr>
        <p:txBody>
          <a:bodyPr vert="horz" lIns="91440" tIns="45720" rIns="91440" bIns="45720" rtlCol="0" anchor="ctr"/>
          <a:lstStyle>
            <a:lvl1pPr algn="l">
              <a:defRPr sz="675">
                <a:solidFill>
                  <a:schemeClr val="tx1">
                    <a:tint val="75000"/>
                  </a:schemeClr>
                </a:solidFill>
              </a:defRPr>
            </a:lvl1pPr>
          </a:lstStyle>
          <a:p>
            <a:endParaRPr kumimoji="1" lang="ja-JP" altLang="en-US" dirty="0"/>
          </a:p>
        </p:txBody>
      </p:sp>
      <p:sp>
        <p:nvSpPr>
          <p:cNvPr id="6" name="Slide Number Placeholder 5"/>
          <p:cNvSpPr>
            <a:spLocks noGrp="1"/>
          </p:cNvSpPr>
          <p:nvPr>
            <p:ph type="sldNum" sz="quarter" idx="4"/>
          </p:nvPr>
        </p:nvSpPr>
        <p:spPr bwMode="gray">
          <a:xfrm>
            <a:off x="398860" y="787783"/>
            <a:ext cx="584825" cy="365125"/>
          </a:xfrm>
          <a:prstGeom prst="rect">
            <a:avLst/>
          </a:prstGeom>
        </p:spPr>
        <p:txBody>
          <a:bodyPr vert="horz" lIns="91440" tIns="45720" rIns="91440" bIns="45720" rtlCol="0" anchor="ctr"/>
          <a:lstStyle>
            <a:lvl1pPr algn="r">
              <a:defRPr sz="1500">
                <a:solidFill>
                  <a:srgbClr val="FEFFFF"/>
                </a:solidFill>
              </a:defRPr>
            </a:lvl1p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8814997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342900" rtl="0" eaLnBrk="1" latinLnBrk="0" hangingPunct="1">
        <a:spcBef>
          <a:spcPct val="0"/>
        </a:spcBef>
        <a:buNone/>
        <a:defRPr kumimoji="1" sz="27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kumimoji="1"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kumimoji="1"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kumimoji="1"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kumimoji="1"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kumimoji="1"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kumimoji="1"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kumimoji="1"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kumimoji="1"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kumimoji="1" sz="1350" kern="1200">
          <a:solidFill>
            <a:schemeClr val="tx1"/>
          </a:solidFill>
          <a:latin typeface="+mn-lt"/>
          <a:ea typeface="+mn-ea"/>
          <a:cs typeface="+mn-cs"/>
        </a:defRPr>
      </a:lvl1pPr>
      <a:lvl2pPr marL="342900" algn="l" defTabSz="342900" rtl="0" eaLnBrk="1" latinLnBrk="0" hangingPunct="1">
        <a:defRPr kumimoji="1" sz="1350" kern="1200">
          <a:solidFill>
            <a:schemeClr val="tx1"/>
          </a:solidFill>
          <a:latin typeface="+mn-lt"/>
          <a:ea typeface="+mn-ea"/>
          <a:cs typeface="+mn-cs"/>
        </a:defRPr>
      </a:lvl2pPr>
      <a:lvl3pPr marL="685800" algn="l" defTabSz="342900" rtl="0" eaLnBrk="1" latinLnBrk="0" hangingPunct="1">
        <a:defRPr kumimoji="1" sz="1350" kern="1200">
          <a:solidFill>
            <a:schemeClr val="tx1"/>
          </a:solidFill>
          <a:latin typeface="+mn-lt"/>
          <a:ea typeface="+mn-ea"/>
          <a:cs typeface="+mn-cs"/>
        </a:defRPr>
      </a:lvl3pPr>
      <a:lvl4pPr marL="1028700" algn="l" defTabSz="342900" rtl="0" eaLnBrk="1" latinLnBrk="0" hangingPunct="1">
        <a:defRPr kumimoji="1" sz="1350" kern="1200">
          <a:solidFill>
            <a:schemeClr val="tx1"/>
          </a:solidFill>
          <a:latin typeface="+mn-lt"/>
          <a:ea typeface="+mn-ea"/>
          <a:cs typeface="+mn-cs"/>
        </a:defRPr>
      </a:lvl4pPr>
      <a:lvl5pPr marL="1371600" algn="l" defTabSz="342900" rtl="0" eaLnBrk="1" latinLnBrk="0" hangingPunct="1">
        <a:defRPr kumimoji="1" sz="1350" kern="1200">
          <a:solidFill>
            <a:schemeClr val="tx1"/>
          </a:solidFill>
          <a:latin typeface="+mn-lt"/>
          <a:ea typeface="+mn-ea"/>
          <a:cs typeface="+mn-cs"/>
        </a:defRPr>
      </a:lvl5pPr>
      <a:lvl6pPr marL="1714500" algn="l" defTabSz="342900" rtl="0" eaLnBrk="1" latinLnBrk="0" hangingPunct="1">
        <a:defRPr kumimoji="1" sz="1350" kern="1200">
          <a:solidFill>
            <a:schemeClr val="tx1"/>
          </a:solidFill>
          <a:latin typeface="+mn-lt"/>
          <a:ea typeface="+mn-ea"/>
          <a:cs typeface="+mn-cs"/>
        </a:defRPr>
      </a:lvl6pPr>
      <a:lvl7pPr marL="2057400" algn="l" defTabSz="342900" rtl="0" eaLnBrk="1" latinLnBrk="0" hangingPunct="1">
        <a:defRPr kumimoji="1" sz="1350" kern="1200">
          <a:solidFill>
            <a:schemeClr val="tx1"/>
          </a:solidFill>
          <a:latin typeface="+mn-lt"/>
          <a:ea typeface="+mn-ea"/>
          <a:cs typeface="+mn-cs"/>
        </a:defRPr>
      </a:lvl7pPr>
      <a:lvl8pPr marL="2400300" algn="l" defTabSz="342900" rtl="0" eaLnBrk="1" latinLnBrk="0" hangingPunct="1">
        <a:defRPr kumimoji="1" sz="1350" kern="1200">
          <a:solidFill>
            <a:schemeClr val="tx1"/>
          </a:solidFill>
          <a:latin typeface="+mn-lt"/>
          <a:ea typeface="+mn-ea"/>
          <a:cs typeface="+mn-cs"/>
        </a:defRPr>
      </a:lvl8pPr>
      <a:lvl9pPr marL="2743200" algn="l" defTabSz="3429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illustrain.com/?p=20486" TargetMode="External"/><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illustrain.com/?p=20486" TargetMode="External"/><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slide" Target="slide27.xml"/><Relationship Id="rId3" Type="http://schemas.openxmlformats.org/officeDocument/2006/relationships/slide" Target="slide4.xml"/><Relationship Id="rId7" Type="http://schemas.openxmlformats.org/officeDocument/2006/relationships/slide" Target="slide24.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slide" Target="slide22.xml"/><Relationship Id="rId5" Type="http://schemas.openxmlformats.org/officeDocument/2006/relationships/slide" Target="slide17.xml"/><Relationship Id="rId10" Type="http://schemas.openxmlformats.org/officeDocument/2006/relationships/image" Target="../media/image2.png"/><Relationship Id="rId4" Type="http://schemas.openxmlformats.org/officeDocument/2006/relationships/slide" Target="slide9.xml"/><Relationship Id="rId9" Type="http://schemas.openxmlformats.org/officeDocument/2006/relationships/slide" Target="slide31.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hyperlink" Target="https://illustrain.com/?p=21301"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hyperlink" Target="https://illustrain.com/?p=24744" TargetMode="External"/><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8" Type="http://schemas.openxmlformats.org/officeDocument/2006/relationships/hyperlink" Target="https://illustrain.com/?p=24744"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31.png"/></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s://illustrain.com/?p=14257" TargetMode="External"/><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33.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827584" y="1988840"/>
            <a:ext cx="7272808" cy="3167608"/>
          </a:xfrm>
        </p:spPr>
        <p:txBody>
          <a:bodyPr/>
          <a:lstStyle/>
          <a:p>
            <a:r>
              <a:rPr lang="ja-JP" altLang="en-US" sz="6600" dirty="0" smtClean="0"/>
              <a:t>　</a:t>
            </a:r>
            <a:r>
              <a:rPr lang="ja-JP" altLang="en-US" sz="6600" dirty="0"/>
              <a:t>図書館</a:t>
            </a:r>
            <a:r>
              <a:rPr lang="ja-JP" altLang="en-US" sz="6600" dirty="0" smtClean="0"/>
              <a:t>で調べよう</a:t>
            </a:r>
            <a:r>
              <a:rPr lang="en-US" altLang="ja-JP" sz="6600" dirty="0" smtClean="0"/>
              <a:t/>
            </a:r>
            <a:br>
              <a:rPr lang="en-US" altLang="ja-JP" sz="6600" dirty="0" smtClean="0"/>
            </a:br>
            <a:r>
              <a:rPr lang="ja-JP" altLang="en-US" sz="6600" dirty="0" smtClean="0"/>
              <a:t>　　　　「</a:t>
            </a:r>
            <a:r>
              <a:rPr lang="ja-JP" altLang="en-US" sz="6600" dirty="0"/>
              <a:t>職業</a:t>
            </a:r>
            <a:r>
              <a:rPr lang="ja-JP" altLang="en-US" sz="6600" dirty="0" smtClean="0"/>
              <a:t>」</a:t>
            </a:r>
            <a:endParaRPr kumimoji="1" lang="ja-JP" altLang="en-US" sz="6600" dirty="0"/>
          </a:p>
        </p:txBody>
      </p:sp>
      <p:sp>
        <p:nvSpPr>
          <p:cNvPr id="3" name="サブタイトル 2"/>
          <p:cNvSpPr>
            <a:spLocks noGrp="1"/>
          </p:cNvSpPr>
          <p:nvPr>
            <p:ph type="subTitle" idx="1"/>
          </p:nvPr>
        </p:nvSpPr>
        <p:spPr>
          <a:xfrm>
            <a:off x="827584" y="1844824"/>
            <a:ext cx="6858000" cy="990600"/>
          </a:xfrm>
        </p:spPr>
        <p:txBody>
          <a:bodyPr>
            <a:normAutofit lnSpcReduction="10000"/>
          </a:bodyPr>
          <a:lstStyle/>
          <a:p>
            <a:endParaRPr kumimoji="1" lang="en-US" altLang="ja-JP" dirty="0" smtClean="0">
              <a:solidFill>
                <a:schemeClr val="bg1"/>
              </a:solidFill>
            </a:endParaRPr>
          </a:p>
          <a:p>
            <a:r>
              <a:rPr lang="ja-JP" altLang="en-US" dirty="0">
                <a:solidFill>
                  <a:schemeClr val="bg1"/>
                </a:solidFill>
              </a:rPr>
              <a:t>　</a:t>
            </a:r>
            <a:endParaRPr kumimoji="1" lang="ja-JP" altLang="en-US" b="1" dirty="0">
              <a:solidFill>
                <a:schemeClr val="bg1"/>
              </a:solidFill>
            </a:endParaRPr>
          </a:p>
        </p:txBody>
      </p:sp>
      <p:sp>
        <p:nvSpPr>
          <p:cNvPr id="4" name="サブタイトル 2"/>
          <p:cNvSpPr txBox="1">
            <a:spLocks/>
          </p:cNvSpPr>
          <p:nvPr/>
        </p:nvSpPr>
        <p:spPr>
          <a:xfrm>
            <a:off x="323528" y="5733256"/>
            <a:ext cx="9143999" cy="1512168"/>
          </a:xfrm>
          <a:prstGeom prst="rect">
            <a:avLst/>
          </a:prstGeom>
        </p:spPr>
        <p:txBody>
          <a:bodyPr vert="horz" lIns="91440" tIns="45720" rIns="91440" bIns="45720" rtlCol="0" anchor="t" anchorCtr="0">
            <a:normAutofit/>
          </a:bodyPr>
          <a:lstStyle>
            <a:lvl1pPr marL="0" indent="0" algn="l" defTabSz="914400" rtl="0" eaLnBrk="1" latinLnBrk="0" hangingPunct="1">
              <a:spcBef>
                <a:spcPct val="20000"/>
              </a:spcBef>
              <a:buClr>
                <a:schemeClr val="accent1"/>
              </a:buClr>
              <a:buFont typeface="Arial" pitchFamily="34" charset="0"/>
              <a:buNone/>
              <a:defRPr kumimoji="1" sz="2800" kern="1200">
                <a:solidFill>
                  <a:schemeClr val="tx2"/>
                </a:solidFill>
                <a:latin typeface="+mn-lt"/>
                <a:ea typeface="+mn-ea"/>
                <a:cs typeface="+mn-cs"/>
              </a:defRPr>
            </a:lvl1pPr>
            <a:lvl2pPr marL="457200" indent="0" algn="ctr" defTabSz="914400" rtl="0" eaLnBrk="1" latinLnBrk="0" hangingPunct="1">
              <a:spcBef>
                <a:spcPct val="20000"/>
              </a:spcBef>
              <a:buClr>
                <a:schemeClr val="accent1"/>
              </a:buClr>
              <a:buFont typeface="Arial" pitchFamily="34" charset="0"/>
              <a:buNone/>
              <a:defRPr kumimoji="1"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Font typeface="Arial" pitchFamily="34" charset="0"/>
              <a:buNone/>
              <a:defRPr kumimoji="1"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Font typeface="Arial" pitchFamily="34" charset="0"/>
              <a:buNone/>
              <a:defRPr kumimoji="1"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Font typeface="Arial" pitchFamily="34" charset="0"/>
              <a:buNone/>
              <a:defRPr kumimoji="1" sz="18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Font typeface="Arial" pitchFamily="34" charset="0"/>
              <a:buNone/>
              <a:defRPr kumimoji="1" sz="16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Font typeface="Arial" pitchFamily="34" charset="0"/>
              <a:buNone/>
              <a:defRPr kumimoji="1" sz="16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Font typeface="Arial" pitchFamily="34" charset="0"/>
              <a:buNone/>
              <a:defRPr kumimoji="1" sz="16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Font typeface="Arial" pitchFamily="34" charset="0"/>
              <a:buNone/>
              <a:defRPr kumimoji="1" sz="1600" kern="1200">
                <a:solidFill>
                  <a:schemeClr val="tx1">
                    <a:tint val="75000"/>
                  </a:schemeClr>
                </a:solidFill>
                <a:latin typeface="+mn-lt"/>
                <a:ea typeface="+mn-ea"/>
                <a:cs typeface="+mn-cs"/>
              </a:defRPr>
            </a:lvl9pPr>
          </a:lstStyle>
          <a:p>
            <a:r>
              <a:rPr lang="ja-JP" altLang="en-US" sz="2400" dirty="0" smtClean="0">
                <a:solidFill>
                  <a:schemeClr val="tx1"/>
                </a:solidFill>
              </a:rPr>
              <a:t>中学校向け「仙台市図書館公共図書館利用学習」支援資料</a:t>
            </a:r>
            <a:endParaRPr lang="en-US" altLang="ja-JP" sz="2400" dirty="0" smtClean="0">
              <a:solidFill>
                <a:schemeClr val="tx1"/>
              </a:solidFill>
            </a:endParaRPr>
          </a:p>
          <a:p>
            <a:r>
              <a:rPr lang="ja-JP" altLang="en-US" sz="2400" dirty="0" smtClean="0">
                <a:solidFill>
                  <a:schemeClr val="tx1"/>
                </a:solidFill>
              </a:rPr>
              <a:t>　　　　　　　　　　　　　　　　　　仙台市図書館　学校連携事業</a:t>
            </a:r>
            <a:endParaRPr lang="ja-JP" altLang="en-US" sz="2400" dirty="0">
              <a:solidFill>
                <a:schemeClr val="tx1"/>
              </a:solidFill>
            </a:endParaRPr>
          </a:p>
        </p:txBody>
      </p:sp>
    </p:spTree>
    <p:extLst>
      <p:ext uri="{BB962C8B-B14F-4D97-AF65-F5344CB8AC3E}">
        <p14:creationId xmlns:p14="http://schemas.microsoft.com/office/powerpoint/2010/main" val="7270042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79547" y="1259252"/>
            <a:ext cx="3713873" cy="639269"/>
          </a:xfrm>
        </p:spPr>
        <p:txBody>
          <a:bodyPr>
            <a:normAutofit/>
          </a:bodyPr>
          <a:lstStyle/>
          <a:p>
            <a:r>
              <a:rPr lang="ja-JP" altLang="en-US" sz="2400" dirty="0">
                <a:solidFill>
                  <a:srgbClr val="0070C0"/>
                </a:solidFill>
                <a:effectLst>
                  <a:outerShdw blurRad="38100" dist="38100" dir="2700000" algn="tl">
                    <a:srgbClr val="000000">
                      <a:alpha val="43137"/>
                    </a:srgbClr>
                  </a:outerShdw>
                </a:effectLst>
              </a:rPr>
              <a:t>日本十進分類法</a:t>
            </a:r>
          </a:p>
        </p:txBody>
      </p:sp>
      <p:sp>
        <p:nvSpPr>
          <p:cNvPr id="3" name="コンテンツ プレースホルダー 2"/>
          <p:cNvSpPr>
            <a:spLocks noGrp="1"/>
          </p:cNvSpPr>
          <p:nvPr>
            <p:ph idx="1"/>
          </p:nvPr>
        </p:nvSpPr>
        <p:spPr>
          <a:xfrm>
            <a:off x="765169" y="1665277"/>
            <a:ext cx="4951885" cy="4279666"/>
          </a:xfrm>
        </p:spPr>
        <p:txBody>
          <a:bodyPr>
            <a:noAutofit/>
          </a:bodyPr>
          <a:lstStyle/>
          <a:p>
            <a:r>
              <a:rPr lang="ja-JP" altLang="en-US" sz="2400" dirty="0"/>
              <a:t>０　総記・百科事典など</a:t>
            </a:r>
            <a:endParaRPr lang="en-US" altLang="ja-JP" sz="2400" dirty="0"/>
          </a:p>
          <a:p>
            <a:r>
              <a:rPr lang="ja-JP" altLang="en-US" sz="2400" dirty="0"/>
              <a:t>１　哲学・道徳・宗教</a:t>
            </a:r>
            <a:endParaRPr lang="en-US" altLang="ja-JP" sz="2400" dirty="0"/>
          </a:p>
          <a:p>
            <a:r>
              <a:rPr lang="ja-JP" altLang="en-US" sz="2400" dirty="0"/>
              <a:t>２　歴史・地理・伝記</a:t>
            </a:r>
            <a:endParaRPr lang="en-US" altLang="ja-JP" sz="2400" dirty="0"/>
          </a:p>
          <a:p>
            <a:r>
              <a:rPr lang="ja-JP" altLang="en-US" sz="2400" dirty="0"/>
              <a:t>３　社会科学</a:t>
            </a:r>
            <a:endParaRPr lang="en-US" altLang="ja-JP" sz="2400" dirty="0"/>
          </a:p>
          <a:p>
            <a:r>
              <a:rPr lang="ja-JP" altLang="en-US" sz="2400" dirty="0"/>
              <a:t>４　自然科学</a:t>
            </a:r>
            <a:endParaRPr lang="en-US" altLang="ja-JP" sz="2400" dirty="0"/>
          </a:p>
          <a:p>
            <a:r>
              <a:rPr lang="ja-JP" altLang="en-US" sz="2400" dirty="0"/>
              <a:t>５　技術・工業・家庭</a:t>
            </a:r>
            <a:endParaRPr lang="en-US" altLang="ja-JP" sz="2400" dirty="0"/>
          </a:p>
          <a:p>
            <a:r>
              <a:rPr lang="ja-JP" altLang="en-US" sz="2400" dirty="0"/>
              <a:t>６　産業・交通・通信</a:t>
            </a:r>
            <a:endParaRPr lang="en-US" altLang="ja-JP" sz="2400" dirty="0"/>
          </a:p>
          <a:p>
            <a:r>
              <a:rPr lang="ja-JP" altLang="en-US" sz="2400" dirty="0"/>
              <a:t>７　芸術・体育</a:t>
            </a:r>
            <a:endParaRPr lang="en-US" altLang="ja-JP" sz="2400" dirty="0"/>
          </a:p>
          <a:p>
            <a:r>
              <a:rPr lang="ja-JP" altLang="en-US" sz="2400" dirty="0"/>
              <a:t>８　言語</a:t>
            </a:r>
            <a:endParaRPr lang="en-US" altLang="ja-JP" sz="2400" dirty="0"/>
          </a:p>
          <a:p>
            <a:r>
              <a:rPr lang="ja-JP" altLang="en-US" sz="2400" dirty="0"/>
              <a:t>９　文学</a:t>
            </a:r>
          </a:p>
        </p:txBody>
      </p:sp>
      <p:pic>
        <p:nvPicPr>
          <p:cNvPr id="6" name="図 5" descr="立てられた本">
            <a:hlinkClick r:id="rId3" tooltip="&quot;立てられた本&quot;"/>
          </p:cNvPr>
          <p:cNvPicPr/>
          <p:nvPr/>
        </p:nvPicPr>
        <p:blipFill>
          <a:blip r:embed="rId4" cstate="screen">
            <a:extLst>
              <a:ext uri="{28A0092B-C50C-407E-A947-70E740481C1C}">
                <a14:useLocalDpi xmlns:a14="http://schemas.microsoft.com/office/drawing/2010/main"/>
              </a:ext>
            </a:extLst>
          </a:blip>
          <a:srcRect/>
          <a:stretch>
            <a:fillRect/>
          </a:stretch>
        </p:blipFill>
        <p:spPr bwMode="auto">
          <a:xfrm>
            <a:off x="7264040" y="1369534"/>
            <a:ext cx="1500711" cy="1057973"/>
          </a:xfrm>
          <a:prstGeom prst="rect">
            <a:avLst/>
          </a:prstGeom>
          <a:noFill/>
          <a:ln>
            <a:noFill/>
          </a:ln>
        </p:spPr>
      </p:pic>
      <p:sp>
        <p:nvSpPr>
          <p:cNvPr id="7" name="角丸四角形吹き出し 6"/>
          <p:cNvSpPr/>
          <p:nvPr/>
        </p:nvSpPr>
        <p:spPr>
          <a:xfrm>
            <a:off x="5012236" y="2858702"/>
            <a:ext cx="2900597" cy="2777462"/>
          </a:xfrm>
          <a:prstGeom prst="wedgeRoundRectCallout">
            <a:avLst>
              <a:gd name="adj1" fmla="val 35949"/>
              <a:gd name="adj2" fmla="val -68221"/>
              <a:gd name="adj3" fmla="val 16667"/>
            </a:avLst>
          </a:prstGeom>
          <a:ln w="28575"/>
        </p:spPr>
        <p:style>
          <a:lnRef idx="2">
            <a:schemeClr val="accent6"/>
          </a:lnRef>
          <a:fillRef idx="1">
            <a:schemeClr val="lt1"/>
          </a:fillRef>
          <a:effectRef idx="0">
            <a:schemeClr val="accent6"/>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defTabSz="342900"/>
            <a:r>
              <a:rPr kumimoji="0" lang="en-US" sz="788" kern="100" dirty="0">
                <a:solidFill>
                  <a:prstClr val="black"/>
                </a:solidFill>
                <a:latin typeface="Century Gothic" panose="020B0502020202020204"/>
                <a:ea typeface="ＭＳ 明朝" panose="02020609040205080304" pitchFamily="17" charset="-128"/>
                <a:cs typeface="Times New Roman" panose="02020603050405020304" pitchFamily="18" charset="0"/>
              </a:rPr>
              <a:t> </a:t>
            </a:r>
            <a:endParaRPr kumimoji="0" lang="ja-JP" altLang="en-US" sz="788" kern="100" dirty="0">
              <a:solidFill>
                <a:prstClr val="black"/>
              </a:solidFill>
              <a:latin typeface="Century Gothic" panose="020B0502020202020204"/>
              <a:ea typeface="ＭＳ 明朝" panose="02020609040205080304" pitchFamily="17" charset="-128"/>
              <a:cs typeface="Times New Roman" panose="02020603050405020304" pitchFamily="18" charset="0"/>
            </a:endParaRPr>
          </a:p>
        </p:txBody>
      </p:sp>
      <p:sp>
        <p:nvSpPr>
          <p:cNvPr id="8" name="角丸四角形 7"/>
          <p:cNvSpPr/>
          <p:nvPr/>
        </p:nvSpPr>
        <p:spPr>
          <a:xfrm>
            <a:off x="7636064" y="2091172"/>
            <a:ext cx="190500" cy="809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342900"/>
            <a:endParaRPr kumimoji="0" lang="ja-JP" altLang="en-US" sz="1350" dirty="0">
              <a:solidFill>
                <a:prstClr val="white"/>
              </a:solidFill>
              <a:latin typeface="Century Gothic" panose="020B0502020202020204"/>
              <a:ea typeface="メイリオ" panose="020B0604030504040204" pitchFamily="50" charset="-128"/>
            </a:endParaRPr>
          </a:p>
        </p:txBody>
      </p:sp>
      <p:sp>
        <p:nvSpPr>
          <p:cNvPr id="9" name="テキスト ボックス 2"/>
          <p:cNvSpPr txBox="1">
            <a:spLocks noChangeArrowheads="1"/>
          </p:cNvSpPr>
          <p:nvPr/>
        </p:nvSpPr>
        <p:spPr bwMode="auto">
          <a:xfrm>
            <a:off x="5110655" y="3012007"/>
            <a:ext cx="2668205" cy="1307945"/>
          </a:xfrm>
          <a:prstGeom prst="rect">
            <a:avLst/>
          </a:prstGeom>
          <a:solidFill>
            <a:srgbClr val="FFFFFF"/>
          </a:solidFill>
          <a:ln w="9525">
            <a:noFill/>
            <a:miter lim="800000"/>
            <a:headEnd/>
            <a:tailEnd/>
          </a:ln>
        </p:spPr>
        <p:txBody>
          <a:bodyPr rot="0" vert="horz" wrap="square" lIns="68580" tIns="34290" rIns="68580" bIns="34290" anchor="t" anchorCtr="0">
            <a:noAutofit/>
          </a:bodyPr>
          <a:lstStyle/>
          <a:p>
            <a:pPr indent="67628" algn="just" defTabSz="342900"/>
            <a:r>
              <a:rPr kumimoji="0" lang="ja-JP" altLang="en-US" kern="100" dirty="0">
                <a:solidFill>
                  <a:prstClr val="black"/>
                </a:solidFill>
                <a:latin typeface="Century" panose="02040604050505020304" pitchFamily="18" charset="0"/>
                <a:ea typeface="HGPｺﾞｼｯｸM" panose="020B0600000000000000" pitchFamily="50" charset="-128"/>
                <a:cs typeface="Times New Roman" panose="02020603050405020304" pitchFamily="18" charset="0"/>
              </a:rPr>
              <a:t>ラベルは、その本がどんな内容なのかを表しています。</a:t>
            </a:r>
            <a:endParaRPr kumimoji="0" lang="en-US" altLang="ja-JP" kern="100" dirty="0">
              <a:solidFill>
                <a:prstClr val="black"/>
              </a:solidFill>
              <a:latin typeface="Century" panose="02040604050505020304" pitchFamily="18" charset="0"/>
              <a:ea typeface="HGPｺﾞｼｯｸM" panose="020B0600000000000000" pitchFamily="50" charset="-128"/>
              <a:cs typeface="Times New Roman" panose="02020603050405020304" pitchFamily="18" charset="0"/>
            </a:endParaRPr>
          </a:p>
          <a:p>
            <a:pPr indent="67628" algn="just" defTabSz="342900"/>
            <a:endParaRPr kumimoji="0" lang="en-US" altLang="ja-JP" sz="1350" kern="100" dirty="0">
              <a:solidFill>
                <a:prstClr val="black"/>
              </a:solidFill>
              <a:latin typeface="Century" panose="02040604050505020304" pitchFamily="18" charset="0"/>
              <a:ea typeface="HGPｺﾞｼｯｸM" panose="020B0600000000000000" pitchFamily="50" charset="-128"/>
              <a:cs typeface="Times New Roman" panose="02020603050405020304" pitchFamily="18" charset="0"/>
            </a:endParaRPr>
          </a:p>
          <a:p>
            <a:pPr indent="67628" algn="just" defTabSz="342900"/>
            <a:r>
              <a:rPr kumimoji="0" lang="en-US" altLang="ja-JP" sz="1350" kern="100" dirty="0">
                <a:solidFill>
                  <a:prstClr val="black"/>
                </a:solidFill>
                <a:latin typeface="Century" panose="02040604050505020304" pitchFamily="18" charset="0"/>
                <a:ea typeface="HGPｺﾞｼｯｸM" panose="020B0600000000000000" pitchFamily="50" charset="-128"/>
                <a:cs typeface="Times New Roman" panose="02020603050405020304" pitchFamily="18" charset="0"/>
              </a:rPr>
              <a:t>【</a:t>
            </a:r>
            <a:r>
              <a:rPr kumimoji="0" lang="ja-JP" altLang="en-US" sz="1350" kern="100" dirty="0">
                <a:solidFill>
                  <a:prstClr val="black"/>
                </a:solidFill>
                <a:latin typeface="Century" panose="02040604050505020304" pitchFamily="18" charset="0"/>
                <a:ea typeface="HGPｺﾞｼｯｸM" panose="020B0600000000000000" pitchFamily="50" charset="-128"/>
                <a:cs typeface="Times New Roman" panose="02020603050405020304" pitchFamily="18" charset="0"/>
              </a:rPr>
              <a:t>ラベルの例</a:t>
            </a:r>
            <a:r>
              <a:rPr kumimoji="0" lang="en-US" altLang="ja-JP" sz="1350" kern="100" dirty="0">
                <a:solidFill>
                  <a:prstClr val="black"/>
                </a:solidFill>
                <a:latin typeface="Century" panose="02040604050505020304" pitchFamily="18" charset="0"/>
                <a:ea typeface="HGPｺﾞｼｯｸM" panose="020B0600000000000000" pitchFamily="50" charset="-128"/>
                <a:cs typeface="Times New Roman" panose="02020603050405020304" pitchFamily="18" charset="0"/>
              </a:rPr>
              <a:t>】</a:t>
            </a:r>
            <a:endParaRPr kumimoji="0" lang="ja-JP" altLang="en-US" sz="1500" kern="100" dirty="0">
              <a:solidFill>
                <a:prstClr val="black"/>
              </a:solidFill>
              <a:latin typeface="Century" panose="02040604050505020304" pitchFamily="18" charset="0"/>
              <a:ea typeface="ＭＳ 明朝" panose="02020609040205080304" pitchFamily="17" charset="-128"/>
              <a:cs typeface="Times New Roman" panose="02020603050405020304" pitchFamily="18" charset="0"/>
            </a:endParaRPr>
          </a:p>
        </p:txBody>
      </p:sp>
      <p:sp>
        <p:nvSpPr>
          <p:cNvPr id="10" name="角丸四角形 9"/>
          <p:cNvSpPr/>
          <p:nvPr/>
        </p:nvSpPr>
        <p:spPr>
          <a:xfrm>
            <a:off x="5589225" y="4151044"/>
            <a:ext cx="1649492" cy="636419"/>
          </a:xfrm>
          <a:prstGeom prst="roundRect">
            <a:avLst/>
          </a:prstGeom>
          <a:ln/>
        </p:spPr>
        <p:style>
          <a:lnRef idx="1">
            <a:schemeClr val="accent1"/>
          </a:lnRef>
          <a:fillRef idx="2">
            <a:schemeClr val="accent1"/>
          </a:fillRef>
          <a:effectRef idx="1">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defTabSz="342900"/>
            <a:r>
              <a:rPr kumimoji="0" lang="en-US" sz="2100" kern="100" dirty="0" smtClean="0">
                <a:solidFill>
                  <a:prstClr val="black"/>
                </a:solidFill>
                <a:latin typeface="Century Gothic" panose="020B0502020202020204"/>
                <a:ea typeface="ＭＳ 明朝" panose="02020609040205080304" pitchFamily="17" charset="-128"/>
                <a:cs typeface="Times New Roman" panose="02020603050405020304" pitchFamily="18" charset="0"/>
              </a:rPr>
              <a:t>451 </a:t>
            </a:r>
            <a:r>
              <a:rPr kumimoji="0" lang="ja-JP" altLang="en-US" sz="2100" kern="100" dirty="0">
                <a:solidFill>
                  <a:prstClr val="black"/>
                </a:solidFill>
                <a:latin typeface="Century Gothic" panose="020B0502020202020204"/>
                <a:ea typeface="ＭＳ 明朝" panose="02020609040205080304" pitchFamily="17" charset="-128"/>
                <a:cs typeface="Times New Roman" panose="02020603050405020304" pitchFamily="18" charset="0"/>
              </a:rPr>
              <a:t>　イ</a:t>
            </a:r>
            <a:endParaRPr kumimoji="0" lang="ja-JP" altLang="en-US" sz="1500" kern="100" dirty="0">
              <a:solidFill>
                <a:prstClr val="black"/>
              </a:solidFill>
              <a:latin typeface="Century Gothic" panose="020B0502020202020204"/>
              <a:ea typeface="ＭＳ 明朝" panose="02020609040205080304" pitchFamily="17" charset="-128"/>
              <a:cs typeface="Times New Roman" panose="02020603050405020304" pitchFamily="18" charset="0"/>
            </a:endParaRPr>
          </a:p>
        </p:txBody>
      </p:sp>
      <p:pic>
        <p:nvPicPr>
          <p:cNvPr id="11" name="図 10" descr="勉強をする女の子のイラスト"/>
          <p:cNvPicPr/>
          <p:nvPr/>
        </p:nvPicPr>
        <p:blipFill>
          <a:blip r:embed="rId5" cstate="print">
            <a:extLst>
              <a:ext uri="{28A0092B-C50C-407E-A947-70E740481C1C}">
                <a14:useLocalDpi xmlns:a14="http://schemas.microsoft.com/office/drawing/2010/main"/>
              </a:ext>
            </a:extLst>
          </a:blip>
          <a:srcRect/>
          <a:stretch>
            <a:fillRect/>
          </a:stretch>
        </p:blipFill>
        <p:spPr bwMode="auto">
          <a:xfrm>
            <a:off x="3393250" y="5191452"/>
            <a:ext cx="1372043" cy="1402671"/>
          </a:xfrm>
          <a:prstGeom prst="rect">
            <a:avLst/>
          </a:prstGeom>
          <a:noFill/>
          <a:ln>
            <a:noFill/>
          </a:ln>
        </p:spPr>
      </p:pic>
      <p:sp>
        <p:nvSpPr>
          <p:cNvPr id="13" name="タイトル 1"/>
          <p:cNvSpPr txBox="1">
            <a:spLocks/>
          </p:cNvSpPr>
          <p:nvPr/>
        </p:nvSpPr>
        <p:spPr>
          <a:xfrm>
            <a:off x="4703759" y="563029"/>
            <a:ext cx="4635151" cy="1039605"/>
          </a:xfrm>
          <a:prstGeom prst="rect">
            <a:avLst/>
          </a:prstGeom>
        </p:spPr>
        <p:txBody>
          <a:bodyPr vert="horz" lIns="68580" tIns="34290" rIns="68580" bIns="34290" rtlCol="0" anchor="t">
            <a:normAutofit/>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defTabSz="342900"/>
            <a:r>
              <a:rPr lang="ja-JP" altLang="en-US" sz="2700" dirty="0">
                <a:solidFill>
                  <a:prstClr val="black">
                    <a:lumMod val="85000"/>
                    <a:lumOff val="15000"/>
                  </a:prstClr>
                </a:solidFill>
                <a:latin typeface="HGS創英角ｺﾞｼｯｸUB" panose="020B0900000000000000" pitchFamily="50" charset="-128"/>
                <a:ea typeface="HGS創英角ｺﾞｼｯｸUB" panose="020B0900000000000000" pitchFamily="50" charset="-128"/>
              </a:rPr>
              <a:t>本の</a:t>
            </a:r>
            <a:r>
              <a:rPr lang="ja-JP" altLang="en-US" sz="2700" dirty="0" smtClean="0">
                <a:solidFill>
                  <a:prstClr val="black">
                    <a:lumMod val="85000"/>
                    <a:lumOff val="15000"/>
                  </a:prstClr>
                </a:solidFill>
                <a:latin typeface="HGS創英角ｺﾞｼｯｸUB" panose="020B0900000000000000" pitchFamily="50" charset="-128"/>
                <a:ea typeface="HGS創英角ｺﾞｼｯｸUB" panose="020B0900000000000000" pitchFamily="50" charset="-128"/>
              </a:rPr>
              <a:t>分類</a:t>
            </a:r>
            <a:r>
              <a:rPr lang="ja-JP" altLang="en-US" sz="2700" dirty="0">
                <a:solidFill>
                  <a:prstClr val="black">
                    <a:lumMod val="85000"/>
                    <a:lumOff val="15000"/>
                  </a:prstClr>
                </a:solidFill>
                <a:latin typeface="HGS創英角ｺﾞｼｯｸUB" panose="020B0900000000000000" pitchFamily="50" charset="-128"/>
                <a:ea typeface="HGS創英角ｺﾞｼｯｸUB" panose="020B0900000000000000" pitchFamily="50" charset="-128"/>
              </a:rPr>
              <a:t>　</a:t>
            </a:r>
            <a:r>
              <a:rPr lang="ja-JP" altLang="en-US" sz="2700" dirty="0" smtClean="0">
                <a:solidFill>
                  <a:prstClr val="black">
                    <a:lumMod val="85000"/>
                    <a:lumOff val="15000"/>
                  </a:prstClr>
                </a:solidFill>
                <a:latin typeface="HGS創英角ｺﾞｼｯｸUB" panose="020B0900000000000000" pitchFamily="50" charset="-128"/>
                <a:ea typeface="HGS創英角ｺﾞｼｯｸUB" panose="020B0900000000000000" pitchFamily="50" charset="-128"/>
              </a:rPr>
              <a:t>ラベルを見よう</a:t>
            </a:r>
            <a:endParaRPr lang="ja-JP" altLang="en-US" sz="2700" dirty="0">
              <a:solidFill>
                <a:prstClr val="black">
                  <a:lumMod val="85000"/>
                  <a:lumOff val="15000"/>
                </a:prstClr>
              </a:solidFill>
              <a:latin typeface="HGS創英角ｺﾞｼｯｸUB" panose="020B0900000000000000" pitchFamily="50" charset="-128"/>
              <a:ea typeface="HGS創英角ｺﾞｼｯｸUB" panose="020B0900000000000000" pitchFamily="50" charset="-128"/>
            </a:endParaRPr>
          </a:p>
        </p:txBody>
      </p:sp>
      <p:sp>
        <p:nvSpPr>
          <p:cNvPr id="4" name="テキスト ボックス 196"/>
          <p:cNvSpPr txBox="1"/>
          <p:nvPr/>
        </p:nvSpPr>
        <p:spPr>
          <a:xfrm>
            <a:off x="5260509" y="4859904"/>
            <a:ext cx="1202025" cy="584369"/>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pPr indent="47625" algn="just" defTabSz="342900"/>
            <a:r>
              <a:rPr kumimoji="0" lang="ja-JP" altLang="en-US" sz="1600" b="1" kern="100" dirty="0">
                <a:solidFill>
                  <a:prstClr val="black"/>
                </a:solidFill>
                <a:latin typeface="Century Gothic" panose="020B0502020202020204"/>
                <a:ea typeface="HGPｺﾞｼｯｸM" panose="020B0600000000000000" pitchFamily="50" charset="-128"/>
                <a:cs typeface="Times New Roman" panose="02020603050405020304" pitchFamily="18" charset="0"/>
              </a:rPr>
              <a:t>分類番号</a:t>
            </a:r>
            <a:endParaRPr kumimoji="0" lang="ja-JP" altLang="en-US" sz="1600" kern="100" dirty="0">
              <a:solidFill>
                <a:prstClr val="black"/>
              </a:solidFill>
              <a:latin typeface="Century Gothic" panose="020B0502020202020204"/>
              <a:ea typeface="ＭＳ 明朝" panose="02020609040205080304" pitchFamily="17" charset="-128"/>
              <a:cs typeface="Times New Roman" panose="02020603050405020304" pitchFamily="18" charset="0"/>
            </a:endParaRPr>
          </a:p>
          <a:p>
            <a:pPr indent="142875" algn="just" defTabSz="342900"/>
            <a:r>
              <a:rPr kumimoji="0" lang="ja-JP" altLang="en-US" sz="900" b="1" kern="100" dirty="0">
                <a:solidFill>
                  <a:prstClr val="black"/>
                </a:solidFill>
                <a:latin typeface="Century Gothic" panose="020B0502020202020204"/>
                <a:ea typeface="HGPｺﾞｼｯｸM" panose="020B0600000000000000" pitchFamily="50" charset="-128"/>
                <a:cs typeface="Times New Roman" panose="02020603050405020304" pitchFamily="18" charset="0"/>
              </a:rPr>
              <a:t>本の内容</a:t>
            </a:r>
            <a:endParaRPr kumimoji="0" lang="ja-JP" altLang="en-US" sz="1600" kern="100" dirty="0">
              <a:solidFill>
                <a:prstClr val="black"/>
              </a:solidFill>
              <a:latin typeface="Century Gothic" panose="020B0502020202020204"/>
              <a:ea typeface="ＭＳ 明朝" panose="02020609040205080304" pitchFamily="17" charset="-128"/>
              <a:cs typeface="Times New Roman" panose="02020603050405020304" pitchFamily="18" charset="0"/>
            </a:endParaRPr>
          </a:p>
        </p:txBody>
      </p:sp>
      <p:sp>
        <p:nvSpPr>
          <p:cNvPr id="5" name="テキスト ボックス 197"/>
          <p:cNvSpPr txBox="1"/>
          <p:nvPr/>
        </p:nvSpPr>
        <p:spPr>
          <a:xfrm>
            <a:off x="6601599" y="4843789"/>
            <a:ext cx="1224965" cy="605978"/>
          </a:xfrm>
          <a:prstGeom prst="rect">
            <a:avLst/>
          </a:prstGeom>
          <a:solidFill>
            <a:sysClr val="window" lastClr="FFFFFF"/>
          </a:solidFill>
          <a:ln w="6350">
            <a:noFill/>
          </a:ln>
          <a:effectLst/>
        </p:spPr>
        <p:txBody>
          <a:bodyPr rot="0" spcFirstLastPara="0" vert="horz" wrap="square" lIns="68580" tIns="34290" rIns="68580" bIns="34290" numCol="1" spcCol="0" rtlCol="0" fromWordArt="0" anchor="t" anchorCtr="0" forceAA="0" compatLnSpc="1">
            <a:prstTxWarp prst="textNoShape">
              <a:avLst/>
            </a:prstTxWarp>
            <a:noAutofit/>
          </a:bodyPr>
          <a:lstStyle/>
          <a:p>
            <a:pPr algn="just" defTabSz="342900"/>
            <a:r>
              <a:rPr kumimoji="0" lang="ja-JP" altLang="en-US" sz="1600" b="1" kern="100" dirty="0">
                <a:solidFill>
                  <a:prstClr val="black"/>
                </a:solidFill>
                <a:latin typeface="Century" panose="02040604050505020304" pitchFamily="18" charset="0"/>
                <a:ea typeface="HGPｺﾞｼｯｸM" panose="020B0600000000000000" pitchFamily="50" charset="-128"/>
                <a:cs typeface="Times New Roman" panose="02020603050405020304" pitchFamily="18" charset="0"/>
              </a:rPr>
              <a:t>図書記号</a:t>
            </a:r>
            <a:endParaRPr kumimoji="0" lang="ja-JP" altLang="en-US" sz="1600" kern="100" dirty="0">
              <a:solidFill>
                <a:prstClr val="black"/>
              </a:solidFill>
              <a:latin typeface="Century" panose="02040604050505020304" pitchFamily="18" charset="0"/>
              <a:ea typeface="ＭＳ 明朝" panose="02020609040205080304" pitchFamily="17" charset="-128"/>
              <a:cs typeface="Times New Roman" panose="02020603050405020304" pitchFamily="18" charset="0"/>
            </a:endParaRPr>
          </a:p>
          <a:p>
            <a:pPr indent="71438" algn="just" defTabSz="342900"/>
            <a:r>
              <a:rPr kumimoji="0" lang="ja-JP" altLang="en-US" sz="900" kern="100" dirty="0">
                <a:solidFill>
                  <a:prstClr val="black"/>
                </a:solidFill>
                <a:latin typeface="Century" panose="02040604050505020304" pitchFamily="18" charset="0"/>
                <a:ea typeface="HGPｺﾞｼｯｸM" panose="020B0600000000000000" pitchFamily="50" charset="-128"/>
                <a:cs typeface="Times New Roman" panose="02020603050405020304" pitchFamily="18" charset="0"/>
              </a:rPr>
              <a:t>書いた人の</a:t>
            </a:r>
            <a:endParaRPr kumimoji="0" lang="ja-JP" altLang="en-US" sz="1600" kern="100" dirty="0">
              <a:solidFill>
                <a:prstClr val="black"/>
              </a:solidFill>
              <a:latin typeface="Century" panose="02040604050505020304" pitchFamily="18" charset="0"/>
              <a:ea typeface="ＭＳ 明朝" panose="02020609040205080304" pitchFamily="17" charset="-128"/>
              <a:cs typeface="Times New Roman" panose="02020603050405020304" pitchFamily="18" charset="0"/>
            </a:endParaRPr>
          </a:p>
          <a:p>
            <a:pPr indent="71438" algn="just" defTabSz="342900"/>
            <a:r>
              <a:rPr kumimoji="0" lang="ja-JP" altLang="en-US" sz="900" kern="100" dirty="0">
                <a:solidFill>
                  <a:prstClr val="black"/>
                </a:solidFill>
                <a:latin typeface="Century" panose="02040604050505020304" pitchFamily="18" charset="0"/>
                <a:ea typeface="HGPｺﾞｼｯｸM" panose="020B0600000000000000" pitchFamily="50" charset="-128"/>
                <a:cs typeface="Times New Roman" panose="02020603050405020304" pitchFamily="18" charset="0"/>
              </a:rPr>
              <a:t>頭文字など</a:t>
            </a:r>
            <a:endParaRPr kumimoji="0" lang="ja-JP" altLang="en-US" sz="1600" kern="100" dirty="0">
              <a:solidFill>
                <a:prstClr val="black"/>
              </a:solidFill>
              <a:latin typeface="Century" panose="02040604050505020304" pitchFamily="18" charset="0"/>
              <a:ea typeface="ＭＳ 明朝" panose="02020609040205080304" pitchFamily="17" charset="-128"/>
              <a:cs typeface="Times New Roman" panose="02020603050405020304" pitchFamily="18" charset="0"/>
            </a:endParaRPr>
          </a:p>
        </p:txBody>
      </p:sp>
      <p:sp>
        <p:nvSpPr>
          <p:cNvPr id="14" name="テキスト ボックス 2"/>
          <p:cNvSpPr txBox="1">
            <a:spLocks noChangeArrowheads="1"/>
          </p:cNvSpPr>
          <p:nvPr/>
        </p:nvSpPr>
        <p:spPr bwMode="auto">
          <a:xfrm>
            <a:off x="5174802" y="5705139"/>
            <a:ext cx="2756106" cy="653922"/>
          </a:xfrm>
          <a:prstGeom prst="rect">
            <a:avLst/>
          </a:prstGeom>
          <a:solidFill>
            <a:srgbClr val="FFFFFF"/>
          </a:solidFill>
          <a:ln w="9525">
            <a:noFill/>
            <a:miter lim="800000"/>
            <a:headEnd/>
            <a:tailEnd/>
          </a:ln>
        </p:spPr>
        <p:txBody>
          <a:bodyPr rot="0" vert="horz" wrap="square" lIns="68580" tIns="34290" rIns="68580" bIns="34290" anchor="t" anchorCtr="0">
            <a:noAutofit/>
          </a:bodyPr>
          <a:lstStyle/>
          <a:p>
            <a:pPr indent="67628" algn="just" defTabSz="342900"/>
            <a:r>
              <a:rPr kumimoji="0" lang="ja-JP" altLang="en-US" kern="100" dirty="0" smtClean="0">
                <a:solidFill>
                  <a:prstClr val="black"/>
                </a:solidFill>
                <a:latin typeface="Century" panose="02040604050505020304" pitchFamily="18" charset="0"/>
                <a:ea typeface="HGPｺﾞｼｯｸM" panose="020B0600000000000000" pitchFamily="50" charset="-128"/>
                <a:cs typeface="Times New Roman" panose="02020603050405020304" pitchFamily="18" charset="0"/>
              </a:rPr>
              <a:t>「</a:t>
            </a:r>
            <a:r>
              <a:rPr kumimoji="0" lang="en-US" altLang="ja-JP" kern="100" dirty="0" smtClean="0">
                <a:solidFill>
                  <a:prstClr val="black"/>
                </a:solidFill>
                <a:latin typeface="Century" panose="02040604050505020304" pitchFamily="18" charset="0"/>
                <a:ea typeface="HGPｺﾞｼｯｸM" panose="020B0600000000000000" pitchFamily="50" charset="-128"/>
                <a:cs typeface="Times New Roman" panose="02020603050405020304" pitchFamily="18" charset="0"/>
              </a:rPr>
              <a:t>451</a:t>
            </a:r>
            <a:r>
              <a:rPr kumimoji="0" lang="ja-JP" altLang="en-US" kern="100" dirty="0" smtClean="0">
                <a:solidFill>
                  <a:prstClr val="black"/>
                </a:solidFill>
                <a:latin typeface="Century" panose="02040604050505020304" pitchFamily="18" charset="0"/>
                <a:ea typeface="HGPｺﾞｼｯｸM" panose="020B0600000000000000" pitchFamily="50" charset="-128"/>
                <a:cs typeface="Times New Roman" panose="02020603050405020304" pitchFamily="18" charset="0"/>
              </a:rPr>
              <a:t>」</a:t>
            </a:r>
            <a:r>
              <a:rPr kumimoji="0" lang="ja-JP" altLang="en-US" kern="100" dirty="0">
                <a:solidFill>
                  <a:prstClr val="black"/>
                </a:solidFill>
                <a:latin typeface="Century" panose="02040604050505020304" pitchFamily="18" charset="0"/>
                <a:ea typeface="HGPｺﾞｼｯｸM" panose="020B0600000000000000" pitchFamily="50" charset="-128"/>
                <a:cs typeface="Times New Roman" panose="02020603050405020304" pitchFamily="18" charset="0"/>
              </a:rPr>
              <a:t>は、</a:t>
            </a:r>
            <a:r>
              <a:rPr kumimoji="0" lang="ja-JP" altLang="en-US" kern="100" dirty="0" smtClean="0">
                <a:solidFill>
                  <a:prstClr val="black"/>
                </a:solidFill>
                <a:latin typeface="Century" panose="02040604050505020304" pitchFamily="18" charset="0"/>
                <a:ea typeface="HGPｺﾞｼｯｸM" panose="020B0600000000000000" pitchFamily="50" charset="-128"/>
                <a:cs typeface="Times New Roman" panose="02020603050405020304" pitchFamily="18" charset="0"/>
              </a:rPr>
              <a:t>「</a:t>
            </a:r>
            <a:r>
              <a:rPr kumimoji="0" lang="ja-JP" altLang="en-US" kern="100" dirty="0">
                <a:solidFill>
                  <a:prstClr val="black"/>
                </a:solidFill>
                <a:latin typeface="Century" panose="02040604050505020304" pitchFamily="18" charset="0"/>
                <a:ea typeface="HGPｺﾞｼｯｸM" panose="020B0600000000000000" pitchFamily="50" charset="-128"/>
                <a:cs typeface="Times New Roman" panose="02020603050405020304" pitchFamily="18" charset="0"/>
              </a:rPr>
              <a:t>気象</a:t>
            </a:r>
            <a:r>
              <a:rPr kumimoji="0" lang="ja-JP" altLang="en-US" kern="100" dirty="0" smtClean="0">
                <a:solidFill>
                  <a:prstClr val="black"/>
                </a:solidFill>
                <a:latin typeface="Century" panose="02040604050505020304" pitchFamily="18" charset="0"/>
                <a:ea typeface="HGPｺﾞｼｯｸM" panose="020B0600000000000000" pitchFamily="50" charset="-128"/>
                <a:cs typeface="Times New Roman" panose="02020603050405020304" pitchFamily="18" charset="0"/>
              </a:rPr>
              <a:t>」</a:t>
            </a:r>
            <a:r>
              <a:rPr kumimoji="0" lang="ja-JP" altLang="en-US" kern="100" dirty="0">
                <a:solidFill>
                  <a:prstClr val="black"/>
                </a:solidFill>
                <a:latin typeface="Century" panose="02040604050505020304" pitchFamily="18" charset="0"/>
                <a:ea typeface="HGPｺﾞｼｯｸM" panose="020B0600000000000000" pitchFamily="50" charset="-128"/>
                <a:cs typeface="Times New Roman" panose="02020603050405020304" pitchFamily="18" charset="0"/>
              </a:rPr>
              <a:t>について書かれた本です。</a:t>
            </a:r>
            <a:endParaRPr kumimoji="0" lang="ja-JP" altLang="en-US" sz="2100" kern="100" dirty="0">
              <a:solidFill>
                <a:prstClr val="black"/>
              </a:solidFill>
              <a:latin typeface="Century" panose="02040604050505020304" pitchFamily="18" charset="0"/>
              <a:ea typeface="ＭＳ 明朝" panose="02020609040205080304" pitchFamily="17" charset="-128"/>
              <a:cs typeface="Times New Roman" panose="02020603050405020304" pitchFamily="18" charset="0"/>
            </a:endParaRPr>
          </a:p>
          <a:p>
            <a:pPr indent="258128" algn="just" defTabSz="342900"/>
            <a:endParaRPr kumimoji="0" lang="ja-JP" altLang="en-US" sz="2100" kern="100" dirty="0">
              <a:solidFill>
                <a:prstClr val="black"/>
              </a:solidFill>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172858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278460"/>
            <a:ext cx="9144000" cy="1139383"/>
          </a:xfrm>
        </p:spPr>
        <p:txBody>
          <a:bodyPr>
            <a:normAutofit/>
          </a:bodyPr>
          <a:lstStyle/>
          <a:p>
            <a:r>
              <a:rPr lang="ja-JP" altLang="en-US" dirty="0" smtClean="0"/>
              <a:t>　　テーマの棚に行って探す</a:t>
            </a:r>
            <a:endParaRPr kumimoji="1" lang="ja-JP" altLang="en-US" dirty="0"/>
          </a:p>
        </p:txBody>
      </p:sp>
      <p:sp>
        <p:nvSpPr>
          <p:cNvPr id="5" name="テキスト ボックス 4"/>
          <p:cNvSpPr txBox="1"/>
          <p:nvPr/>
        </p:nvSpPr>
        <p:spPr>
          <a:xfrm>
            <a:off x="4499992" y="4023407"/>
            <a:ext cx="4454660" cy="646331"/>
          </a:xfrm>
          <a:prstGeom prst="rect">
            <a:avLst/>
          </a:prstGeom>
          <a:noFill/>
        </p:spPr>
        <p:txBody>
          <a:bodyPr wrap="square" rtlCol="0">
            <a:spAutoFit/>
          </a:bodyPr>
          <a:lstStyle/>
          <a:p>
            <a:r>
              <a:rPr lang="ja-JP" altLang="en-US" dirty="0" smtClean="0">
                <a:latin typeface="メイリオ" panose="020B0604030504040204" pitchFamily="50" charset="-128"/>
                <a:ea typeface="メイリオ" panose="020B0604030504040204" pitchFamily="50" charset="-128"/>
              </a:rPr>
              <a:t>市民図書館　３階「一般書コーナー」</a:t>
            </a:r>
            <a:endParaRPr kumimoji="1" lang="en-US" altLang="ja-JP" dirty="0" smtClean="0">
              <a:latin typeface="メイリオ" panose="020B0604030504040204" pitchFamily="50" charset="-128"/>
              <a:ea typeface="メイリオ" panose="020B0604030504040204" pitchFamily="50" charset="-128"/>
            </a:endParaRPr>
          </a:p>
          <a:p>
            <a:endParaRPr kumimoji="1" lang="ja-JP" altLang="en-US" dirty="0"/>
          </a:p>
        </p:txBody>
      </p:sp>
      <p:pic>
        <p:nvPicPr>
          <p:cNvPr id="6" name="図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55576" y="1453089"/>
            <a:ext cx="7632848" cy="2590837"/>
          </a:xfrm>
          <a:prstGeom prst="rect">
            <a:avLst/>
          </a:prstGeom>
        </p:spPr>
      </p:pic>
      <p:graphicFrame>
        <p:nvGraphicFramePr>
          <p:cNvPr id="3" name="表 2"/>
          <p:cNvGraphicFramePr>
            <a:graphicFrameLocks noGrp="1"/>
          </p:cNvGraphicFramePr>
          <p:nvPr>
            <p:extLst>
              <p:ext uri="{D42A27DB-BD31-4B8C-83A1-F6EECF244321}">
                <p14:modId xmlns:p14="http://schemas.microsoft.com/office/powerpoint/2010/main" val="3018173048"/>
              </p:ext>
            </p:extLst>
          </p:nvPr>
        </p:nvGraphicFramePr>
        <p:xfrm>
          <a:off x="413538" y="4968365"/>
          <a:ext cx="8632793" cy="1137439"/>
        </p:xfrm>
        <a:graphic>
          <a:graphicData uri="http://schemas.openxmlformats.org/drawingml/2006/table">
            <a:tbl>
              <a:tblPr firstRow="1" bandRow="1">
                <a:tableStyleId>{8A107856-5554-42FB-B03E-39F5DBC370BA}</a:tableStyleId>
              </a:tblPr>
              <a:tblGrid>
                <a:gridCol w="1435608">
                  <a:extLst>
                    <a:ext uri="{9D8B030D-6E8A-4147-A177-3AD203B41FA5}">
                      <a16:colId xmlns:a16="http://schemas.microsoft.com/office/drawing/2014/main" val="2677755974"/>
                    </a:ext>
                  </a:extLst>
                </a:gridCol>
                <a:gridCol w="2679803">
                  <a:extLst>
                    <a:ext uri="{9D8B030D-6E8A-4147-A177-3AD203B41FA5}">
                      <a16:colId xmlns:a16="http://schemas.microsoft.com/office/drawing/2014/main" val="2547489182"/>
                    </a:ext>
                  </a:extLst>
                </a:gridCol>
                <a:gridCol w="689093">
                  <a:extLst>
                    <a:ext uri="{9D8B030D-6E8A-4147-A177-3AD203B41FA5}">
                      <a16:colId xmlns:a16="http://schemas.microsoft.com/office/drawing/2014/main" val="1361468546"/>
                    </a:ext>
                  </a:extLst>
                </a:gridCol>
                <a:gridCol w="1378183">
                  <a:extLst>
                    <a:ext uri="{9D8B030D-6E8A-4147-A177-3AD203B41FA5}">
                      <a16:colId xmlns:a16="http://schemas.microsoft.com/office/drawing/2014/main" val="3084158920"/>
                    </a:ext>
                  </a:extLst>
                </a:gridCol>
                <a:gridCol w="765658">
                  <a:extLst>
                    <a:ext uri="{9D8B030D-6E8A-4147-A177-3AD203B41FA5}">
                      <a16:colId xmlns:a16="http://schemas.microsoft.com/office/drawing/2014/main" val="2477729036"/>
                    </a:ext>
                  </a:extLst>
                </a:gridCol>
                <a:gridCol w="1684448">
                  <a:extLst>
                    <a:ext uri="{9D8B030D-6E8A-4147-A177-3AD203B41FA5}">
                      <a16:colId xmlns:a16="http://schemas.microsoft.com/office/drawing/2014/main" val="1035507635"/>
                    </a:ext>
                  </a:extLst>
                </a:gridCol>
              </a:tblGrid>
              <a:tr h="1137439">
                <a:tc>
                  <a:txBody>
                    <a:bodyPr/>
                    <a:lstStyle/>
                    <a:p>
                      <a:r>
                        <a:rPr kumimoji="1" lang="en-US" altLang="ja-JP" sz="3200" dirty="0" smtClean="0"/>
                        <a:t>366</a:t>
                      </a:r>
                      <a:endParaRPr kumimoji="1" lang="en-US" altLang="ja-JP" sz="3200" b="0" dirty="0" smtClean="0">
                        <a:solidFill>
                          <a:srgbClr val="FFFF00"/>
                        </a:solidFill>
                      </a:endParaRPr>
                    </a:p>
                  </a:txBody>
                  <a:tcPr anchor="ctr">
                    <a:solidFill>
                      <a:srgbClr val="FFFF00"/>
                    </a:solidFill>
                  </a:tcPr>
                </a:tc>
                <a:tc>
                  <a:txBody>
                    <a:bodyPr/>
                    <a:lstStyle/>
                    <a:p>
                      <a:r>
                        <a:rPr kumimoji="1" lang="ja-JP" altLang="en-US" sz="2400" dirty="0" smtClean="0"/>
                        <a:t>労働・雇用</a:t>
                      </a:r>
                      <a:endParaRPr kumimoji="1" lang="ja-JP" altLang="en-US" sz="2400" dirty="0">
                        <a:solidFill>
                          <a:srgbClr val="FFFF00"/>
                        </a:solidFill>
                      </a:endParaRPr>
                    </a:p>
                  </a:txBody>
                  <a:tcPr anchor="ctr">
                    <a:solidFill>
                      <a:srgbClr val="FFFF00"/>
                    </a:solidFill>
                  </a:tcPr>
                </a:tc>
                <a:tc>
                  <a:txBody>
                    <a:bodyPr/>
                    <a:lstStyle/>
                    <a:p>
                      <a:r>
                        <a:rPr kumimoji="1" lang="en-US" altLang="ja-JP" sz="2400" dirty="0" smtClean="0"/>
                        <a:t>377</a:t>
                      </a:r>
                      <a:endParaRPr kumimoji="1" lang="ja-JP" altLang="en-US" sz="2400" dirty="0">
                        <a:solidFill>
                          <a:schemeClr val="tx1"/>
                        </a:solidFill>
                      </a:endParaRPr>
                    </a:p>
                  </a:txBody>
                  <a:tcPr anchor="ctr"/>
                </a:tc>
                <a:tc>
                  <a:txBody>
                    <a:bodyPr/>
                    <a:lstStyle/>
                    <a:p>
                      <a:r>
                        <a:rPr kumimoji="1" lang="ja-JP" altLang="en-US" sz="1800" baseline="0" dirty="0" smtClean="0"/>
                        <a:t>学生・就職活動</a:t>
                      </a:r>
                      <a:endParaRPr kumimoji="1" lang="en-US" altLang="ja-JP" sz="1800" baseline="0" dirty="0" smtClean="0">
                        <a:solidFill>
                          <a:schemeClr val="tx1"/>
                        </a:solidFill>
                      </a:endParaRPr>
                    </a:p>
                  </a:txBody>
                  <a:tcPr anchor="ctr"/>
                </a:tc>
                <a:tc>
                  <a:txBody>
                    <a:bodyPr/>
                    <a:lstStyle/>
                    <a:p>
                      <a:r>
                        <a:rPr kumimoji="1" lang="en-US" altLang="ja-JP" sz="2400" dirty="0" smtClean="0"/>
                        <a:t>814</a:t>
                      </a:r>
                    </a:p>
                    <a:p>
                      <a:r>
                        <a:rPr kumimoji="1" lang="en-US" altLang="ja-JP" sz="2400" dirty="0" smtClean="0"/>
                        <a:t>816</a:t>
                      </a:r>
                      <a:endParaRPr kumimoji="1" lang="ja-JP" altLang="en-US" sz="2400" dirty="0">
                        <a:solidFill>
                          <a:srgbClr val="FFFF00"/>
                        </a:solidFill>
                      </a:endParaRPr>
                    </a:p>
                  </a:txBody>
                  <a:tcPr anchor="ctr"/>
                </a:tc>
                <a:tc>
                  <a:txBody>
                    <a:bodyPr/>
                    <a:lstStyle/>
                    <a:p>
                      <a:r>
                        <a:rPr kumimoji="1" lang="ja-JP" altLang="en-US" sz="1800" dirty="0" smtClean="0"/>
                        <a:t>時事用語・論文</a:t>
                      </a:r>
                      <a:endParaRPr kumimoji="1" lang="ja-JP" altLang="en-US" sz="1800" dirty="0">
                        <a:solidFill>
                          <a:srgbClr val="FFFF00"/>
                        </a:solidFill>
                      </a:endParaRPr>
                    </a:p>
                  </a:txBody>
                  <a:tcPr anchor="ctr"/>
                </a:tc>
                <a:extLst>
                  <a:ext uri="{0D108BD9-81ED-4DB2-BD59-A6C34878D82A}">
                    <a16:rowId xmlns:a16="http://schemas.microsoft.com/office/drawing/2014/main" val="130371099"/>
                  </a:ext>
                </a:extLst>
              </a:tr>
            </a:tbl>
          </a:graphicData>
        </a:graphic>
      </p:graphicFrame>
      <p:sp>
        <p:nvSpPr>
          <p:cNvPr id="10" name="タイトル 1"/>
          <p:cNvSpPr txBox="1">
            <a:spLocks/>
          </p:cNvSpPr>
          <p:nvPr/>
        </p:nvSpPr>
        <p:spPr>
          <a:xfrm>
            <a:off x="2483768" y="4486166"/>
            <a:ext cx="4876872" cy="551585"/>
          </a:xfrm>
          <a:prstGeom prst="rect">
            <a:avLst/>
          </a:prstGeom>
        </p:spPr>
        <p:txBody>
          <a:bodyPr vert="horz" lIns="91440" tIns="45720" rIns="91440" bIns="45720" rtlCol="0" anchor="b" anchorCtr="0">
            <a:normAutofit fontScale="62500" lnSpcReduction="2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a:t>
            </a:r>
            <a:r>
              <a:rPr lang="ja-JP" altLang="en-US" sz="3800" dirty="0" smtClean="0"/>
              <a:t>＜関連分野の分類＞</a:t>
            </a:r>
            <a:endParaRPr lang="ja-JP" altLang="en-US" sz="3800" dirty="0"/>
          </a:p>
        </p:txBody>
      </p:sp>
      <p:sp>
        <p:nvSpPr>
          <p:cNvPr id="12" name="タイトル 1"/>
          <p:cNvSpPr txBox="1">
            <a:spLocks/>
          </p:cNvSpPr>
          <p:nvPr/>
        </p:nvSpPr>
        <p:spPr>
          <a:xfrm>
            <a:off x="7524328" y="6105804"/>
            <a:ext cx="1522004" cy="551585"/>
          </a:xfrm>
          <a:prstGeom prst="rect">
            <a:avLst/>
          </a:prstGeom>
        </p:spPr>
        <p:txBody>
          <a:bodyPr vert="horz" lIns="91440" tIns="45720" rIns="91440" bIns="45720" rtlCol="0" anchor="b" anchorCtr="0">
            <a:normAutofit fontScale="62500" lnSpcReduction="2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a:t>
            </a:r>
            <a:r>
              <a:rPr lang="ja-JP" altLang="en-US" sz="3800" dirty="0" smtClean="0"/>
              <a:t>な</a:t>
            </a:r>
            <a:r>
              <a:rPr lang="ja-JP" altLang="en-US" sz="3800" dirty="0"/>
              <a:t>ど</a:t>
            </a:r>
          </a:p>
        </p:txBody>
      </p:sp>
    </p:spTree>
    <p:extLst>
      <p:ext uri="{BB962C8B-B14F-4D97-AF65-F5344CB8AC3E}">
        <p14:creationId xmlns:p14="http://schemas.microsoft.com/office/powerpoint/2010/main" val="2186209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a:xfrm>
            <a:off x="971600" y="908720"/>
            <a:ext cx="6624736" cy="551585"/>
          </a:xfrm>
          <a:prstGeom prst="rect">
            <a:avLst/>
          </a:prstGeom>
        </p:spPr>
        <p:txBody>
          <a:bodyPr vert="horz" lIns="91440" tIns="45720" rIns="91440" bIns="45720" rtlCol="0" anchor="b" anchorCtr="0">
            <a:normAutofit fontScale="55000" lnSpcReduction="2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a:t>
            </a:r>
            <a:r>
              <a:rPr lang="ja-JP" altLang="en-US" sz="3800" dirty="0" smtClean="0"/>
              <a:t>＜図書館で所蔵している関連図書の例＞</a:t>
            </a:r>
            <a:endParaRPr lang="ja-JP" altLang="en-US" sz="3800" dirty="0"/>
          </a:p>
        </p:txBody>
      </p:sp>
      <p:graphicFrame>
        <p:nvGraphicFramePr>
          <p:cNvPr id="9" name="表 8"/>
          <p:cNvGraphicFramePr>
            <a:graphicFrameLocks noGrp="1"/>
          </p:cNvGraphicFramePr>
          <p:nvPr>
            <p:extLst>
              <p:ext uri="{D42A27DB-BD31-4B8C-83A1-F6EECF244321}">
                <p14:modId xmlns:p14="http://schemas.microsoft.com/office/powerpoint/2010/main" val="691165192"/>
              </p:ext>
            </p:extLst>
          </p:nvPr>
        </p:nvGraphicFramePr>
        <p:xfrm>
          <a:off x="179513" y="1593869"/>
          <a:ext cx="8784974" cy="4872638"/>
        </p:xfrm>
        <a:graphic>
          <a:graphicData uri="http://schemas.openxmlformats.org/drawingml/2006/table">
            <a:tbl>
              <a:tblPr firstRow="1" bandRow="1">
                <a:tableStyleId>{5C22544A-7EE6-4342-B048-85BDC9FD1C3A}</a:tableStyleId>
              </a:tblPr>
              <a:tblGrid>
                <a:gridCol w="5544615">
                  <a:extLst>
                    <a:ext uri="{9D8B030D-6E8A-4147-A177-3AD203B41FA5}">
                      <a16:colId xmlns:a16="http://schemas.microsoft.com/office/drawing/2014/main" val="2884808050"/>
                    </a:ext>
                  </a:extLst>
                </a:gridCol>
                <a:gridCol w="2304256">
                  <a:extLst>
                    <a:ext uri="{9D8B030D-6E8A-4147-A177-3AD203B41FA5}">
                      <a16:colId xmlns:a16="http://schemas.microsoft.com/office/drawing/2014/main" val="3463169222"/>
                    </a:ext>
                  </a:extLst>
                </a:gridCol>
                <a:gridCol w="936103">
                  <a:extLst>
                    <a:ext uri="{9D8B030D-6E8A-4147-A177-3AD203B41FA5}">
                      <a16:colId xmlns:a16="http://schemas.microsoft.com/office/drawing/2014/main" val="1658031214"/>
                    </a:ext>
                  </a:extLst>
                </a:gridCol>
              </a:tblGrid>
              <a:tr h="466979">
                <a:tc>
                  <a:txBody>
                    <a:bodyPr/>
                    <a:lstStyle/>
                    <a:p>
                      <a:pPr algn="ctr"/>
                      <a:r>
                        <a:rPr kumimoji="1" lang="ja-JP" altLang="en-US" sz="1800" dirty="0" smtClean="0"/>
                        <a:t>書名</a:t>
                      </a:r>
                      <a:endParaRPr kumimoji="1" lang="ja-JP" altLang="en-US" sz="1800" dirty="0"/>
                    </a:p>
                  </a:txBody>
                  <a:tcPr/>
                </a:tc>
                <a:tc>
                  <a:txBody>
                    <a:bodyPr/>
                    <a:lstStyle/>
                    <a:p>
                      <a:pPr algn="ctr"/>
                      <a:r>
                        <a:rPr kumimoji="1" lang="ja-JP" altLang="en-US" sz="1800" dirty="0" smtClean="0"/>
                        <a:t>著者・編者名など</a:t>
                      </a:r>
                      <a:endParaRPr kumimoji="1" lang="ja-JP" altLang="en-US" sz="1800" dirty="0"/>
                    </a:p>
                  </a:txBody>
                  <a:tcPr/>
                </a:tc>
                <a:tc>
                  <a:txBody>
                    <a:bodyPr/>
                    <a:lstStyle/>
                    <a:p>
                      <a:pPr algn="ctr"/>
                      <a:r>
                        <a:rPr kumimoji="1" lang="ja-JP" altLang="en-US" sz="1800" dirty="0" smtClean="0"/>
                        <a:t>分類</a:t>
                      </a:r>
                      <a:endParaRPr kumimoji="1" lang="ja-JP" altLang="en-US" sz="1800" dirty="0"/>
                    </a:p>
                  </a:txBody>
                  <a:tcPr/>
                </a:tc>
                <a:extLst>
                  <a:ext uri="{0D108BD9-81ED-4DB2-BD59-A6C34878D82A}">
                    <a16:rowId xmlns:a16="http://schemas.microsoft.com/office/drawing/2014/main" val="3422600003"/>
                  </a:ext>
                </a:extLst>
              </a:tr>
              <a:tr h="525003">
                <a:tc>
                  <a:txBody>
                    <a:bodyPr/>
                    <a:lstStyle/>
                    <a:p>
                      <a:r>
                        <a:rPr kumimoji="1" lang="en-US" altLang="ja-JP" sz="1800" b="1" dirty="0" smtClean="0">
                          <a:latin typeface="ＭＳ 明朝" panose="02020609040205080304" pitchFamily="17" charset="-128"/>
                          <a:ea typeface="ＭＳ 明朝" panose="02020609040205080304" pitchFamily="17" charset="-128"/>
                        </a:rPr>
                        <a:t>『</a:t>
                      </a:r>
                      <a:r>
                        <a:rPr kumimoji="1" lang="ja-JP" altLang="en-US" sz="1800" b="1" dirty="0" smtClean="0">
                          <a:latin typeface="ＭＳ 明朝" panose="02020609040205080304" pitchFamily="17" charset="-128"/>
                          <a:ea typeface="ＭＳ 明朝" panose="02020609040205080304" pitchFamily="17" charset="-128"/>
                        </a:rPr>
                        <a:t>やりたい仕事がある！</a:t>
                      </a:r>
                      <a:r>
                        <a:rPr kumimoji="1" lang="en-US" altLang="ja-JP" sz="1800" b="1" dirty="0" smtClean="0">
                          <a:latin typeface="ＭＳ 明朝" panose="02020609040205080304" pitchFamily="17" charset="-128"/>
                          <a:ea typeface="ＭＳ 明朝" panose="02020609040205080304" pitchFamily="17" charset="-128"/>
                        </a:rPr>
                        <a:t>』</a:t>
                      </a:r>
                      <a:r>
                        <a:rPr kumimoji="1" lang="ja-JP" altLang="en-US" sz="1800" b="1" dirty="0" smtClean="0">
                          <a:latin typeface="ＭＳ 明朝" panose="02020609040205080304" pitchFamily="17" charset="-128"/>
                          <a:ea typeface="ＭＳ 明朝" panose="02020609040205080304" pitchFamily="17" charset="-128"/>
                        </a:rPr>
                        <a:t>　</a:t>
                      </a:r>
                      <a:endParaRPr kumimoji="1" lang="ja-JP" altLang="en-US" sz="1800" b="1" dirty="0">
                        <a:latin typeface="ＭＳ 明朝" panose="02020609040205080304" pitchFamily="17" charset="-128"/>
                        <a:ea typeface="ＭＳ 明朝" panose="02020609040205080304" pitchFamily="17" charset="-128"/>
                      </a:endParaRPr>
                    </a:p>
                  </a:txBody>
                  <a:tcPr/>
                </a:tc>
                <a:tc>
                  <a:txBody>
                    <a:bodyPr/>
                    <a:lstStyle/>
                    <a:p>
                      <a:pPr algn="l"/>
                      <a:r>
                        <a:rPr kumimoji="1" lang="ja-JP" altLang="en-US" sz="1800" b="1" dirty="0" smtClean="0">
                          <a:latin typeface="ＭＳ 明朝" panose="02020609040205080304" pitchFamily="17" charset="-128"/>
                          <a:ea typeface="ＭＳ 明朝" panose="02020609040205080304" pitchFamily="17" charset="-128"/>
                        </a:rPr>
                        <a:t>池上彰／編・著</a:t>
                      </a:r>
                      <a:endParaRPr kumimoji="1" lang="ja-JP" altLang="en-US" sz="1800" b="1" dirty="0">
                        <a:latin typeface="ＭＳ 明朝" panose="02020609040205080304" pitchFamily="17" charset="-128"/>
                        <a:ea typeface="ＭＳ 明朝" panose="02020609040205080304" pitchFamily="17" charset="-128"/>
                      </a:endParaRPr>
                    </a:p>
                  </a:txBody>
                  <a:tcPr/>
                </a:tc>
                <a:tc>
                  <a:txBody>
                    <a:bodyPr/>
                    <a:lstStyle/>
                    <a:p>
                      <a:r>
                        <a:rPr kumimoji="1" lang="en-US" altLang="ja-JP" sz="2000" b="1" dirty="0" smtClean="0">
                          <a:latin typeface="ＭＳ 明朝" panose="02020609040205080304" pitchFamily="17" charset="-128"/>
                          <a:ea typeface="ＭＳ 明朝" panose="02020609040205080304" pitchFamily="17" charset="-128"/>
                        </a:rPr>
                        <a:t>366</a:t>
                      </a:r>
                      <a:endParaRPr kumimoji="1" lang="ja-JP" altLang="en-US" sz="2000" b="1" dirty="0">
                        <a:latin typeface="ＭＳ 明朝" panose="02020609040205080304" pitchFamily="17" charset="-128"/>
                        <a:ea typeface="ＭＳ 明朝" panose="02020609040205080304" pitchFamily="17" charset="-128"/>
                      </a:endParaRPr>
                    </a:p>
                  </a:txBody>
                  <a:tcPr/>
                </a:tc>
                <a:extLst>
                  <a:ext uri="{0D108BD9-81ED-4DB2-BD59-A6C34878D82A}">
                    <a16:rowId xmlns:a16="http://schemas.microsoft.com/office/drawing/2014/main" val="3856939422"/>
                  </a:ext>
                </a:extLst>
              </a:tr>
              <a:tr h="681277">
                <a:tc>
                  <a:txBody>
                    <a:bodyPr/>
                    <a:lstStyle/>
                    <a:p>
                      <a:r>
                        <a:rPr kumimoji="1" lang="en-US" altLang="ja-JP" sz="1800" b="1" dirty="0" smtClean="0">
                          <a:latin typeface="ＭＳ 明朝" panose="02020609040205080304" pitchFamily="17" charset="-128"/>
                          <a:ea typeface="ＭＳ 明朝" panose="02020609040205080304" pitchFamily="17" charset="-128"/>
                        </a:rPr>
                        <a:t>『10</a:t>
                      </a:r>
                      <a:r>
                        <a:rPr kumimoji="1" lang="ja-JP" altLang="en-US" sz="1800" b="1" dirty="0" smtClean="0">
                          <a:latin typeface="ＭＳ 明朝" panose="02020609040205080304" pitchFamily="17" charset="-128"/>
                          <a:ea typeface="ＭＳ 明朝" panose="02020609040205080304" pitchFamily="17" charset="-128"/>
                        </a:rPr>
                        <a:t>代のための仕事図鑑</a:t>
                      </a:r>
                      <a:r>
                        <a:rPr kumimoji="1" lang="en-US" altLang="ja-JP" sz="1800" b="1" dirty="0" smtClean="0">
                          <a:latin typeface="ＭＳ 明朝" panose="02020609040205080304" pitchFamily="17" charset="-128"/>
                          <a:ea typeface="ＭＳ 明朝" panose="02020609040205080304" pitchFamily="17" charset="-128"/>
                        </a:rPr>
                        <a:t>』</a:t>
                      </a:r>
                      <a:endParaRPr kumimoji="1" lang="ja-JP" altLang="en-US" sz="1800" b="1" dirty="0">
                        <a:latin typeface="ＭＳ 明朝" panose="02020609040205080304" pitchFamily="17" charset="-128"/>
                        <a:ea typeface="ＭＳ 明朝" panose="02020609040205080304" pitchFamily="17" charset="-128"/>
                      </a:endParaRPr>
                    </a:p>
                  </a:txBody>
                  <a:tcPr/>
                </a:tc>
                <a:tc>
                  <a:txBody>
                    <a:bodyPr/>
                    <a:lstStyle/>
                    <a:p>
                      <a:pPr algn="l"/>
                      <a:r>
                        <a:rPr kumimoji="1" lang="ja-JP" altLang="en-US" sz="1800" b="1" dirty="0" smtClean="0">
                          <a:latin typeface="ＭＳ 明朝" panose="02020609040205080304" pitchFamily="17" charset="-128"/>
                          <a:ea typeface="ＭＳ 明朝" panose="02020609040205080304" pitchFamily="17" charset="-128"/>
                        </a:rPr>
                        <a:t>大泉書店編集部</a:t>
                      </a:r>
                      <a:endParaRPr kumimoji="1" lang="ja-JP" altLang="en-US" sz="1800" b="1" dirty="0">
                        <a:latin typeface="ＭＳ 明朝" panose="02020609040205080304" pitchFamily="17" charset="-128"/>
                        <a:ea typeface="ＭＳ 明朝" panose="02020609040205080304" pitchFamily="17" charset="-128"/>
                      </a:endParaRPr>
                    </a:p>
                  </a:txBody>
                  <a:tcPr/>
                </a:tc>
                <a:tc>
                  <a:txBody>
                    <a:bodyPr/>
                    <a:lstStyle/>
                    <a:p>
                      <a:r>
                        <a:rPr kumimoji="1" lang="en-US" altLang="ja-JP" sz="2000" b="1" dirty="0" smtClean="0">
                          <a:latin typeface="ＭＳ 明朝" panose="02020609040205080304" pitchFamily="17" charset="-128"/>
                          <a:ea typeface="ＭＳ 明朝" panose="02020609040205080304" pitchFamily="17" charset="-128"/>
                        </a:rPr>
                        <a:t>366</a:t>
                      </a:r>
                    </a:p>
                    <a:p>
                      <a:endParaRPr kumimoji="1" lang="ja-JP" altLang="en-US" sz="2000" b="1" dirty="0">
                        <a:latin typeface="ＭＳ 明朝" panose="02020609040205080304" pitchFamily="17" charset="-128"/>
                        <a:ea typeface="ＭＳ 明朝" panose="02020609040205080304" pitchFamily="17" charset="-128"/>
                      </a:endParaRPr>
                    </a:p>
                  </a:txBody>
                  <a:tcPr/>
                </a:tc>
                <a:extLst>
                  <a:ext uri="{0D108BD9-81ED-4DB2-BD59-A6C34878D82A}">
                    <a16:rowId xmlns:a16="http://schemas.microsoft.com/office/drawing/2014/main" val="3144270767"/>
                  </a:ext>
                </a:extLst>
              </a:tr>
              <a:tr h="516192">
                <a:tc>
                  <a:txBody>
                    <a:bodyPr/>
                    <a:lstStyle/>
                    <a:p>
                      <a:r>
                        <a:rPr kumimoji="1" lang="en-US" altLang="ja-JP" sz="1800" b="1" dirty="0" smtClean="0">
                          <a:latin typeface="ＭＳ 明朝" panose="02020609040205080304" pitchFamily="17" charset="-128"/>
                          <a:ea typeface="ＭＳ 明朝" panose="02020609040205080304" pitchFamily="17" charset="-128"/>
                        </a:rPr>
                        <a:t>『</a:t>
                      </a:r>
                      <a:r>
                        <a:rPr kumimoji="1" lang="ja-JP" altLang="en-US" sz="1800" b="1" dirty="0" smtClean="0">
                          <a:latin typeface="ＭＳ 明朝" panose="02020609040205080304" pitchFamily="17" charset="-128"/>
                          <a:ea typeface="ＭＳ 明朝" panose="02020609040205080304" pitchFamily="17" charset="-128"/>
                        </a:rPr>
                        <a:t>小説・マンガで見つける！すてきな仕事</a:t>
                      </a:r>
                      <a:r>
                        <a:rPr kumimoji="1" lang="en-US" altLang="ja-JP" sz="1800" b="1" dirty="0" smtClean="0">
                          <a:latin typeface="ＭＳ 明朝" panose="02020609040205080304" pitchFamily="17" charset="-128"/>
                          <a:ea typeface="ＭＳ 明朝" panose="02020609040205080304" pitchFamily="17" charset="-128"/>
                        </a:rPr>
                        <a:t>』</a:t>
                      </a:r>
                      <a:r>
                        <a:rPr kumimoji="1" lang="ja-JP" altLang="en-US" sz="1400" b="1" dirty="0" smtClean="0">
                          <a:latin typeface="ＭＳ 明朝" panose="02020609040205080304" pitchFamily="17" charset="-128"/>
                          <a:ea typeface="ＭＳ 明朝" panose="02020609040205080304" pitchFamily="17" charset="-128"/>
                        </a:rPr>
                        <a:t>シリーズ　</a:t>
                      </a:r>
                      <a:endParaRPr kumimoji="1" lang="ja-JP" altLang="en-US" sz="1800" b="1" dirty="0">
                        <a:latin typeface="ＭＳ 明朝" panose="02020609040205080304" pitchFamily="17" charset="-128"/>
                        <a:ea typeface="ＭＳ 明朝" panose="02020609040205080304" pitchFamily="17" charset="-128"/>
                      </a:endParaRPr>
                    </a:p>
                  </a:txBody>
                  <a:tcPr/>
                </a:tc>
                <a:tc>
                  <a:txBody>
                    <a:bodyPr/>
                    <a:lstStyle/>
                    <a:p>
                      <a:pPr algn="l"/>
                      <a:r>
                        <a:rPr kumimoji="1" lang="ja-JP" altLang="en-US" sz="1800" b="1" dirty="0" smtClean="0">
                          <a:latin typeface="ＭＳ 明朝" panose="02020609040205080304" pitchFamily="17" charset="-128"/>
                          <a:ea typeface="ＭＳ 明朝" panose="02020609040205080304" pitchFamily="17" charset="-128"/>
                        </a:rPr>
                        <a:t>学研教育出版／編</a:t>
                      </a:r>
                      <a:endParaRPr kumimoji="1" lang="ja-JP" altLang="en-US" sz="1800" b="1" dirty="0">
                        <a:latin typeface="ＭＳ 明朝" panose="02020609040205080304" pitchFamily="17" charset="-128"/>
                        <a:ea typeface="ＭＳ 明朝" panose="02020609040205080304" pitchFamily="17" charset="-128"/>
                      </a:endParaRPr>
                    </a:p>
                  </a:txBody>
                  <a:tcPr/>
                </a:tc>
                <a:tc>
                  <a:txBody>
                    <a:bodyPr/>
                    <a:lstStyle/>
                    <a:p>
                      <a:r>
                        <a:rPr kumimoji="1" lang="en-US" altLang="ja-JP" sz="2000" b="1" dirty="0" smtClean="0">
                          <a:latin typeface="ＭＳ 明朝" panose="02020609040205080304" pitchFamily="17" charset="-128"/>
                          <a:ea typeface="ＭＳ 明朝" panose="02020609040205080304" pitchFamily="17" charset="-128"/>
                        </a:rPr>
                        <a:t>366</a:t>
                      </a:r>
                    </a:p>
                    <a:p>
                      <a:endParaRPr kumimoji="1" lang="ja-JP" altLang="en-US" sz="2000" b="1" dirty="0">
                        <a:latin typeface="ＭＳ 明朝" panose="02020609040205080304" pitchFamily="17" charset="-128"/>
                        <a:ea typeface="ＭＳ 明朝" panose="02020609040205080304" pitchFamily="17" charset="-128"/>
                      </a:endParaRPr>
                    </a:p>
                  </a:txBody>
                  <a:tcPr/>
                </a:tc>
                <a:extLst>
                  <a:ext uri="{0D108BD9-81ED-4DB2-BD59-A6C34878D82A}">
                    <a16:rowId xmlns:a16="http://schemas.microsoft.com/office/drawing/2014/main" val="1954722756"/>
                  </a:ext>
                </a:extLst>
              </a:tr>
              <a:tr h="482987">
                <a:tc>
                  <a:txBody>
                    <a:bodyPr/>
                    <a:lstStyle/>
                    <a:p>
                      <a:pPr algn="l" fontAlgn="ctr"/>
                      <a:r>
                        <a:rPr lang="ja-JP" altLang="en-US" sz="1800" b="1" i="0" u="none" strike="noStrike" baseline="0" dirty="0" smtClean="0">
                          <a:solidFill>
                            <a:srgbClr val="000000"/>
                          </a:solidFill>
                          <a:effectLst/>
                          <a:latin typeface="ＭＳ 明朝" panose="02020609040205080304" pitchFamily="17" charset="-128"/>
                          <a:ea typeface="ＭＳ 明朝" panose="02020609040205080304" pitchFamily="17" charset="-128"/>
                        </a:rPr>
                        <a:t> </a:t>
                      </a:r>
                      <a:r>
                        <a:rPr lang="en-US" altLang="ja-JP" sz="1800" b="1" i="0" u="none" strike="noStrike" dirty="0" smtClean="0">
                          <a:solidFill>
                            <a:srgbClr val="000000"/>
                          </a:solidFill>
                          <a:effectLst/>
                          <a:latin typeface="ＭＳ 明朝" panose="02020609040205080304" pitchFamily="17" charset="-128"/>
                          <a:ea typeface="ＭＳ 明朝" panose="02020609040205080304" pitchFamily="17" charset="-128"/>
                        </a:rPr>
                        <a:t>『</a:t>
                      </a: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お仕事ナビ</a:t>
                      </a:r>
                      <a:r>
                        <a:rPr lang="en-US" altLang="ja-JP" sz="1800" b="1" i="0" u="none" strike="noStrike" dirty="0" smtClean="0">
                          <a:solidFill>
                            <a:srgbClr val="000000"/>
                          </a:solidFill>
                          <a:effectLst/>
                          <a:latin typeface="ＭＳ 明朝" panose="02020609040205080304" pitchFamily="17" charset="-128"/>
                          <a:ea typeface="ＭＳ 明朝" panose="02020609040205080304" pitchFamily="17" charset="-128"/>
                        </a:rPr>
                        <a:t>』</a:t>
                      </a: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シリーズ</a:t>
                      </a:r>
                      <a:r>
                        <a:rPr lang="ja-JP" altLang="en-US" sz="1800" b="1" i="0" u="none" strike="noStrike" dirty="0">
                          <a:solidFill>
                            <a:srgbClr val="000000"/>
                          </a:solidFill>
                          <a:effectLst/>
                          <a:latin typeface="ＭＳ 明朝" panose="02020609040205080304" pitchFamily="17" charset="-128"/>
                          <a:ea typeface="ＭＳ 明朝" panose="02020609040205080304" pitchFamily="17" charset="-128"/>
                        </a:rPr>
                        <a:t>　</a:t>
                      </a:r>
                    </a:p>
                  </a:txBody>
                  <a:tcPr marL="0" marR="0" marT="0" marB="0" anchor="ctr"/>
                </a:tc>
                <a:tc>
                  <a:txBody>
                    <a:bodyPr/>
                    <a:lstStyle/>
                    <a:p>
                      <a:pPr algn="l" fontAlgn="ct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お仕事ナビ編集部</a:t>
                      </a:r>
                      <a:endParaRPr lang="ja-JP" altLang="en-US" sz="1800" b="1" i="0" u="none" strike="noStrike" dirty="0">
                        <a:solidFill>
                          <a:srgbClr val="000000"/>
                        </a:solidFill>
                        <a:effectLst/>
                        <a:latin typeface="ＭＳ 明朝" panose="02020609040205080304" pitchFamily="17" charset="-128"/>
                        <a:ea typeface="ＭＳ 明朝" panose="02020609040205080304" pitchFamily="17" charset="-128"/>
                      </a:endParaRPr>
                    </a:p>
                  </a:txBody>
                  <a:tcPr marL="0" marR="0" marT="0" marB="0" anchor="ctr"/>
                </a:tc>
                <a:tc>
                  <a:txBody>
                    <a:bodyPr/>
                    <a:lstStyle/>
                    <a:p>
                      <a:r>
                        <a:rPr kumimoji="1" lang="en-US" altLang="ja-JP" sz="2000" b="1" dirty="0" smtClean="0">
                          <a:latin typeface="ＭＳ 明朝" panose="02020609040205080304" pitchFamily="17" charset="-128"/>
                          <a:ea typeface="ＭＳ 明朝" panose="02020609040205080304" pitchFamily="17" charset="-128"/>
                        </a:rPr>
                        <a:t>366</a:t>
                      </a:r>
                      <a:endParaRPr kumimoji="1" lang="ja-JP" altLang="en-US" sz="2000" dirty="0">
                        <a:latin typeface="ＭＳ 明朝" panose="02020609040205080304" pitchFamily="17" charset="-128"/>
                        <a:ea typeface="ＭＳ 明朝" panose="02020609040205080304" pitchFamily="17" charset="-128"/>
                      </a:endParaRPr>
                    </a:p>
                  </a:txBody>
                  <a:tcPr/>
                </a:tc>
                <a:extLst>
                  <a:ext uri="{0D108BD9-81ED-4DB2-BD59-A6C34878D82A}">
                    <a16:rowId xmlns:a16="http://schemas.microsoft.com/office/drawing/2014/main" val="1829500210"/>
                  </a:ext>
                </a:extLst>
              </a:tr>
              <a:tr h="636131">
                <a:tc>
                  <a:txBody>
                    <a:bodyPr/>
                    <a:lstStyle/>
                    <a:p>
                      <a:pPr algn="l" fontAlgn="ctr"/>
                      <a:r>
                        <a:rPr lang="en-US" altLang="ja-JP" sz="1800" b="1" i="0" u="none" strike="noStrike" dirty="0" smtClean="0">
                          <a:solidFill>
                            <a:srgbClr val="000000"/>
                          </a:solidFill>
                          <a:effectLst/>
                          <a:latin typeface="ＭＳ 明朝" panose="02020609040205080304" pitchFamily="17" charset="-128"/>
                          <a:ea typeface="ＭＳ 明朝" panose="02020609040205080304" pitchFamily="17" charset="-128"/>
                        </a:rPr>
                        <a:t> 『</a:t>
                      </a: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なるにはＢＯＯＫＳ</a:t>
                      </a:r>
                      <a:r>
                        <a:rPr lang="en-US" altLang="ja-JP" sz="1800" b="1" i="0" u="none" strike="noStrike" dirty="0" smtClean="0">
                          <a:solidFill>
                            <a:srgbClr val="000000"/>
                          </a:solidFill>
                          <a:effectLst/>
                          <a:latin typeface="ＭＳ 明朝" panose="02020609040205080304" pitchFamily="17" charset="-128"/>
                          <a:ea typeface="ＭＳ 明朝" panose="02020609040205080304" pitchFamily="17" charset="-128"/>
                        </a:rPr>
                        <a:t>』</a:t>
                      </a: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シリーズ </a:t>
                      </a:r>
                      <a:endParaRPr lang="ja-JP" altLang="en-US" sz="1800" b="1" i="0" u="none" strike="noStrike" dirty="0">
                        <a:solidFill>
                          <a:srgbClr val="000000"/>
                        </a:solidFill>
                        <a:effectLst/>
                        <a:latin typeface="ＭＳ 明朝" panose="02020609040205080304" pitchFamily="17" charset="-128"/>
                        <a:ea typeface="ＭＳ 明朝" panose="02020609040205080304" pitchFamily="17" charset="-128"/>
                      </a:endParaRPr>
                    </a:p>
                  </a:txBody>
                  <a:tcPr marL="0" marR="0" marT="0" marB="0" anchor="ctr"/>
                </a:tc>
                <a:tc>
                  <a:txBody>
                    <a:bodyPr/>
                    <a:lstStyle/>
                    <a:p>
                      <a:pPr algn="l" fontAlgn="ct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ぺりかん社</a:t>
                      </a:r>
                      <a:endParaRPr lang="ja-JP" altLang="en-US" sz="1800" b="1" i="0" u="none" strike="noStrike" dirty="0">
                        <a:solidFill>
                          <a:srgbClr val="000000"/>
                        </a:solidFill>
                        <a:effectLst/>
                        <a:latin typeface="ＭＳ 明朝" panose="02020609040205080304" pitchFamily="17" charset="-128"/>
                        <a:ea typeface="ＭＳ 明朝" panose="02020609040205080304" pitchFamily="17" charset="-128"/>
                      </a:endParaRPr>
                    </a:p>
                  </a:txBody>
                  <a:tcPr marL="0" marR="0" marT="0" marB="0" anchor="ctr"/>
                </a:tc>
                <a:tc>
                  <a:txBody>
                    <a:bodyPr/>
                    <a:lstStyle/>
                    <a:p>
                      <a:r>
                        <a:rPr kumimoji="1" lang="en-US" altLang="ja-JP" sz="2000" b="1" dirty="0" smtClean="0">
                          <a:latin typeface="ＭＳ 明朝" panose="02020609040205080304" pitchFamily="17" charset="-128"/>
                          <a:ea typeface="ＭＳ 明朝" panose="02020609040205080304" pitchFamily="17" charset="-128"/>
                        </a:rPr>
                        <a:t>366</a:t>
                      </a:r>
                      <a:endParaRPr kumimoji="1" lang="ja-JP" altLang="en-US" sz="2000" b="1" dirty="0">
                        <a:latin typeface="ＭＳ 明朝" panose="02020609040205080304" pitchFamily="17" charset="-128"/>
                        <a:ea typeface="ＭＳ 明朝" panose="02020609040205080304" pitchFamily="17" charset="-128"/>
                      </a:endParaRPr>
                    </a:p>
                  </a:txBody>
                  <a:tcPr anchor="ctr"/>
                </a:tc>
                <a:extLst>
                  <a:ext uri="{0D108BD9-81ED-4DB2-BD59-A6C34878D82A}">
                    <a16:rowId xmlns:a16="http://schemas.microsoft.com/office/drawing/2014/main" val="2533443430"/>
                  </a:ext>
                </a:extLst>
              </a:tr>
              <a:tr h="536498">
                <a:tc>
                  <a:txBody>
                    <a:bodyPr/>
                    <a:lstStyle/>
                    <a:p>
                      <a:pPr algn="l" fontAlgn="ctr"/>
                      <a:r>
                        <a:rPr lang="en-US" altLang="ja-JP" sz="1800" b="1" i="0" u="none" strike="noStrike" dirty="0" smtClean="0">
                          <a:solidFill>
                            <a:srgbClr val="000000"/>
                          </a:solidFill>
                          <a:effectLst/>
                          <a:latin typeface="ＭＳ 明朝" panose="02020609040205080304" pitchFamily="17" charset="-128"/>
                          <a:ea typeface="ＭＳ 明朝" panose="02020609040205080304" pitchFamily="17" charset="-128"/>
                        </a:rPr>
                        <a:t> 『</a:t>
                      </a: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業界＆職種研究ガイド</a:t>
                      </a:r>
                      <a:r>
                        <a:rPr lang="en-US" altLang="ja-JP" sz="1800" b="1" i="0" u="none" strike="noStrike" dirty="0" smtClean="0">
                          <a:solidFill>
                            <a:srgbClr val="000000"/>
                          </a:solidFill>
                          <a:effectLst/>
                          <a:latin typeface="ＭＳ 明朝" panose="02020609040205080304" pitchFamily="17" charset="-128"/>
                          <a:ea typeface="ＭＳ 明朝" panose="02020609040205080304" pitchFamily="17" charset="-128"/>
                        </a:rPr>
                        <a:t>』</a:t>
                      </a:r>
                      <a:endParaRPr lang="ja-JP" altLang="en-US" sz="1800" b="1" i="0" u="none" strike="noStrike" dirty="0">
                        <a:solidFill>
                          <a:srgbClr val="000000"/>
                        </a:solidFill>
                        <a:effectLst/>
                        <a:latin typeface="ＭＳ 明朝" panose="02020609040205080304" pitchFamily="17" charset="-128"/>
                        <a:ea typeface="ＭＳ 明朝" panose="02020609040205080304" pitchFamily="17" charset="-128"/>
                      </a:endParaRPr>
                    </a:p>
                  </a:txBody>
                  <a:tcPr marL="0" marR="0" marT="0" marB="0" anchor="ctr"/>
                </a:tc>
                <a:tc>
                  <a:txBody>
                    <a:bodyPr/>
                    <a:lstStyle/>
                    <a:p>
                      <a:pPr algn="l" fontAlgn="ct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マイナビ出版編集部</a:t>
                      </a:r>
                      <a:endParaRPr lang="zh-TW" altLang="en-US" sz="1800" b="1" i="0" u="none" strike="noStrike" dirty="0">
                        <a:solidFill>
                          <a:srgbClr val="000000"/>
                        </a:solidFill>
                        <a:effectLst/>
                        <a:latin typeface="ＭＳ 明朝" panose="02020609040205080304" pitchFamily="17" charset="-128"/>
                        <a:ea typeface="ＭＳ 明朝" panose="02020609040205080304" pitchFamily="17" charset="-128"/>
                      </a:endParaRPr>
                    </a:p>
                  </a:txBody>
                  <a:tcPr marL="0" marR="0" marT="0" marB="0" anchor="ctr"/>
                </a:tc>
                <a:tc>
                  <a:txBody>
                    <a:bodyPr/>
                    <a:lstStyle/>
                    <a:p>
                      <a:r>
                        <a:rPr kumimoji="1" lang="en-US" altLang="ja-JP" sz="2000" b="1" dirty="0" smtClean="0">
                          <a:latin typeface="ＭＳ 明朝" panose="02020609040205080304" pitchFamily="17" charset="-128"/>
                          <a:ea typeface="ＭＳ 明朝" panose="02020609040205080304" pitchFamily="17" charset="-128"/>
                        </a:rPr>
                        <a:t>377</a:t>
                      </a:r>
                    </a:p>
                  </a:txBody>
                  <a:tcPr anchor="ctr"/>
                </a:tc>
                <a:extLst>
                  <a:ext uri="{0D108BD9-81ED-4DB2-BD59-A6C34878D82A}">
                    <a16:rowId xmlns:a16="http://schemas.microsoft.com/office/drawing/2014/main" val="1897422565"/>
                  </a:ext>
                </a:extLst>
              </a:tr>
              <a:tr h="519068">
                <a:tc>
                  <a:txBody>
                    <a:bodyPr/>
                    <a:lstStyle/>
                    <a:p>
                      <a:pPr algn="l" fontAlgn="ctr"/>
                      <a:r>
                        <a:rPr lang="en-US" altLang="ja-JP" sz="1800" b="1" i="0" u="none" strike="noStrike" dirty="0" smtClean="0">
                          <a:solidFill>
                            <a:srgbClr val="000000"/>
                          </a:solidFill>
                          <a:effectLst/>
                          <a:latin typeface="ＭＳ 明朝" panose="02020609040205080304" pitchFamily="17" charset="-128"/>
                          <a:ea typeface="ＭＳ 明朝" panose="02020609040205080304" pitchFamily="17" charset="-128"/>
                        </a:rPr>
                        <a:t>『</a:t>
                      </a: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朝日キーワード</a:t>
                      </a:r>
                      <a:r>
                        <a:rPr lang="en-US" altLang="ja-JP" sz="1800" b="1" i="0" u="none" strike="noStrike" dirty="0" smtClean="0">
                          <a:solidFill>
                            <a:srgbClr val="000000"/>
                          </a:solidFill>
                          <a:effectLst/>
                          <a:latin typeface="ＭＳ 明朝" panose="02020609040205080304" pitchFamily="17" charset="-128"/>
                          <a:ea typeface="ＭＳ 明朝" panose="02020609040205080304" pitchFamily="17" charset="-128"/>
                        </a:rPr>
                        <a:t>』</a:t>
                      </a: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　　</a:t>
                      </a:r>
                      <a:r>
                        <a:rPr lang="en-US" altLang="ja-JP" sz="1800" b="1" i="0" u="none" strike="noStrike" dirty="0" smtClean="0">
                          <a:solidFill>
                            <a:srgbClr val="000000"/>
                          </a:solidFill>
                          <a:effectLst/>
                          <a:latin typeface="ＭＳ 明朝" panose="02020609040205080304" pitchFamily="17" charset="-128"/>
                          <a:ea typeface="ＭＳ 明朝" panose="02020609040205080304" pitchFamily="17" charset="-128"/>
                        </a:rPr>
                        <a:t>                                                      </a:t>
                      </a:r>
                      <a:endParaRPr lang="ja-JP" altLang="en-US" sz="1800" b="1" i="0" u="none" strike="noStrike" dirty="0">
                        <a:solidFill>
                          <a:srgbClr val="000000"/>
                        </a:solidFill>
                        <a:effectLst/>
                        <a:latin typeface="ＭＳ 明朝" panose="02020609040205080304" pitchFamily="17" charset="-128"/>
                        <a:ea typeface="ＭＳ 明朝" panose="02020609040205080304" pitchFamily="17" charset="-128"/>
                      </a:endParaRPr>
                    </a:p>
                  </a:txBody>
                  <a:tcPr marL="0" marR="0" marT="0" marB="0" anchor="ctr"/>
                </a:tc>
                <a:tc>
                  <a:txBody>
                    <a:bodyPr/>
                    <a:lstStyle/>
                    <a:p>
                      <a:pPr algn="l" fontAlgn="ct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　</a:t>
                      </a:r>
                      <a:endParaRPr lang="en-US" altLang="ja-JP" sz="1800" b="1" i="0" u="none" strike="noStrike" dirty="0" smtClean="0">
                        <a:solidFill>
                          <a:srgbClr val="000000"/>
                        </a:solidFill>
                        <a:effectLst/>
                        <a:latin typeface="ＭＳ 明朝" panose="02020609040205080304" pitchFamily="17" charset="-128"/>
                        <a:ea typeface="ＭＳ 明朝" panose="02020609040205080304" pitchFamily="17" charset="-128"/>
                      </a:endParaRPr>
                    </a:p>
                    <a:p>
                      <a:pPr algn="l" fontAlgn="ct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朝日新聞出版／編</a:t>
                      </a:r>
                      <a:endParaRPr lang="en-US" altLang="ja-JP" sz="1800" b="1" i="0" u="none" strike="noStrike" dirty="0" smtClean="0">
                        <a:solidFill>
                          <a:srgbClr val="000000"/>
                        </a:solidFill>
                        <a:effectLst/>
                        <a:latin typeface="ＭＳ 明朝" panose="02020609040205080304" pitchFamily="17" charset="-128"/>
                        <a:ea typeface="ＭＳ 明朝" panose="02020609040205080304" pitchFamily="17" charset="-128"/>
                      </a:endParaRPr>
                    </a:p>
                    <a:p>
                      <a:pPr algn="l" fontAlgn="ctr"/>
                      <a:endParaRPr lang="ja-JP" altLang="en-US" sz="1800" b="1" i="0" u="none" strike="noStrike" dirty="0">
                        <a:solidFill>
                          <a:srgbClr val="000000"/>
                        </a:solidFill>
                        <a:effectLst/>
                        <a:latin typeface="ＭＳ 明朝" panose="02020609040205080304" pitchFamily="17" charset="-128"/>
                        <a:ea typeface="ＭＳ 明朝" panose="02020609040205080304" pitchFamily="17" charset="-128"/>
                      </a:endParaRPr>
                    </a:p>
                  </a:txBody>
                  <a:tcPr marL="0" marR="0" marT="0" marB="0" anchor="ctr"/>
                </a:tc>
                <a:tc>
                  <a:txBody>
                    <a:bodyPr/>
                    <a:lstStyle/>
                    <a:p>
                      <a:endParaRPr kumimoji="1" lang="en-US" altLang="ja-JP" sz="2000" b="1" dirty="0" smtClean="0">
                        <a:latin typeface="ＭＳ 明朝" panose="02020609040205080304" pitchFamily="17" charset="-128"/>
                        <a:ea typeface="ＭＳ 明朝" panose="02020609040205080304" pitchFamily="17" charset="-128"/>
                      </a:endParaRPr>
                    </a:p>
                    <a:p>
                      <a:r>
                        <a:rPr kumimoji="1" lang="en-US" altLang="ja-JP" sz="2000" b="1" dirty="0" smtClean="0">
                          <a:latin typeface="ＭＳ 明朝" panose="02020609040205080304" pitchFamily="17" charset="-128"/>
                          <a:ea typeface="ＭＳ 明朝" panose="02020609040205080304" pitchFamily="17" charset="-128"/>
                        </a:rPr>
                        <a:t>813</a:t>
                      </a:r>
                      <a:endParaRPr kumimoji="1" lang="ja-JP" altLang="en-US" sz="2000" b="1" dirty="0">
                        <a:latin typeface="ＭＳ 明朝" panose="02020609040205080304" pitchFamily="17" charset="-128"/>
                        <a:ea typeface="ＭＳ 明朝" panose="02020609040205080304" pitchFamily="17" charset="-128"/>
                      </a:endParaRPr>
                    </a:p>
                  </a:txBody>
                  <a:tcPr/>
                </a:tc>
                <a:extLst>
                  <a:ext uri="{0D108BD9-81ED-4DB2-BD59-A6C34878D82A}">
                    <a16:rowId xmlns:a16="http://schemas.microsoft.com/office/drawing/2014/main" val="754181375"/>
                  </a:ext>
                </a:extLst>
              </a:tr>
            </a:tbl>
          </a:graphicData>
        </a:graphic>
      </p:graphicFrame>
      <p:pic>
        <p:nvPicPr>
          <p:cNvPr id="6" name="図 5" descr="立てられた本">
            <a:hlinkClick r:id="rId3" tooltip="&quot;立てられた本&quot;"/>
          </p:cNvPr>
          <p:cNvPicPr/>
          <p:nvPr/>
        </p:nvPicPr>
        <p:blipFill>
          <a:blip r:embed="rId4" cstate="screen">
            <a:extLst>
              <a:ext uri="{28A0092B-C50C-407E-A947-70E740481C1C}">
                <a14:useLocalDpi xmlns:a14="http://schemas.microsoft.com/office/drawing/2010/main"/>
              </a:ext>
            </a:extLst>
          </a:blip>
          <a:srcRect/>
          <a:stretch>
            <a:fillRect/>
          </a:stretch>
        </p:blipFill>
        <p:spPr bwMode="auto">
          <a:xfrm>
            <a:off x="7236296" y="371681"/>
            <a:ext cx="1500711" cy="1057973"/>
          </a:xfrm>
          <a:prstGeom prst="rect">
            <a:avLst/>
          </a:prstGeom>
          <a:noFill/>
          <a:ln>
            <a:noFill/>
          </a:ln>
        </p:spPr>
      </p:pic>
    </p:spTree>
    <p:extLst>
      <p:ext uri="{BB962C8B-B14F-4D97-AF65-F5344CB8AC3E}">
        <p14:creationId xmlns:p14="http://schemas.microsoft.com/office/powerpoint/2010/main" val="2605859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a:xfrm>
            <a:off x="971600" y="548680"/>
            <a:ext cx="6624736" cy="911625"/>
          </a:xfrm>
          <a:prstGeom prst="rect">
            <a:avLst/>
          </a:prstGeom>
        </p:spPr>
        <p:txBody>
          <a:bodyPr vert="horz" lIns="91440" tIns="45720" rIns="91440" bIns="45720" rtlCol="0" anchor="b" anchorCtr="0">
            <a:normAutofit fontScale="55000" lnSpcReduction="2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sz="3800" dirty="0" smtClean="0"/>
              <a:t>＜仙台市図書館　</a:t>
            </a:r>
            <a:r>
              <a:rPr lang="ja-JP" altLang="en-US" sz="3800" b="1" dirty="0" smtClean="0"/>
              <a:t>中学校向けブックトーク</a:t>
            </a:r>
            <a:endParaRPr lang="en-US" altLang="ja-JP" sz="3800" b="1" dirty="0"/>
          </a:p>
          <a:p>
            <a:r>
              <a:rPr lang="ja-JP" altLang="en-US" sz="3800" b="1" dirty="0" smtClean="0"/>
              <a:t>　</a:t>
            </a:r>
            <a:r>
              <a:rPr lang="ja-JP" altLang="en-US" sz="3800" b="1" dirty="0"/>
              <a:t>　</a:t>
            </a:r>
            <a:r>
              <a:rPr lang="ja-JP" altLang="en-US" sz="3800" b="1" dirty="0" smtClean="0"/>
              <a:t>「夢・職業」</a:t>
            </a:r>
            <a:r>
              <a:rPr lang="ja-JP" altLang="en-US" sz="3800" dirty="0" smtClean="0"/>
              <a:t>で</a:t>
            </a:r>
            <a:r>
              <a:rPr lang="ja-JP" altLang="en-US" sz="3800" dirty="0"/>
              <a:t>　</a:t>
            </a:r>
            <a:r>
              <a:rPr lang="ja-JP" altLang="en-US" sz="3800" dirty="0" smtClean="0"/>
              <a:t>紹介・貸出している図書の例＞</a:t>
            </a:r>
            <a:endParaRPr lang="ja-JP" altLang="en-US" sz="3800" dirty="0"/>
          </a:p>
        </p:txBody>
      </p:sp>
      <p:graphicFrame>
        <p:nvGraphicFramePr>
          <p:cNvPr id="9" name="表 8"/>
          <p:cNvGraphicFramePr>
            <a:graphicFrameLocks noGrp="1"/>
          </p:cNvGraphicFramePr>
          <p:nvPr>
            <p:extLst>
              <p:ext uri="{D42A27DB-BD31-4B8C-83A1-F6EECF244321}">
                <p14:modId xmlns:p14="http://schemas.microsoft.com/office/powerpoint/2010/main" val="2726573690"/>
              </p:ext>
            </p:extLst>
          </p:nvPr>
        </p:nvGraphicFramePr>
        <p:xfrm>
          <a:off x="251520" y="1534075"/>
          <a:ext cx="8784974" cy="4728611"/>
        </p:xfrm>
        <a:graphic>
          <a:graphicData uri="http://schemas.openxmlformats.org/drawingml/2006/table">
            <a:tbl>
              <a:tblPr firstRow="1" bandRow="1">
                <a:tableStyleId>{5C22544A-7EE6-4342-B048-85BDC9FD1C3A}</a:tableStyleId>
              </a:tblPr>
              <a:tblGrid>
                <a:gridCol w="5544615">
                  <a:extLst>
                    <a:ext uri="{9D8B030D-6E8A-4147-A177-3AD203B41FA5}">
                      <a16:colId xmlns:a16="http://schemas.microsoft.com/office/drawing/2014/main" val="2884808050"/>
                    </a:ext>
                  </a:extLst>
                </a:gridCol>
                <a:gridCol w="2304256">
                  <a:extLst>
                    <a:ext uri="{9D8B030D-6E8A-4147-A177-3AD203B41FA5}">
                      <a16:colId xmlns:a16="http://schemas.microsoft.com/office/drawing/2014/main" val="3463169222"/>
                    </a:ext>
                  </a:extLst>
                </a:gridCol>
                <a:gridCol w="936103">
                  <a:extLst>
                    <a:ext uri="{9D8B030D-6E8A-4147-A177-3AD203B41FA5}">
                      <a16:colId xmlns:a16="http://schemas.microsoft.com/office/drawing/2014/main" val="1658031214"/>
                    </a:ext>
                  </a:extLst>
                </a:gridCol>
              </a:tblGrid>
              <a:tr h="359105">
                <a:tc>
                  <a:txBody>
                    <a:bodyPr/>
                    <a:lstStyle/>
                    <a:p>
                      <a:pPr algn="ctr"/>
                      <a:r>
                        <a:rPr kumimoji="1" lang="ja-JP" altLang="en-US" sz="1800" dirty="0" smtClean="0"/>
                        <a:t>書名</a:t>
                      </a:r>
                      <a:endParaRPr kumimoji="1" lang="ja-JP" altLang="en-US" sz="1800" dirty="0"/>
                    </a:p>
                  </a:txBody>
                  <a:tcPr/>
                </a:tc>
                <a:tc>
                  <a:txBody>
                    <a:bodyPr/>
                    <a:lstStyle/>
                    <a:p>
                      <a:pPr algn="ctr"/>
                      <a:r>
                        <a:rPr kumimoji="1" lang="ja-JP" altLang="en-US" sz="1800" dirty="0" smtClean="0"/>
                        <a:t>著者・編者名</a:t>
                      </a:r>
                      <a:endParaRPr kumimoji="1" lang="ja-JP" altLang="en-US" sz="1800" dirty="0"/>
                    </a:p>
                  </a:txBody>
                  <a:tcPr/>
                </a:tc>
                <a:tc>
                  <a:txBody>
                    <a:bodyPr/>
                    <a:lstStyle/>
                    <a:p>
                      <a:pPr algn="ctr"/>
                      <a:r>
                        <a:rPr kumimoji="1" lang="ja-JP" altLang="en-US" sz="1800" dirty="0" smtClean="0"/>
                        <a:t>分類</a:t>
                      </a:r>
                      <a:endParaRPr kumimoji="1" lang="ja-JP" altLang="en-US" sz="1800" dirty="0"/>
                    </a:p>
                  </a:txBody>
                  <a:tcPr/>
                </a:tc>
                <a:extLst>
                  <a:ext uri="{0D108BD9-81ED-4DB2-BD59-A6C34878D82A}">
                    <a16:rowId xmlns:a16="http://schemas.microsoft.com/office/drawing/2014/main" val="3422600003"/>
                  </a:ext>
                </a:extLst>
              </a:tr>
              <a:tr h="423881">
                <a:tc>
                  <a:txBody>
                    <a:bodyPr/>
                    <a:lstStyle/>
                    <a:p>
                      <a:r>
                        <a:rPr kumimoji="1" lang="en-US" altLang="ja-JP" sz="1800" b="1" dirty="0" smtClean="0">
                          <a:latin typeface="ＭＳ 明朝" panose="02020609040205080304" pitchFamily="17" charset="-128"/>
                          <a:ea typeface="ＭＳ 明朝" panose="02020609040205080304" pitchFamily="17" charset="-128"/>
                        </a:rPr>
                        <a:t>『</a:t>
                      </a:r>
                      <a:r>
                        <a:rPr kumimoji="1" lang="ja-JP" altLang="en-US" sz="1800" b="1" dirty="0" err="1" smtClean="0">
                          <a:latin typeface="ＭＳ 明朝" panose="02020609040205080304" pitchFamily="17" charset="-128"/>
                          <a:ea typeface="ＭＳ 明朝" panose="02020609040205080304" pitchFamily="17" charset="-128"/>
                        </a:rPr>
                        <a:t>しごとば</a:t>
                      </a:r>
                      <a:r>
                        <a:rPr kumimoji="1" lang="en-US" altLang="ja-JP" sz="1800" b="1" dirty="0" smtClean="0">
                          <a:latin typeface="ＭＳ 明朝" panose="02020609040205080304" pitchFamily="17" charset="-128"/>
                          <a:ea typeface="ＭＳ 明朝" panose="02020609040205080304" pitchFamily="17" charset="-128"/>
                        </a:rPr>
                        <a:t>』</a:t>
                      </a:r>
                      <a:r>
                        <a:rPr kumimoji="1" lang="ja-JP" altLang="en-US" sz="1800" b="1" dirty="0" smtClean="0">
                          <a:latin typeface="ＭＳ 明朝" panose="02020609040205080304" pitchFamily="17" charset="-128"/>
                          <a:ea typeface="ＭＳ 明朝" panose="02020609040205080304" pitchFamily="17" charset="-128"/>
                        </a:rPr>
                        <a:t>シリーズ　</a:t>
                      </a:r>
                      <a:endParaRPr kumimoji="1" lang="ja-JP" altLang="en-US" sz="1800" b="1" dirty="0">
                        <a:latin typeface="ＭＳ 明朝" panose="02020609040205080304" pitchFamily="17" charset="-128"/>
                        <a:ea typeface="ＭＳ 明朝" panose="02020609040205080304" pitchFamily="17" charset="-128"/>
                      </a:endParaRPr>
                    </a:p>
                  </a:txBody>
                  <a:tcPr anchor="ctr"/>
                </a:tc>
                <a:tc>
                  <a:txBody>
                    <a:bodyPr/>
                    <a:lstStyle/>
                    <a:p>
                      <a:pPr algn="l"/>
                      <a:r>
                        <a:rPr kumimoji="1" lang="ja-JP" altLang="en-US" sz="1800" b="1" dirty="0" smtClean="0">
                          <a:latin typeface="ＭＳ 明朝" panose="02020609040205080304" pitchFamily="17" charset="-128"/>
                          <a:ea typeface="ＭＳ 明朝" panose="02020609040205080304" pitchFamily="17" charset="-128"/>
                        </a:rPr>
                        <a:t>鈴木のりたけ</a:t>
                      </a:r>
                      <a:endParaRPr kumimoji="1" lang="ja-JP" altLang="en-US" sz="1800" b="1" dirty="0">
                        <a:latin typeface="ＭＳ 明朝" panose="02020609040205080304" pitchFamily="17" charset="-128"/>
                        <a:ea typeface="ＭＳ 明朝" panose="02020609040205080304" pitchFamily="17" charset="-128"/>
                      </a:endParaRPr>
                    </a:p>
                  </a:txBody>
                  <a:tcPr anchor="ctr"/>
                </a:tc>
                <a:tc>
                  <a:txBody>
                    <a:bodyPr/>
                    <a:lstStyle/>
                    <a:p>
                      <a:r>
                        <a:rPr kumimoji="1" lang="en-US" altLang="ja-JP" sz="2000" b="1" dirty="0" smtClean="0">
                          <a:latin typeface="ＭＳ 明朝" panose="02020609040205080304" pitchFamily="17" charset="-128"/>
                          <a:ea typeface="ＭＳ 明朝" panose="02020609040205080304" pitchFamily="17" charset="-128"/>
                        </a:rPr>
                        <a:t>366</a:t>
                      </a:r>
                      <a:endParaRPr kumimoji="1" lang="ja-JP" altLang="en-US" sz="2000" b="1" dirty="0">
                        <a:latin typeface="ＭＳ 明朝" panose="02020609040205080304" pitchFamily="17" charset="-128"/>
                        <a:ea typeface="ＭＳ 明朝" panose="02020609040205080304" pitchFamily="17" charset="-128"/>
                      </a:endParaRPr>
                    </a:p>
                  </a:txBody>
                  <a:tcPr anchor="ctr"/>
                </a:tc>
                <a:extLst>
                  <a:ext uri="{0D108BD9-81ED-4DB2-BD59-A6C34878D82A}">
                    <a16:rowId xmlns:a16="http://schemas.microsoft.com/office/drawing/2014/main" val="3856939422"/>
                  </a:ext>
                </a:extLst>
              </a:tr>
              <a:tr h="688285">
                <a:tc>
                  <a:txBody>
                    <a:bodyPr/>
                    <a:lstStyle/>
                    <a:p>
                      <a:r>
                        <a:rPr kumimoji="1" lang="en-US" altLang="ja-JP" sz="1800" b="1" dirty="0" smtClean="0">
                          <a:latin typeface="ＭＳ 明朝" panose="02020609040205080304" pitchFamily="17" charset="-128"/>
                          <a:ea typeface="ＭＳ 明朝" panose="02020609040205080304" pitchFamily="17" charset="-128"/>
                        </a:rPr>
                        <a:t>『</a:t>
                      </a:r>
                      <a:r>
                        <a:rPr kumimoji="1" lang="ja-JP" altLang="en-US" sz="1800" b="1" dirty="0" smtClean="0">
                          <a:latin typeface="ＭＳ 明朝" panose="02020609040205080304" pitchFamily="17" charset="-128"/>
                          <a:ea typeface="ＭＳ 明朝" panose="02020609040205080304" pitchFamily="17" charset="-128"/>
                        </a:rPr>
                        <a:t>中学生の夢</a:t>
                      </a:r>
                      <a:r>
                        <a:rPr kumimoji="1" lang="en-US" altLang="ja-JP" sz="1800" b="1" dirty="0" smtClean="0">
                          <a:latin typeface="ＭＳ 明朝" panose="02020609040205080304" pitchFamily="17" charset="-128"/>
                          <a:ea typeface="ＭＳ 明朝" panose="02020609040205080304" pitchFamily="17" charset="-128"/>
                        </a:rPr>
                        <a:t>』</a:t>
                      </a:r>
                    </a:p>
                    <a:p>
                      <a:r>
                        <a:rPr kumimoji="1" lang="ja-JP" altLang="en-US" sz="1800" b="1" dirty="0" smtClean="0">
                          <a:latin typeface="ＭＳ 明朝" panose="02020609040205080304" pitchFamily="17" charset="-128"/>
                          <a:ea typeface="ＭＳ 明朝" panose="02020609040205080304" pitchFamily="17" charset="-128"/>
                        </a:rPr>
                        <a:t>　　　　　他</a:t>
                      </a:r>
                      <a:r>
                        <a:rPr kumimoji="1" lang="en-US" altLang="ja-JP" sz="1800" b="1" dirty="0" smtClean="0">
                          <a:latin typeface="ＭＳ 明朝" panose="02020609040205080304" pitchFamily="17" charset="-128"/>
                          <a:ea typeface="ＭＳ 明朝" panose="02020609040205080304" pitchFamily="17" charset="-128"/>
                        </a:rPr>
                        <a:t>『</a:t>
                      </a:r>
                      <a:r>
                        <a:rPr kumimoji="1" lang="ja-JP" altLang="en-US" sz="1800" b="1" dirty="0" smtClean="0">
                          <a:latin typeface="ＭＳ 明朝" panose="02020609040205080304" pitchFamily="17" charset="-128"/>
                          <a:ea typeface="ＭＳ 明朝" panose="02020609040205080304" pitchFamily="17" charset="-128"/>
                        </a:rPr>
                        <a:t>市長の夢</a:t>
                      </a:r>
                      <a:r>
                        <a:rPr kumimoji="1" lang="en-US" altLang="ja-JP" sz="1800" b="1" dirty="0" smtClean="0">
                          <a:latin typeface="ＭＳ 明朝" panose="02020609040205080304" pitchFamily="17" charset="-128"/>
                          <a:ea typeface="ＭＳ 明朝" panose="02020609040205080304" pitchFamily="17" charset="-128"/>
                        </a:rPr>
                        <a:t>』『</a:t>
                      </a:r>
                      <a:r>
                        <a:rPr kumimoji="1" lang="ja-JP" altLang="en-US" sz="1800" b="1" dirty="0" smtClean="0">
                          <a:latin typeface="ＭＳ 明朝" panose="02020609040205080304" pitchFamily="17" charset="-128"/>
                          <a:ea typeface="ＭＳ 明朝" panose="02020609040205080304" pitchFamily="17" charset="-128"/>
                        </a:rPr>
                        <a:t>働く人の夢</a:t>
                      </a:r>
                      <a:r>
                        <a:rPr kumimoji="1" lang="en-US" altLang="ja-JP" sz="1800" b="1" dirty="0" smtClean="0">
                          <a:latin typeface="ＭＳ 明朝" panose="02020609040205080304" pitchFamily="17" charset="-128"/>
                          <a:ea typeface="ＭＳ 明朝" panose="02020609040205080304" pitchFamily="17" charset="-128"/>
                        </a:rPr>
                        <a:t>』</a:t>
                      </a:r>
                      <a:r>
                        <a:rPr kumimoji="1" lang="ja-JP" altLang="en-US" sz="1800" b="1" dirty="0" smtClean="0">
                          <a:latin typeface="ＭＳ 明朝" panose="02020609040205080304" pitchFamily="17" charset="-128"/>
                          <a:ea typeface="ＭＳ 明朝" panose="02020609040205080304" pitchFamily="17" charset="-128"/>
                        </a:rPr>
                        <a:t>など</a:t>
                      </a:r>
                      <a:endParaRPr kumimoji="1" lang="ja-JP" altLang="en-US" sz="1800" b="1" dirty="0">
                        <a:latin typeface="ＭＳ 明朝" panose="02020609040205080304" pitchFamily="17" charset="-128"/>
                        <a:ea typeface="ＭＳ 明朝" panose="02020609040205080304" pitchFamily="17" charset="-128"/>
                      </a:endParaRPr>
                    </a:p>
                  </a:txBody>
                  <a:tcPr anchor="ctr"/>
                </a:tc>
                <a:tc>
                  <a:txBody>
                    <a:bodyPr/>
                    <a:lstStyle/>
                    <a:p>
                      <a:pPr algn="l"/>
                      <a:r>
                        <a:rPr kumimoji="1" lang="ja-JP" altLang="en-US" sz="1800" b="1" dirty="0" smtClean="0">
                          <a:latin typeface="ＭＳ 明朝" panose="02020609040205080304" pitchFamily="17" charset="-128"/>
                          <a:ea typeface="ＭＳ 明朝" panose="02020609040205080304" pitchFamily="17" charset="-128"/>
                        </a:rPr>
                        <a:t>日本ドリームプロジェクト</a:t>
                      </a:r>
                      <a:endParaRPr kumimoji="1" lang="ja-JP" altLang="en-US" sz="1800" b="1" dirty="0">
                        <a:latin typeface="ＭＳ 明朝" panose="02020609040205080304" pitchFamily="17" charset="-128"/>
                        <a:ea typeface="ＭＳ 明朝" panose="02020609040205080304" pitchFamily="17" charset="-128"/>
                      </a:endParaRPr>
                    </a:p>
                  </a:txBody>
                  <a:tcPr anchor="ctr"/>
                </a:tc>
                <a:tc>
                  <a:txBody>
                    <a:bodyPr/>
                    <a:lstStyle/>
                    <a:p>
                      <a:r>
                        <a:rPr kumimoji="1" lang="en-US" altLang="ja-JP" sz="2000" b="1" dirty="0" smtClean="0">
                          <a:latin typeface="ＭＳ 明朝" panose="02020609040205080304" pitchFamily="17" charset="-128"/>
                          <a:ea typeface="ＭＳ 明朝" panose="02020609040205080304" pitchFamily="17" charset="-128"/>
                        </a:rPr>
                        <a:t>366</a:t>
                      </a:r>
                    </a:p>
                    <a:p>
                      <a:endParaRPr kumimoji="1" lang="ja-JP" altLang="en-US" sz="2000" b="1" dirty="0">
                        <a:latin typeface="ＭＳ 明朝" panose="02020609040205080304" pitchFamily="17" charset="-128"/>
                        <a:ea typeface="ＭＳ 明朝" panose="02020609040205080304" pitchFamily="17" charset="-128"/>
                      </a:endParaRPr>
                    </a:p>
                  </a:txBody>
                  <a:tcPr anchor="ctr"/>
                </a:tc>
                <a:extLst>
                  <a:ext uri="{0D108BD9-81ED-4DB2-BD59-A6C34878D82A}">
                    <a16:rowId xmlns:a16="http://schemas.microsoft.com/office/drawing/2014/main" val="3144270767"/>
                  </a:ext>
                </a:extLst>
              </a:tr>
              <a:tr h="688285">
                <a:tc>
                  <a:txBody>
                    <a:bodyPr/>
                    <a:lstStyle/>
                    <a:p>
                      <a:r>
                        <a:rPr kumimoji="1" lang="en-US" altLang="ja-JP" sz="1800" b="1" dirty="0" smtClean="0">
                          <a:latin typeface="ＭＳ 明朝" panose="02020609040205080304" pitchFamily="17" charset="-128"/>
                          <a:ea typeface="ＭＳ 明朝" panose="02020609040205080304" pitchFamily="17" charset="-128"/>
                        </a:rPr>
                        <a:t>『</a:t>
                      </a:r>
                      <a:r>
                        <a:rPr kumimoji="1" lang="ja-JP" altLang="en-US" sz="1800" b="1" dirty="0" smtClean="0">
                          <a:latin typeface="ＭＳ 明朝" panose="02020609040205080304" pitchFamily="17" charset="-128"/>
                          <a:ea typeface="ＭＳ 明朝" panose="02020609040205080304" pitchFamily="17" charset="-128"/>
                        </a:rPr>
                        <a:t>気をつけよう　ブラックバイト・ブラック企業</a:t>
                      </a:r>
                      <a:r>
                        <a:rPr kumimoji="1" lang="en-US" altLang="ja-JP" sz="1800" b="1" dirty="0" smtClean="0">
                          <a:latin typeface="ＭＳ 明朝" panose="02020609040205080304" pitchFamily="17" charset="-128"/>
                          <a:ea typeface="ＭＳ 明朝" panose="02020609040205080304" pitchFamily="17" charset="-128"/>
                        </a:rPr>
                        <a:t>』</a:t>
                      </a:r>
                      <a:r>
                        <a:rPr kumimoji="1" lang="ja-JP" altLang="en-US" sz="1800" b="1" dirty="0" smtClean="0">
                          <a:latin typeface="ＭＳ 明朝" panose="02020609040205080304" pitchFamily="17" charset="-128"/>
                          <a:ea typeface="ＭＳ 明朝" panose="02020609040205080304" pitchFamily="17" charset="-128"/>
                        </a:rPr>
                        <a:t>　　　　　　　　　</a:t>
                      </a:r>
                      <a:endParaRPr kumimoji="1" lang="en-US" altLang="ja-JP" sz="1800" b="1" dirty="0" smtClean="0">
                        <a:latin typeface="ＭＳ 明朝" panose="02020609040205080304" pitchFamily="17" charset="-128"/>
                        <a:ea typeface="ＭＳ 明朝" panose="02020609040205080304" pitchFamily="17" charset="-128"/>
                      </a:endParaRPr>
                    </a:p>
                    <a:p>
                      <a:r>
                        <a:rPr kumimoji="1" lang="ja-JP" altLang="en-US" sz="1800" b="1" dirty="0" smtClean="0">
                          <a:latin typeface="ＭＳ 明朝" panose="02020609040205080304" pitchFamily="17" charset="-128"/>
                          <a:ea typeface="ＭＳ 明朝" panose="02020609040205080304" pitchFamily="17" charset="-128"/>
                        </a:rPr>
                        <a:t>　　　　　　　　　　　　　　　　　　　　</a:t>
                      </a:r>
                      <a:r>
                        <a:rPr kumimoji="1" lang="ja-JP" altLang="en-US" sz="1400" b="1" dirty="0" smtClean="0">
                          <a:latin typeface="ＭＳ 明朝" panose="02020609040205080304" pitchFamily="17" charset="-128"/>
                          <a:ea typeface="ＭＳ 明朝" panose="02020609040205080304" pitchFamily="17" charset="-128"/>
                        </a:rPr>
                        <a:t>１～３</a:t>
                      </a:r>
                      <a:endParaRPr kumimoji="1" lang="ja-JP" altLang="en-US" sz="1800" b="1" dirty="0">
                        <a:latin typeface="ＭＳ 明朝" panose="02020609040205080304" pitchFamily="17" charset="-128"/>
                        <a:ea typeface="ＭＳ 明朝" panose="02020609040205080304" pitchFamily="17" charset="-128"/>
                      </a:endParaRPr>
                    </a:p>
                  </a:txBody>
                  <a:tcPr anchor="ctr"/>
                </a:tc>
                <a:tc>
                  <a:txBody>
                    <a:bodyPr/>
                    <a:lstStyle/>
                    <a:p>
                      <a:pPr algn="l"/>
                      <a:r>
                        <a:rPr kumimoji="1" lang="ja-JP" altLang="en-US" sz="1800" b="1" dirty="0" smtClean="0">
                          <a:latin typeface="ＭＳ 明朝" panose="02020609040205080304" pitchFamily="17" charset="-128"/>
                          <a:ea typeface="ＭＳ 明朝" panose="02020609040205080304" pitchFamily="17" charset="-128"/>
                        </a:rPr>
                        <a:t>ブラックバイトから子どもたちを守る会</a:t>
                      </a:r>
                      <a:endParaRPr kumimoji="1" lang="ja-JP" altLang="en-US" sz="1800" b="1" dirty="0">
                        <a:latin typeface="ＭＳ 明朝" panose="02020609040205080304" pitchFamily="17" charset="-128"/>
                        <a:ea typeface="ＭＳ 明朝" panose="02020609040205080304" pitchFamily="17" charset="-128"/>
                      </a:endParaRPr>
                    </a:p>
                  </a:txBody>
                  <a:tcPr anchor="ctr"/>
                </a:tc>
                <a:tc>
                  <a:txBody>
                    <a:bodyPr/>
                    <a:lstStyle/>
                    <a:p>
                      <a:r>
                        <a:rPr kumimoji="1" lang="en-US" altLang="ja-JP" sz="2000" b="1" dirty="0" smtClean="0">
                          <a:latin typeface="ＭＳ 明朝" panose="02020609040205080304" pitchFamily="17" charset="-128"/>
                          <a:ea typeface="ＭＳ 明朝" panose="02020609040205080304" pitchFamily="17" charset="-128"/>
                        </a:rPr>
                        <a:t>366</a:t>
                      </a:r>
                    </a:p>
                    <a:p>
                      <a:endParaRPr kumimoji="1" lang="ja-JP" altLang="en-US" sz="2000" b="1" dirty="0">
                        <a:latin typeface="ＭＳ 明朝" panose="02020609040205080304" pitchFamily="17" charset="-128"/>
                        <a:ea typeface="ＭＳ 明朝" panose="02020609040205080304" pitchFamily="17" charset="-128"/>
                      </a:endParaRPr>
                    </a:p>
                  </a:txBody>
                  <a:tcPr anchor="ctr"/>
                </a:tc>
                <a:extLst>
                  <a:ext uri="{0D108BD9-81ED-4DB2-BD59-A6C34878D82A}">
                    <a16:rowId xmlns:a16="http://schemas.microsoft.com/office/drawing/2014/main" val="1954722756"/>
                  </a:ext>
                </a:extLst>
              </a:tr>
              <a:tr h="608465">
                <a:tc>
                  <a:txBody>
                    <a:bodyPr/>
                    <a:lstStyle/>
                    <a:p>
                      <a:pPr marL="0" marR="0" lvl="0" indent="0" algn="l" defTabSz="342900" rtl="0" eaLnBrk="1" fontAlgn="ctr" latinLnBrk="0" hangingPunct="1">
                        <a:lnSpc>
                          <a:spcPct val="100000"/>
                        </a:lnSpc>
                        <a:spcBef>
                          <a:spcPts val="0"/>
                        </a:spcBef>
                        <a:spcAft>
                          <a:spcPts val="0"/>
                        </a:spcAft>
                        <a:buClrTx/>
                        <a:buSzTx/>
                        <a:buFontTx/>
                        <a:buNone/>
                        <a:tabLst/>
                        <a:defRPr/>
                      </a:pPr>
                      <a:r>
                        <a:rPr lang="en-US" altLang="ja-JP" sz="1800" b="1" i="0" u="none" strike="noStrike" dirty="0" smtClean="0">
                          <a:solidFill>
                            <a:srgbClr val="000000"/>
                          </a:solidFill>
                          <a:effectLst/>
                          <a:latin typeface="ＭＳ 明朝" panose="02020609040205080304" pitchFamily="17" charset="-128"/>
                          <a:ea typeface="ＭＳ 明朝" panose="02020609040205080304" pitchFamily="17" charset="-128"/>
                        </a:rPr>
                        <a:t> 『</a:t>
                      </a: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ヒット商品研究所へようこそ</a:t>
                      </a:r>
                      <a:r>
                        <a:rPr lang="en-US" altLang="ja-JP" sz="1800" b="1" i="0" u="none" strike="noStrike" dirty="0" smtClean="0">
                          <a:solidFill>
                            <a:srgbClr val="000000"/>
                          </a:solidFill>
                          <a:effectLst/>
                          <a:latin typeface="ＭＳ 明朝" panose="02020609040205080304" pitchFamily="17" charset="-128"/>
                          <a:ea typeface="ＭＳ 明朝" panose="02020609040205080304" pitchFamily="17" charset="-128"/>
                        </a:rPr>
                        <a:t>』</a:t>
                      </a:r>
                      <a:endPar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endParaRPr>
                    </a:p>
                    <a:p>
                      <a:pPr algn="l" fontAlgn="ctr"/>
                      <a:endParaRPr lang="ja-JP" altLang="en-US" sz="1800" b="1" i="0" u="none" strike="noStrike" dirty="0">
                        <a:solidFill>
                          <a:srgbClr val="000000"/>
                        </a:solidFill>
                        <a:effectLst/>
                        <a:latin typeface="ＭＳ 明朝" panose="02020609040205080304" pitchFamily="17" charset="-128"/>
                        <a:ea typeface="ＭＳ 明朝" panose="02020609040205080304" pitchFamily="17" charset="-128"/>
                      </a:endParaRPr>
                    </a:p>
                  </a:txBody>
                  <a:tcPr marL="0" marR="0" marT="0" marB="0" anchor="ctr"/>
                </a:tc>
                <a:tc>
                  <a:txBody>
                    <a:bodyPr/>
                    <a:lstStyle/>
                    <a:p>
                      <a:pPr algn="l" fontAlgn="ct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こうやま　のりお</a:t>
                      </a:r>
                      <a:endParaRPr lang="ja-JP" altLang="en-US" sz="1800" b="1" i="0" u="none" strike="noStrike" dirty="0">
                        <a:solidFill>
                          <a:srgbClr val="000000"/>
                        </a:solidFill>
                        <a:effectLst/>
                        <a:latin typeface="ＭＳ 明朝" panose="02020609040205080304" pitchFamily="17" charset="-128"/>
                        <a:ea typeface="ＭＳ 明朝" panose="02020609040205080304" pitchFamily="17" charset="-128"/>
                      </a:endParaRPr>
                    </a:p>
                  </a:txBody>
                  <a:tcPr marL="0" marR="0" marT="0" marB="0" anchor="ctr"/>
                </a:tc>
                <a:tc>
                  <a:txBody>
                    <a:bodyPr/>
                    <a:lstStyle/>
                    <a:p>
                      <a:r>
                        <a:rPr kumimoji="1" lang="en-US" altLang="ja-JP" sz="2000" b="1" dirty="0" smtClean="0">
                          <a:latin typeface="ＭＳ 明朝" panose="02020609040205080304" pitchFamily="17" charset="-128"/>
                          <a:ea typeface="ＭＳ 明朝" panose="02020609040205080304" pitchFamily="17" charset="-128"/>
                        </a:rPr>
                        <a:t>366</a:t>
                      </a:r>
                      <a:endParaRPr kumimoji="1" lang="ja-JP" altLang="en-US" sz="2000" b="1" dirty="0">
                        <a:latin typeface="ＭＳ 明朝" panose="02020609040205080304" pitchFamily="17" charset="-128"/>
                        <a:ea typeface="ＭＳ 明朝" panose="02020609040205080304" pitchFamily="17" charset="-128"/>
                      </a:endParaRPr>
                    </a:p>
                  </a:txBody>
                  <a:tcPr anchor="ctr"/>
                </a:tc>
                <a:extLst>
                  <a:ext uri="{0D108BD9-81ED-4DB2-BD59-A6C34878D82A}">
                    <a16:rowId xmlns:a16="http://schemas.microsoft.com/office/drawing/2014/main" val="1829500210"/>
                  </a:ext>
                </a:extLst>
              </a:tr>
              <a:tr h="489260">
                <a:tc>
                  <a:txBody>
                    <a:bodyPr/>
                    <a:lstStyle/>
                    <a:p>
                      <a:pPr algn="l" fontAlgn="ctr"/>
                      <a:r>
                        <a:rPr lang="en-US" altLang="ja-JP" sz="1800" b="1" i="0" u="none" strike="noStrike" dirty="0" smtClean="0">
                          <a:solidFill>
                            <a:srgbClr val="000000"/>
                          </a:solidFill>
                          <a:effectLst/>
                          <a:latin typeface="ＭＳ 明朝" panose="02020609040205080304" pitchFamily="17" charset="-128"/>
                          <a:ea typeface="ＭＳ 明朝" panose="02020609040205080304" pitchFamily="17" charset="-128"/>
                        </a:rPr>
                        <a:t> 『</a:t>
                      </a: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靴を売るシンデレラ</a:t>
                      </a:r>
                      <a:r>
                        <a:rPr lang="en-US" altLang="ja-JP" sz="1800" b="1" i="0" u="none" strike="noStrike" dirty="0" smtClean="0">
                          <a:solidFill>
                            <a:srgbClr val="000000"/>
                          </a:solidFill>
                          <a:effectLst/>
                          <a:latin typeface="ＭＳ 明朝" panose="02020609040205080304" pitchFamily="17" charset="-128"/>
                          <a:ea typeface="ＭＳ 明朝" panose="02020609040205080304" pitchFamily="17" charset="-128"/>
                        </a:rPr>
                        <a:t>』</a:t>
                      </a:r>
                      <a:r>
                        <a:rPr lang="ja-JP" altLang="en-US" sz="1800" b="1" i="0" u="none" strike="noStrike" dirty="0">
                          <a:solidFill>
                            <a:srgbClr val="000000"/>
                          </a:solidFill>
                          <a:effectLst/>
                          <a:latin typeface="ＭＳ 明朝" panose="02020609040205080304" pitchFamily="17" charset="-128"/>
                          <a:ea typeface="ＭＳ 明朝" panose="02020609040205080304" pitchFamily="17" charset="-128"/>
                        </a:rPr>
                        <a:t>　</a:t>
                      </a:r>
                    </a:p>
                  </a:txBody>
                  <a:tcPr marL="0" marR="0" marT="0" marB="0" anchor="ctr"/>
                </a:tc>
                <a:tc>
                  <a:txBody>
                    <a:bodyPr/>
                    <a:lstStyle/>
                    <a:p>
                      <a:pPr algn="l" fontAlgn="ct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ジョーン・バウアー</a:t>
                      </a:r>
                      <a:endParaRPr lang="en-US" altLang="ja-JP" sz="1800" b="1" i="0" u="none" strike="noStrike" dirty="0" smtClean="0">
                        <a:solidFill>
                          <a:srgbClr val="000000"/>
                        </a:solidFill>
                        <a:effectLst/>
                        <a:latin typeface="ＭＳ 明朝" panose="02020609040205080304" pitchFamily="17" charset="-128"/>
                        <a:ea typeface="ＭＳ 明朝" panose="02020609040205080304" pitchFamily="17" charset="-128"/>
                      </a:endParaRPr>
                    </a:p>
                  </a:txBody>
                  <a:tcPr marL="0" marR="0" marT="0" marB="0" anchor="ctr"/>
                </a:tc>
                <a:tc>
                  <a:txBody>
                    <a:bodyPr/>
                    <a:lstStyle/>
                    <a:p>
                      <a:r>
                        <a:rPr kumimoji="1" lang="en-US" altLang="ja-JP" sz="2000" b="1" dirty="0" smtClean="0">
                          <a:latin typeface="ＭＳ 明朝" panose="02020609040205080304" pitchFamily="17" charset="-128"/>
                          <a:ea typeface="ＭＳ 明朝" panose="02020609040205080304" pitchFamily="17" charset="-128"/>
                        </a:rPr>
                        <a:t>933</a:t>
                      </a:r>
                      <a:r>
                        <a:rPr kumimoji="1" lang="ja-JP" altLang="en-US" sz="2000" b="1" dirty="0" smtClean="0">
                          <a:latin typeface="ＭＳ 明朝" panose="02020609040205080304" pitchFamily="17" charset="-128"/>
                          <a:ea typeface="ＭＳ 明朝" panose="02020609040205080304" pitchFamily="17" charset="-128"/>
                        </a:rPr>
                        <a:t>ハ</a:t>
                      </a:r>
                      <a:endParaRPr kumimoji="1" lang="ja-JP" altLang="en-US" sz="2000" b="1" dirty="0">
                        <a:latin typeface="ＭＳ 明朝" panose="02020609040205080304" pitchFamily="17" charset="-128"/>
                        <a:ea typeface="ＭＳ 明朝" panose="02020609040205080304" pitchFamily="17" charset="-128"/>
                      </a:endParaRPr>
                    </a:p>
                  </a:txBody>
                  <a:tcPr anchor="ctr"/>
                </a:tc>
                <a:extLst>
                  <a:ext uri="{0D108BD9-81ED-4DB2-BD59-A6C34878D82A}">
                    <a16:rowId xmlns:a16="http://schemas.microsoft.com/office/drawing/2014/main" val="2533443430"/>
                  </a:ext>
                </a:extLst>
              </a:tr>
              <a:tr h="628434">
                <a:tc>
                  <a:txBody>
                    <a:bodyPr/>
                    <a:lstStyle/>
                    <a:p>
                      <a:pPr algn="l" fontAlgn="ctr"/>
                      <a:r>
                        <a:rPr lang="en-US" altLang="ja-JP" sz="1800" b="1" i="0" u="none" strike="noStrike" dirty="0" smtClean="0">
                          <a:solidFill>
                            <a:srgbClr val="000000"/>
                          </a:solidFill>
                          <a:effectLst/>
                          <a:latin typeface="ＭＳ 明朝" panose="02020609040205080304" pitchFamily="17" charset="-128"/>
                          <a:ea typeface="ＭＳ 明朝" panose="02020609040205080304" pitchFamily="17" charset="-128"/>
                        </a:rPr>
                        <a:t> 『</a:t>
                      </a: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水族館ガール</a:t>
                      </a:r>
                      <a:r>
                        <a:rPr lang="en-US" altLang="ja-JP" sz="1800" b="1" i="0" u="none" strike="noStrike" dirty="0" smtClean="0">
                          <a:solidFill>
                            <a:srgbClr val="000000"/>
                          </a:solidFill>
                          <a:effectLst/>
                          <a:latin typeface="ＭＳ 明朝" panose="02020609040205080304" pitchFamily="17" charset="-128"/>
                          <a:ea typeface="ＭＳ 明朝" panose="02020609040205080304" pitchFamily="17" charset="-128"/>
                        </a:rPr>
                        <a:t>』</a:t>
                      </a: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シリーズ</a:t>
                      </a:r>
                      <a:endParaRPr lang="ja-JP" altLang="en-US" sz="1800" b="1" i="0" u="none" strike="noStrike" dirty="0">
                        <a:solidFill>
                          <a:srgbClr val="000000"/>
                        </a:solidFill>
                        <a:effectLst/>
                        <a:latin typeface="ＭＳ 明朝" panose="02020609040205080304" pitchFamily="17" charset="-128"/>
                        <a:ea typeface="ＭＳ 明朝" panose="02020609040205080304" pitchFamily="17" charset="-128"/>
                      </a:endParaRPr>
                    </a:p>
                  </a:txBody>
                  <a:tcPr marL="0" marR="0" marT="0" marB="0" anchor="ctr"/>
                </a:tc>
                <a:tc>
                  <a:txBody>
                    <a:bodyPr/>
                    <a:lstStyle/>
                    <a:p>
                      <a:pPr marL="0" marR="0" lvl="0" indent="0" algn="l" defTabSz="342900" rtl="0" eaLnBrk="1" fontAlgn="ctr" latinLnBrk="0" hangingPunct="1">
                        <a:lnSpc>
                          <a:spcPct val="100000"/>
                        </a:lnSpc>
                        <a:spcBef>
                          <a:spcPts val="0"/>
                        </a:spcBef>
                        <a:spcAft>
                          <a:spcPts val="0"/>
                        </a:spcAft>
                        <a:buClrTx/>
                        <a:buSzTx/>
                        <a:buFontTx/>
                        <a:buNone/>
                        <a:tabLst/>
                        <a:defRPr/>
                      </a:pP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本宮　条太郎</a:t>
                      </a:r>
                    </a:p>
                  </a:txBody>
                  <a:tcPr marL="0" marR="0" marT="0" marB="0" anchor="ct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1" lang="en-US" altLang="ja-JP" sz="1800" b="1" dirty="0" smtClean="0">
                          <a:latin typeface="ＭＳ 明朝" panose="02020609040205080304" pitchFamily="17" charset="-128"/>
                          <a:ea typeface="ＭＳ 明朝" panose="02020609040205080304" pitchFamily="17" charset="-128"/>
                        </a:rPr>
                        <a:t>913.6</a:t>
                      </a:r>
                    </a:p>
                    <a:p>
                      <a:pPr marL="0" marR="0" lvl="0" indent="0" algn="l" defTabSz="342900" rtl="0" eaLnBrk="1" fontAlgn="auto" latinLnBrk="0" hangingPunct="1">
                        <a:lnSpc>
                          <a:spcPct val="100000"/>
                        </a:lnSpc>
                        <a:spcBef>
                          <a:spcPts val="0"/>
                        </a:spcBef>
                        <a:spcAft>
                          <a:spcPts val="0"/>
                        </a:spcAft>
                        <a:buClrTx/>
                        <a:buSzTx/>
                        <a:buFontTx/>
                        <a:buNone/>
                        <a:tabLst/>
                        <a:defRPr/>
                      </a:pPr>
                      <a:r>
                        <a:rPr kumimoji="1" lang="ja-JP" altLang="en-US" sz="1800" b="1" dirty="0" smtClean="0">
                          <a:latin typeface="ＭＳ 明朝" panose="02020609040205080304" pitchFamily="17" charset="-128"/>
                          <a:ea typeface="ＭＳ 明朝" panose="02020609040205080304" pitchFamily="17" charset="-128"/>
                        </a:rPr>
                        <a:t>モク</a:t>
                      </a:r>
                    </a:p>
                  </a:txBody>
                  <a:tcPr anchor="ctr"/>
                </a:tc>
                <a:extLst>
                  <a:ext uri="{0D108BD9-81ED-4DB2-BD59-A6C34878D82A}">
                    <a16:rowId xmlns:a16="http://schemas.microsoft.com/office/drawing/2014/main" val="1897422565"/>
                  </a:ext>
                </a:extLst>
              </a:tr>
              <a:tr h="799085">
                <a:tc>
                  <a:txBody>
                    <a:bodyPr/>
                    <a:lstStyle/>
                    <a:p>
                      <a:pPr algn="l" fontAlgn="ctr"/>
                      <a:r>
                        <a:rPr lang="en-US" altLang="ja-JP" sz="1800" b="1" i="0" u="none" strike="noStrike" dirty="0" smtClean="0">
                          <a:solidFill>
                            <a:srgbClr val="000000"/>
                          </a:solidFill>
                          <a:effectLst/>
                          <a:latin typeface="ＭＳ 明朝" panose="02020609040205080304" pitchFamily="17" charset="-128"/>
                          <a:ea typeface="ＭＳ 明朝" panose="02020609040205080304" pitchFamily="17" charset="-128"/>
                        </a:rPr>
                        <a:t> 『</a:t>
                      </a: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スティーブジョブズ</a:t>
                      </a:r>
                      <a:r>
                        <a:rPr lang="en-US" altLang="ja-JP" sz="1800" b="1" i="0" u="none" strike="noStrike" dirty="0" smtClean="0">
                          <a:solidFill>
                            <a:srgbClr val="000000"/>
                          </a:solidFill>
                          <a:effectLst/>
                          <a:latin typeface="ＭＳ 明朝" panose="02020609040205080304" pitchFamily="17" charset="-128"/>
                          <a:ea typeface="ＭＳ 明朝" panose="02020609040205080304" pitchFamily="17" charset="-128"/>
                        </a:rPr>
                        <a:t>』</a:t>
                      </a: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　　</a:t>
                      </a:r>
                      <a:r>
                        <a:rPr lang="en-US" altLang="ja-JP" sz="1800" b="1" i="0" u="none" strike="noStrike" dirty="0" smtClean="0">
                          <a:solidFill>
                            <a:srgbClr val="000000"/>
                          </a:solidFill>
                          <a:effectLst/>
                          <a:latin typeface="ＭＳ 明朝" panose="02020609040205080304" pitchFamily="17" charset="-128"/>
                          <a:ea typeface="ＭＳ 明朝" panose="02020609040205080304" pitchFamily="17" charset="-128"/>
                        </a:rPr>
                        <a:t>                                                      </a:t>
                      </a:r>
                      <a:endParaRPr lang="ja-JP" altLang="en-US" sz="1800" b="1" i="0" u="none" strike="noStrike" dirty="0">
                        <a:solidFill>
                          <a:srgbClr val="000000"/>
                        </a:solidFill>
                        <a:effectLst/>
                        <a:latin typeface="ＭＳ 明朝" panose="02020609040205080304" pitchFamily="17" charset="-128"/>
                        <a:ea typeface="ＭＳ 明朝" panose="02020609040205080304" pitchFamily="17" charset="-128"/>
                      </a:endParaRPr>
                    </a:p>
                  </a:txBody>
                  <a:tcPr marL="0" marR="0" marT="0" marB="0" anchor="ctr"/>
                </a:tc>
                <a:tc>
                  <a:txBody>
                    <a:bodyPr/>
                    <a:lstStyle/>
                    <a:p>
                      <a:pPr algn="l" fontAlgn="ct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パム・ポラック</a:t>
                      </a:r>
                      <a:endParaRPr lang="en-US" altLang="ja-JP" sz="1800" b="1" i="0" u="none" strike="noStrike" dirty="0" smtClean="0">
                        <a:solidFill>
                          <a:srgbClr val="000000"/>
                        </a:solidFill>
                        <a:effectLst/>
                        <a:latin typeface="ＭＳ 明朝" panose="02020609040205080304" pitchFamily="17" charset="-128"/>
                        <a:ea typeface="ＭＳ 明朝" panose="02020609040205080304" pitchFamily="17" charset="-128"/>
                      </a:endParaRPr>
                    </a:p>
                    <a:p>
                      <a:pPr algn="l" fontAlgn="ct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メグ・ヴェルビソ</a:t>
                      </a:r>
                      <a:endParaRPr lang="ja-JP" altLang="en-US" sz="1600" b="1" i="0" u="none" strike="noStrike" dirty="0" smtClean="0">
                        <a:solidFill>
                          <a:srgbClr val="000000"/>
                        </a:solidFill>
                        <a:effectLst/>
                        <a:latin typeface="ＭＳ 明朝" panose="02020609040205080304" pitchFamily="17" charset="-128"/>
                        <a:ea typeface="ＭＳ 明朝" panose="02020609040205080304" pitchFamily="17" charset="-128"/>
                      </a:endParaRPr>
                    </a:p>
                  </a:txBody>
                  <a:tcPr marL="0" marR="0" marT="0" marB="0" anchor="ctr"/>
                </a:tc>
                <a:tc>
                  <a:txBody>
                    <a:bodyPr/>
                    <a:lstStyle/>
                    <a:p>
                      <a:r>
                        <a:rPr kumimoji="1" lang="en-US" altLang="ja-JP" sz="2000" b="1" dirty="0" smtClean="0">
                          <a:latin typeface="ＭＳ 明朝" panose="02020609040205080304" pitchFamily="17" charset="-128"/>
                          <a:ea typeface="ＭＳ 明朝" panose="02020609040205080304" pitchFamily="17" charset="-128"/>
                        </a:rPr>
                        <a:t>280</a:t>
                      </a:r>
                      <a:r>
                        <a:rPr kumimoji="1" lang="ja-JP" altLang="en-US" sz="2000" b="1" dirty="0" smtClean="0">
                          <a:latin typeface="ＭＳ 明朝" panose="02020609040205080304" pitchFamily="17" charset="-128"/>
                          <a:ea typeface="ＭＳ 明朝" panose="02020609040205080304" pitchFamily="17" charset="-128"/>
                        </a:rPr>
                        <a:t>シ</a:t>
                      </a:r>
                      <a:endParaRPr kumimoji="1" lang="en-US" altLang="ja-JP" sz="2000" b="1" dirty="0" smtClean="0">
                        <a:latin typeface="ＭＳ 明朝" panose="02020609040205080304" pitchFamily="17" charset="-128"/>
                        <a:ea typeface="ＭＳ 明朝" panose="02020609040205080304" pitchFamily="17" charset="-128"/>
                      </a:endParaRPr>
                    </a:p>
                  </a:txBody>
                  <a:tcPr anchor="ctr"/>
                </a:tc>
                <a:extLst>
                  <a:ext uri="{0D108BD9-81ED-4DB2-BD59-A6C34878D82A}">
                    <a16:rowId xmlns:a16="http://schemas.microsoft.com/office/drawing/2014/main" val="754181375"/>
                  </a:ext>
                </a:extLst>
              </a:tr>
            </a:tbl>
          </a:graphicData>
        </a:graphic>
      </p:graphicFrame>
      <p:pic>
        <p:nvPicPr>
          <p:cNvPr id="7" name="図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172400" y="213490"/>
            <a:ext cx="971600" cy="1312974"/>
          </a:xfrm>
          <a:prstGeom prst="rect">
            <a:avLst/>
          </a:prstGeom>
        </p:spPr>
      </p:pic>
      <p:pic>
        <p:nvPicPr>
          <p:cNvPr id="8" name="図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02116" y="319962"/>
            <a:ext cx="773832" cy="1234839"/>
          </a:xfrm>
          <a:prstGeom prst="rect">
            <a:avLst/>
          </a:prstGeom>
        </p:spPr>
      </p:pic>
      <p:sp>
        <p:nvSpPr>
          <p:cNvPr id="3" name="テキスト ボックス 2"/>
          <p:cNvSpPr txBox="1"/>
          <p:nvPr/>
        </p:nvSpPr>
        <p:spPr>
          <a:xfrm>
            <a:off x="1799184" y="6236972"/>
            <a:ext cx="7344816" cy="646331"/>
          </a:xfrm>
          <a:prstGeom prst="rect">
            <a:avLst/>
          </a:prstGeom>
          <a:noFill/>
        </p:spPr>
        <p:txBody>
          <a:bodyPr wrap="square" rtlCol="0">
            <a:spAutoFit/>
          </a:bodyPr>
          <a:lstStyle/>
          <a:p>
            <a:r>
              <a:rPr lang="en-US" altLang="ja-JP" dirty="0" smtClean="0"/>
              <a:t>※4</a:t>
            </a:r>
            <a:r>
              <a:rPr kumimoji="1" lang="en-US" altLang="ja-JP" dirty="0" smtClean="0"/>
              <a:t>0</a:t>
            </a:r>
            <a:r>
              <a:rPr kumimoji="1" lang="ja-JP" altLang="en-US" dirty="0" smtClean="0"/>
              <a:t>～</a:t>
            </a:r>
            <a:r>
              <a:rPr kumimoji="1" lang="en-US" altLang="ja-JP" dirty="0" smtClean="0"/>
              <a:t>50</a:t>
            </a:r>
            <a:r>
              <a:rPr kumimoji="1" lang="ja-JP" altLang="en-US" dirty="0" smtClean="0"/>
              <a:t>冊程度の資料を</a:t>
            </a:r>
            <a:r>
              <a:rPr kumimoji="1" lang="en-US" altLang="ja-JP" dirty="0" smtClean="0"/>
              <a:t>1</a:t>
            </a:r>
            <a:r>
              <a:rPr kumimoji="1" lang="ja-JP" altLang="en-US" dirty="0" smtClean="0"/>
              <a:t>か月間学校へ貸し出す</a:t>
            </a:r>
            <a:r>
              <a:rPr kumimoji="1" lang="ja-JP" altLang="en-US" b="1" dirty="0" smtClean="0"/>
              <a:t>「授業用図書貸出」</a:t>
            </a:r>
            <a:endParaRPr kumimoji="1" lang="en-US" altLang="ja-JP" b="1" dirty="0" smtClean="0"/>
          </a:p>
          <a:p>
            <a:r>
              <a:rPr kumimoji="1" lang="ja-JP" altLang="en-US" b="1" dirty="0" smtClean="0"/>
              <a:t>　「パッケージ貸出（たく生き・お仕事）」</a:t>
            </a:r>
            <a:r>
              <a:rPr kumimoji="1" lang="ja-JP" altLang="en-US" dirty="0" smtClean="0"/>
              <a:t>などもあります。</a:t>
            </a:r>
            <a:endParaRPr kumimoji="1" lang="ja-JP" altLang="en-US" dirty="0"/>
          </a:p>
        </p:txBody>
      </p:sp>
    </p:spTree>
    <p:extLst>
      <p:ext uri="{BB962C8B-B14F-4D97-AF65-F5344CB8AC3E}">
        <p14:creationId xmlns:p14="http://schemas.microsoft.com/office/powerpoint/2010/main" val="467095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4584" y="500147"/>
            <a:ext cx="9612560" cy="1600200"/>
          </a:xfrm>
        </p:spPr>
        <p:txBody>
          <a:bodyPr>
            <a:normAutofit fontScale="90000"/>
          </a:bodyPr>
          <a:lstStyle/>
          <a:p>
            <a:r>
              <a:rPr lang="ja-JP" altLang="en-US" dirty="0" smtClean="0"/>
              <a:t>　　資料検索端末（ＯＰＡＣ）で調べる</a:t>
            </a:r>
            <a:r>
              <a:rPr lang="en-US" altLang="ja-JP" dirty="0" smtClean="0"/>
              <a:t/>
            </a:r>
            <a:br>
              <a:rPr lang="en-US" altLang="ja-JP" dirty="0" smtClean="0"/>
            </a:br>
            <a:r>
              <a:rPr lang="ja-JP" altLang="en-US" dirty="0"/>
              <a:t>　</a:t>
            </a:r>
            <a:r>
              <a:rPr lang="ja-JP" altLang="en-US" dirty="0" smtClean="0"/>
              <a:t>　　　</a:t>
            </a:r>
            <a:endParaRPr kumimoji="1" lang="ja-JP" altLang="en-US" dirty="0"/>
          </a:p>
        </p:txBody>
      </p:sp>
      <p:pic>
        <p:nvPicPr>
          <p:cNvPr id="11" name="図 1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9552" y="1772816"/>
            <a:ext cx="4446641" cy="4096457"/>
          </a:xfrm>
          <a:prstGeom prst="ellipse">
            <a:avLst/>
          </a:prstGeom>
          <a:ln>
            <a:noFill/>
          </a:ln>
          <a:effectLst>
            <a:softEdge rad="112500"/>
          </a:effectLst>
        </p:spPr>
      </p:pic>
      <p:sp>
        <p:nvSpPr>
          <p:cNvPr id="9" name="円形吹き出し 8"/>
          <p:cNvSpPr/>
          <p:nvPr/>
        </p:nvSpPr>
        <p:spPr>
          <a:xfrm>
            <a:off x="4510669" y="1739828"/>
            <a:ext cx="4258799" cy="4104456"/>
          </a:xfrm>
          <a:prstGeom prst="wedgeEllipseCallout">
            <a:avLst>
              <a:gd name="adj1" fmla="val -64392"/>
              <a:gd name="adj2" fmla="val 804"/>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400" dirty="0" smtClean="0">
                <a:latin typeface="+mj-ea"/>
                <a:ea typeface="+mj-ea"/>
              </a:rPr>
              <a:t>書名や著者名、</a:t>
            </a:r>
            <a:endParaRPr lang="en-US" altLang="ja-JP" sz="2400" dirty="0" smtClean="0">
              <a:latin typeface="+mj-ea"/>
              <a:ea typeface="+mj-ea"/>
            </a:endParaRPr>
          </a:p>
          <a:p>
            <a:pPr algn="ctr"/>
            <a:r>
              <a:rPr lang="ja-JP" altLang="en-US" sz="2400" dirty="0" smtClean="0">
                <a:latin typeface="+mj-ea"/>
                <a:ea typeface="+mj-ea"/>
              </a:rPr>
              <a:t>出版社などで調べられます。</a:t>
            </a:r>
            <a:endParaRPr lang="en-US" altLang="ja-JP" sz="2400" dirty="0" smtClean="0">
              <a:latin typeface="+mj-ea"/>
              <a:ea typeface="+mj-ea"/>
            </a:endParaRPr>
          </a:p>
          <a:p>
            <a:pPr algn="ctr"/>
            <a:endParaRPr lang="en-US" altLang="ja-JP" sz="2400" dirty="0" smtClean="0">
              <a:latin typeface="+mj-ea"/>
              <a:ea typeface="+mj-ea"/>
            </a:endParaRPr>
          </a:p>
          <a:p>
            <a:pPr algn="ctr"/>
            <a:r>
              <a:rPr lang="ja-JP" altLang="en-US" sz="2400" dirty="0" smtClean="0">
                <a:latin typeface="+mj-ea"/>
                <a:ea typeface="+mj-ea"/>
              </a:rPr>
              <a:t>在庫か貸出中か、</a:t>
            </a:r>
            <a:endParaRPr lang="en-US" altLang="ja-JP" sz="2400" dirty="0" smtClean="0">
              <a:latin typeface="+mj-ea"/>
              <a:ea typeface="+mj-ea"/>
            </a:endParaRPr>
          </a:p>
          <a:p>
            <a:pPr algn="ctr"/>
            <a:r>
              <a:rPr lang="ja-JP" altLang="en-US" sz="2400" dirty="0" smtClean="0">
                <a:latin typeface="+mj-ea"/>
                <a:ea typeface="+mj-ea"/>
              </a:rPr>
              <a:t>配架場所、請求記号</a:t>
            </a:r>
            <a:endParaRPr lang="en-US" altLang="ja-JP" sz="2400" dirty="0" smtClean="0">
              <a:latin typeface="+mj-ea"/>
              <a:ea typeface="+mj-ea"/>
            </a:endParaRPr>
          </a:p>
          <a:p>
            <a:pPr algn="ctr"/>
            <a:r>
              <a:rPr lang="ja-JP" altLang="en-US" sz="2400" dirty="0" smtClean="0">
                <a:latin typeface="+mj-ea"/>
                <a:ea typeface="+mj-ea"/>
              </a:rPr>
              <a:t>などが分かります。</a:t>
            </a:r>
            <a:endParaRPr lang="en-US" altLang="ja-JP" sz="2400" dirty="0" smtClean="0">
              <a:latin typeface="+mj-ea"/>
              <a:ea typeface="+mj-ea"/>
            </a:endParaRPr>
          </a:p>
        </p:txBody>
      </p:sp>
    </p:spTree>
    <p:extLst>
      <p:ext uri="{BB962C8B-B14F-4D97-AF65-F5344CB8AC3E}">
        <p14:creationId xmlns:p14="http://schemas.microsoft.com/office/powerpoint/2010/main" val="3435761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79512" y="6211669"/>
            <a:ext cx="4680520" cy="646331"/>
          </a:xfrm>
          <a:prstGeom prst="rect">
            <a:avLst/>
          </a:prstGeom>
          <a:noFill/>
        </p:spPr>
        <p:txBody>
          <a:bodyPr wrap="square" rtlCol="0">
            <a:spAutoFit/>
          </a:bodyPr>
          <a:lstStyle/>
          <a:p>
            <a:r>
              <a:rPr lang="ja-JP" altLang="en-US" dirty="0" smtClean="0"/>
              <a:t>　　　　　</a:t>
            </a:r>
            <a:r>
              <a:rPr lang="ja-JP" altLang="en-US" dirty="0" smtClean="0">
                <a:latin typeface="メイリオ" panose="020B0604030504040204" pitchFamily="50" charset="-128"/>
                <a:ea typeface="メイリオ" panose="020B0604030504040204" pitchFamily="50" charset="-128"/>
              </a:rPr>
              <a:t>市民</a:t>
            </a:r>
            <a:r>
              <a:rPr lang="ja-JP" altLang="en-US" dirty="0">
                <a:latin typeface="メイリオ" panose="020B0604030504040204" pitchFamily="50" charset="-128"/>
                <a:ea typeface="メイリオ" panose="020B0604030504040204" pitchFamily="50" charset="-128"/>
              </a:rPr>
              <a:t>図書館</a:t>
            </a:r>
            <a:r>
              <a:rPr lang="ja-JP" altLang="en-US" dirty="0" smtClean="0">
                <a:latin typeface="メイリオ" panose="020B0604030504040204" pitchFamily="50" charset="-128"/>
                <a:ea typeface="メイリオ" panose="020B0604030504040204" pitchFamily="50" charset="-128"/>
              </a:rPr>
              <a:t>　書庫（地下</a:t>
            </a:r>
            <a:r>
              <a:rPr lang="en-US" altLang="ja-JP" dirty="0" smtClean="0">
                <a:latin typeface="メイリオ" panose="020B0604030504040204" pitchFamily="50" charset="-128"/>
                <a:ea typeface="メイリオ" panose="020B0604030504040204" pitchFamily="50" charset="-128"/>
              </a:rPr>
              <a:t>2</a:t>
            </a:r>
            <a:r>
              <a:rPr lang="ja-JP" altLang="en-US" dirty="0" smtClean="0">
                <a:latin typeface="メイリオ" panose="020B0604030504040204" pitchFamily="50" charset="-128"/>
                <a:ea typeface="メイリオ" panose="020B0604030504040204" pitchFamily="50" charset="-128"/>
              </a:rPr>
              <a:t>階）</a:t>
            </a:r>
            <a:endParaRPr kumimoji="1" lang="en-US" altLang="ja-JP" dirty="0" smtClean="0">
              <a:latin typeface="メイリオ" panose="020B0604030504040204" pitchFamily="50" charset="-128"/>
              <a:ea typeface="メイリオ" panose="020B0604030504040204" pitchFamily="50" charset="-128"/>
            </a:endParaRPr>
          </a:p>
          <a:p>
            <a:endParaRPr kumimoji="1" lang="ja-JP" altLang="en-US" dirty="0"/>
          </a:p>
        </p:txBody>
      </p:sp>
      <p:pic>
        <p:nvPicPr>
          <p:cNvPr id="6" name="図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27584" y="1196752"/>
            <a:ext cx="4752528" cy="4896544"/>
          </a:xfrm>
          <a:prstGeom prst="rect">
            <a:avLst/>
          </a:prstGeom>
        </p:spPr>
      </p:pic>
      <p:pic>
        <p:nvPicPr>
          <p:cNvPr id="8" name="図 7"/>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379560" y="3432880"/>
            <a:ext cx="1741954" cy="2779714"/>
          </a:xfrm>
          <a:prstGeom prst="rect">
            <a:avLst/>
          </a:prstGeom>
        </p:spPr>
      </p:pic>
      <p:sp>
        <p:nvSpPr>
          <p:cNvPr id="9" name="円形吹き出し 8"/>
          <p:cNvSpPr/>
          <p:nvPr/>
        </p:nvSpPr>
        <p:spPr>
          <a:xfrm>
            <a:off x="3203848" y="1196752"/>
            <a:ext cx="4752528" cy="2232248"/>
          </a:xfrm>
          <a:prstGeom prst="wedgeEllipseCallout">
            <a:avLst>
              <a:gd name="adj1" fmla="val 38288"/>
              <a:gd name="adj2" fmla="val 59419"/>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000" dirty="0" smtClean="0">
                <a:latin typeface="+mj-ea"/>
                <a:ea typeface="+mj-ea"/>
              </a:rPr>
              <a:t>「書庫」にある本は、カウンターの職員に伝えてください。</a:t>
            </a:r>
            <a:endParaRPr lang="en-US" altLang="ja-JP" sz="2000" dirty="0" smtClean="0">
              <a:latin typeface="+mj-ea"/>
              <a:ea typeface="+mj-ea"/>
            </a:endParaRPr>
          </a:p>
          <a:p>
            <a:pPr algn="ctr"/>
            <a:endParaRPr kumimoji="1" lang="en-US" altLang="ja-JP" sz="2000" dirty="0">
              <a:latin typeface="+mj-ea"/>
              <a:ea typeface="+mj-ea"/>
            </a:endParaRPr>
          </a:p>
          <a:p>
            <a:pPr algn="ctr"/>
            <a:r>
              <a:rPr lang="ja-JP" altLang="en-US" sz="2000" dirty="0" smtClean="0">
                <a:latin typeface="+mj-ea"/>
                <a:ea typeface="+mj-ea"/>
              </a:rPr>
              <a:t>資料の提供までに</a:t>
            </a:r>
            <a:r>
              <a:rPr lang="en-US" altLang="ja-JP" sz="2000" dirty="0" smtClean="0">
                <a:latin typeface="+mj-ea"/>
                <a:ea typeface="+mj-ea"/>
              </a:rPr>
              <a:t>5</a:t>
            </a:r>
            <a:r>
              <a:rPr lang="ja-JP" altLang="en-US" sz="2000" dirty="0" smtClean="0">
                <a:latin typeface="+mj-ea"/>
                <a:ea typeface="+mj-ea"/>
              </a:rPr>
              <a:t>～</a:t>
            </a:r>
            <a:r>
              <a:rPr lang="en-US" altLang="ja-JP" sz="2000" dirty="0" smtClean="0">
                <a:latin typeface="+mj-ea"/>
                <a:ea typeface="+mj-ea"/>
              </a:rPr>
              <a:t>10</a:t>
            </a:r>
            <a:r>
              <a:rPr lang="ja-JP" altLang="en-US" sz="2000" dirty="0" smtClean="0">
                <a:latin typeface="+mj-ea"/>
                <a:ea typeface="+mj-ea"/>
              </a:rPr>
              <a:t>分</a:t>
            </a:r>
            <a:endParaRPr lang="en-US" altLang="ja-JP" sz="2000" dirty="0" smtClean="0">
              <a:latin typeface="+mj-ea"/>
              <a:ea typeface="+mj-ea"/>
            </a:endParaRPr>
          </a:p>
          <a:p>
            <a:pPr algn="ctr"/>
            <a:r>
              <a:rPr lang="ja-JP" altLang="en-US" sz="2000" dirty="0" smtClean="0">
                <a:latin typeface="+mj-ea"/>
                <a:ea typeface="+mj-ea"/>
              </a:rPr>
              <a:t>お時間をいただきます。</a:t>
            </a:r>
            <a:endParaRPr kumimoji="1" lang="ja-JP" altLang="en-US" dirty="0">
              <a:latin typeface="+mj-ea"/>
              <a:ea typeface="+mj-ea"/>
            </a:endParaRPr>
          </a:p>
        </p:txBody>
      </p:sp>
      <p:sp>
        <p:nvSpPr>
          <p:cNvPr id="7" name="タイトル 1"/>
          <p:cNvSpPr txBox="1">
            <a:spLocks/>
          </p:cNvSpPr>
          <p:nvPr/>
        </p:nvSpPr>
        <p:spPr>
          <a:xfrm>
            <a:off x="4716016" y="587726"/>
            <a:ext cx="3828681" cy="1039605"/>
          </a:xfrm>
          <a:prstGeom prst="rect">
            <a:avLst/>
          </a:prstGeom>
        </p:spPr>
        <p:txBody>
          <a:bodyPr vert="horz" lIns="68580" tIns="34290" rIns="68580" bIns="34290" rtlCol="0" anchor="t">
            <a:normAutofit/>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defTabSz="342900"/>
            <a:r>
              <a:rPr lang="ja-JP" altLang="en-US" sz="2700" dirty="0" smtClean="0">
                <a:solidFill>
                  <a:srgbClr val="FF0000"/>
                </a:solidFill>
                <a:latin typeface="HGS創英角ｺﾞｼｯｸUB" panose="020B0900000000000000" pitchFamily="50" charset="-128"/>
                <a:ea typeface="HGS創英角ｺﾞｼｯｸUB" panose="020B0900000000000000" pitchFamily="50" charset="-128"/>
              </a:rPr>
              <a:t>書庫</a:t>
            </a:r>
            <a:r>
              <a:rPr lang="ja-JP" altLang="en-US" sz="2700" dirty="0" smtClean="0">
                <a:solidFill>
                  <a:prstClr val="black">
                    <a:lumMod val="85000"/>
                    <a:lumOff val="15000"/>
                  </a:prstClr>
                </a:solidFill>
                <a:latin typeface="HGS創英角ｺﾞｼｯｸUB" panose="020B0900000000000000" pitchFamily="50" charset="-128"/>
                <a:ea typeface="HGS創英角ｺﾞｼｯｸUB" panose="020B0900000000000000" pitchFamily="50" charset="-128"/>
              </a:rPr>
              <a:t>の本を請求しよう</a:t>
            </a:r>
            <a:endParaRPr lang="ja-JP" altLang="en-US" sz="2700" dirty="0">
              <a:solidFill>
                <a:prstClr val="black">
                  <a:lumMod val="85000"/>
                  <a:lumOff val="15000"/>
                </a:prstClr>
              </a:solidFill>
              <a:latin typeface="HGS創英角ｺﾞｼｯｸUB" panose="020B0900000000000000" pitchFamily="50" charset="-128"/>
              <a:ea typeface="HGS創英角ｺﾞｼｯｸUB" panose="020B0900000000000000" pitchFamily="50" charset="-128"/>
            </a:endParaRPr>
          </a:p>
        </p:txBody>
      </p:sp>
    </p:spTree>
    <p:extLst>
      <p:ext uri="{BB962C8B-B14F-4D97-AF65-F5344CB8AC3E}">
        <p14:creationId xmlns:p14="http://schemas.microsoft.com/office/powerpoint/2010/main" val="2822889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5738498" y="6234149"/>
            <a:ext cx="3240360" cy="646331"/>
          </a:xfrm>
          <a:prstGeom prst="rect">
            <a:avLst/>
          </a:prstGeom>
          <a:noFill/>
        </p:spPr>
        <p:txBody>
          <a:bodyPr wrap="square" rtlCol="0">
            <a:spAutoFit/>
          </a:bodyPr>
          <a:lstStyle/>
          <a:p>
            <a:r>
              <a:rPr lang="ja-JP" altLang="en-US" dirty="0" smtClean="0">
                <a:latin typeface="メイリオ" panose="020B0604030504040204" pitchFamily="50" charset="-128"/>
                <a:ea typeface="メイリオ" panose="020B0604030504040204" pitchFamily="50" charset="-128"/>
              </a:rPr>
              <a:t>市民図書館３階「閲覧席」</a:t>
            </a:r>
            <a:endParaRPr kumimoji="1" lang="en-US" altLang="ja-JP" dirty="0" smtClean="0">
              <a:latin typeface="メイリオ" panose="020B0604030504040204" pitchFamily="50" charset="-128"/>
              <a:ea typeface="メイリオ" panose="020B0604030504040204" pitchFamily="50" charset="-128"/>
            </a:endParaRPr>
          </a:p>
          <a:p>
            <a:endParaRPr kumimoji="1" lang="ja-JP" altLang="en-US" dirty="0"/>
          </a:p>
        </p:txBody>
      </p:sp>
      <p:pic>
        <p:nvPicPr>
          <p:cNvPr id="9" name="コンテンツ プレースホルダー 3"/>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437797" y="1082087"/>
            <a:ext cx="3814287" cy="2861288"/>
          </a:xfrm>
        </p:spPr>
      </p:pic>
      <p:pic>
        <p:nvPicPr>
          <p:cNvPr id="10" name="図 9" descr="C:\Users\1969551\Documents\2018　学校連携関係\１年生用パンフ送付\高等学校\31年度版　写真候補\IMG_2645.JPG"/>
          <p:cNvPicPr/>
          <p:nvPr/>
        </p:nvPicPr>
        <p:blipFill>
          <a:blip r:embed="rId4" cstate="print">
            <a:extLst>
              <a:ext uri="{28A0092B-C50C-407E-A947-70E740481C1C}">
                <a14:useLocalDpi xmlns:a14="http://schemas.microsoft.com/office/drawing/2010/main"/>
              </a:ext>
            </a:extLst>
          </a:blip>
          <a:srcRect/>
          <a:stretch>
            <a:fillRect/>
          </a:stretch>
        </p:blipFill>
        <p:spPr bwMode="auto">
          <a:xfrm>
            <a:off x="4644008" y="1052736"/>
            <a:ext cx="3654962" cy="4968552"/>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p:spPr>
      </p:pic>
      <p:sp>
        <p:nvSpPr>
          <p:cNvPr id="11" name="円形吹き出し 10"/>
          <p:cNvSpPr/>
          <p:nvPr/>
        </p:nvSpPr>
        <p:spPr>
          <a:xfrm>
            <a:off x="1806377" y="1376927"/>
            <a:ext cx="4464496" cy="2232248"/>
          </a:xfrm>
          <a:prstGeom prst="wedgeEllipseCallout">
            <a:avLst>
              <a:gd name="adj1" fmla="val 47462"/>
              <a:gd name="adj2" fmla="val 41291"/>
            </a:avLst>
          </a:prstGeom>
          <a:ln w="57150"/>
        </p:spPr>
        <p:style>
          <a:lnRef idx="2">
            <a:schemeClr val="accent6"/>
          </a:lnRef>
          <a:fillRef idx="1">
            <a:schemeClr val="lt1"/>
          </a:fillRef>
          <a:effectRef idx="0">
            <a:schemeClr val="accent6"/>
          </a:effectRef>
          <a:fontRef idx="minor">
            <a:schemeClr val="dk1"/>
          </a:fontRef>
        </p:style>
        <p:txBody>
          <a:bodyPr rtlCol="0" anchor="ctr"/>
          <a:lstStyle/>
          <a:p>
            <a:r>
              <a:rPr lang="ja-JP" altLang="en-US" sz="2000" dirty="0" smtClean="0">
                <a:latin typeface="+mj-ea"/>
                <a:ea typeface="+mj-ea"/>
              </a:rPr>
              <a:t>閲覧席で資料を見ることが</a:t>
            </a:r>
            <a:endParaRPr lang="en-US" altLang="ja-JP" sz="2000" dirty="0" smtClean="0">
              <a:latin typeface="+mj-ea"/>
              <a:ea typeface="+mj-ea"/>
            </a:endParaRPr>
          </a:p>
          <a:p>
            <a:r>
              <a:rPr lang="ja-JP" altLang="en-US" sz="2000" dirty="0" smtClean="0">
                <a:latin typeface="+mj-ea"/>
                <a:ea typeface="+mj-ea"/>
              </a:rPr>
              <a:t>できます。</a:t>
            </a:r>
            <a:endParaRPr lang="en-US" altLang="ja-JP" sz="2000" dirty="0" smtClean="0">
              <a:latin typeface="+mj-ea"/>
              <a:ea typeface="+mj-ea"/>
            </a:endParaRPr>
          </a:p>
          <a:p>
            <a:r>
              <a:rPr lang="ja-JP" altLang="en-US" sz="2000" dirty="0" smtClean="0">
                <a:latin typeface="+mj-ea"/>
                <a:ea typeface="+mj-ea"/>
              </a:rPr>
              <a:t>（席数に限りがあります。）</a:t>
            </a:r>
            <a:endParaRPr lang="en-US" altLang="ja-JP" sz="2000" dirty="0" smtClean="0">
              <a:latin typeface="+mj-ea"/>
              <a:ea typeface="+mj-ea"/>
            </a:endParaRPr>
          </a:p>
        </p:txBody>
      </p:sp>
      <p:sp>
        <p:nvSpPr>
          <p:cNvPr id="6" name="タイトル 1"/>
          <p:cNvSpPr txBox="1">
            <a:spLocks/>
          </p:cNvSpPr>
          <p:nvPr/>
        </p:nvSpPr>
        <p:spPr>
          <a:xfrm>
            <a:off x="4618312" y="443197"/>
            <a:ext cx="3828681" cy="1039605"/>
          </a:xfrm>
          <a:prstGeom prst="rect">
            <a:avLst/>
          </a:prstGeom>
        </p:spPr>
        <p:txBody>
          <a:bodyPr vert="horz" lIns="68580" tIns="34290" rIns="68580" bIns="34290" rtlCol="0" anchor="t">
            <a:normAutofit/>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defTabSz="342900"/>
            <a:r>
              <a:rPr lang="ja-JP" altLang="en-US" sz="2700" dirty="0" smtClean="0">
                <a:solidFill>
                  <a:srgbClr val="FF0000"/>
                </a:solidFill>
                <a:latin typeface="HGS創英角ｺﾞｼｯｸUB" panose="020B0900000000000000" pitchFamily="50" charset="-128"/>
                <a:ea typeface="HGS創英角ｺﾞｼｯｸUB" panose="020B0900000000000000" pitchFamily="50" charset="-128"/>
              </a:rPr>
              <a:t>閲覧席</a:t>
            </a:r>
            <a:r>
              <a:rPr lang="ja-JP" altLang="en-US" sz="2700" dirty="0" smtClean="0">
                <a:solidFill>
                  <a:prstClr val="black">
                    <a:lumMod val="85000"/>
                    <a:lumOff val="15000"/>
                  </a:prstClr>
                </a:solidFill>
                <a:latin typeface="HGS創英角ｺﾞｼｯｸUB" panose="020B0900000000000000" pitchFamily="50" charset="-128"/>
                <a:ea typeface="HGS創英角ｺﾞｼｯｸUB" panose="020B0900000000000000" pitchFamily="50" charset="-128"/>
              </a:rPr>
              <a:t>で資料を見よう</a:t>
            </a:r>
            <a:endParaRPr lang="ja-JP" altLang="en-US" sz="2700" dirty="0">
              <a:solidFill>
                <a:prstClr val="black">
                  <a:lumMod val="85000"/>
                  <a:lumOff val="15000"/>
                </a:prstClr>
              </a:solidFill>
              <a:latin typeface="HGS創英角ｺﾞｼｯｸUB" panose="020B0900000000000000" pitchFamily="50" charset="-128"/>
              <a:ea typeface="HGS創英角ｺﾞｼｯｸUB" panose="020B0900000000000000" pitchFamily="50" charset="-128"/>
            </a:endParaRPr>
          </a:p>
        </p:txBody>
      </p:sp>
      <p:pic>
        <p:nvPicPr>
          <p:cNvPr id="7" name="図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09911" y="4238517"/>
            <a:ext cx="1249000" cy="1128484"/>
          </a:xfrm>
          <a:prstGeom prst="rect">
            <a:avLst/>
          </a:prstGeom>
        </p:spPr>
      </p:pic>
      <p:pic>
        <p:nvPicPr>
          <p:cNvPr id="8" name="図 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004507" y="3920913"/>
            <a:ext cx="1295356" cy="1335419"/>
          </a:xfrm>
          <a:prstGeom prst="rect">
            <a:avLst/>
          </a:prstGeom>
        </p:spPr>
      </p:pic>
      <p:pic>
        <p:nvPicPr>
          <p:cNvPr id="12" name="図 11"/>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059397" y="4402794"/>
            <a:ext cx="1085719" cy="1164309"/>
          </a:xfrm>
          <a:prstGeom prst="rect">
            <a:avLst/>
          </a:prstGeom>
        </p:spPr>
      </p:pic>
      <p:sp>
        <p:nvSpPr>
          <p:cNvPr id="13" name="乗算 12"/>
          <p:cNvSpPr/>
          <p:nvPr/>
        </p:nvSpPr>
        <p:spPr>
          <a:xfrm flipH="1">
            <a:off x="906973" y="4776232"/>
            <a:ext cx="479308" cy="746342"/>
          </a:xfrm>
          <a:prstGeom prst="mathMultiply">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 name="乗算 13"/>
          <p:cNvSpPr/>
          <p:nvPr/>
        </p:nvSpPr>
        <p:spPr>
          <a:xfrm>
            <a:off x="2126910" y="4890095"/>
            <a:ext cx="486900" cy="732474"/>
          </a:xfrm>
          <a:prstGeom prst="mathMultiply">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乗算 14"/>
          <p:cNvSpPr/>
          <p:nvPr/>
        </p:nvSpPr>
        <p:spPr>
          <a:xfrm>
            <a:off x="3460942" y="4607744"/>
            <a:ext cx="382487" cy="746342"/>
          </a:xfrm>
          <a:prstGeom prst="mathMultiply">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角丸四角形吹き出し 15"/>
          <p:cNvSpPr/>
          <p:nvPr/>
        </p:nvSpPr>
        <p:spPr>
          <a:xfrm>
            <a:off x="694374" y="5582425"/>
            <a:ext cx="3838871" cy="552097"/>
          </a:xfrm>
          <a:prstGeom prst="wedgeRoundRectCallout">
            <a:avLst>
              <a:gd name="adj1" fmla="val 8097"/>
              <a:gd name="adj2" fmla="val -82825"/>
              <a:gd name="adj3" fmla="val 16667"/>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dirty="0" smtClean="0">
                <a:solidFill>
                  <a:srgbClr val="FF0000"/>
                </a:solidFill>
                <a:latin typeface="+mj-ea"/>
                <a:ea typeface="+mj-ea"/>
              </a:rPr>
              <a:t>「みんなで使う 」</a:t>
            </a:r>
            <a:r>
              <a:rPr lang="ja-JP" altLang="en-US" dirty="0">
                <a:solidFill>
                  <a:srgbClr val="FF0000"/>
                </a:solidFill>
                <a:latin typeface="+mj-ea"/>
                <a:ea typeface="+mj-ea"/>
              </a:rPr>
              <a:t>図書館</a:t>
            </a:r>
            <a:r>
              <a:rPr lang="ja-JP" altLang="en-US" dirty="0" smtClean="0">
                <a:solidFill>
                  <a:schemeClr val="tx1"/>
                </a:solidFill>
                <a:latin typeface="+mj-ea"/>
                <a:ea typeface="+mj-ea"/>
              </a:rPr>
              <a:t>です。</a:t>
            </a:r>
            <a:endParaRPr lang="ja-JP" altLang="en-US" dirty="0">
              <a:solidFill>
                <a:schemeClr val="tx1"/>
              </a:solidFill>
              <a:latin typeface="+mj-ea"/>
              <a:ea typeface="+mj-ea"/>
            </a:endParaRPr>
          </a:p>
        </p:txBody>
      </p:sp>
    </p:spTree>
    <p:extLst>
      <p:ext uri="{BB962C8B-B14F-4D97-AF65-F5344CB8AC3E}">
        <p14:creationId xmlns:p14="http://schemas.microsoft.com/office/powerpoint/2010/main" val="548949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500"/>
                                        <p:tgtEl>
                                          <p:spTgt spid="13"/>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par>
                          <p:cTn id="22" fill="hold">
                            <p:stCondLst>
                              <p:cond delay="1500"/>
                            </p:stCondLst>
                            <p:childTnLst>
                              <p:par>
                                <p:cTn id="23" presetID="10" presetClass="entr" presetSubtype="0"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par>
                          <p:cTn id="29" fill="hold">
                            <p:stCondLst>
                              <p:cond delay="2000"/>
                            </p:stCondLst>
                            <p:childTnLst>
                              <p:par>
                                <p:cTn id="30" presetID="10" presetClass="entr" presetSubtype="0" fill="hold" grpId="0" nodeType="after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0" y="2276872"/>
            <a:ext cx="9144000" cy="2392288"/>
          </a:xfrm>
        </p:spPr>
        <p:txBody>
          <a:bodyPr>
            <a:normAutofit/>
          </a:bodyPr>
          <a:lstStyle/>
          <a:p>
            <a:r>
              <a:rPr lang="ja-JP" altLang="en-US" dirty="0" smtClean="0"/>
              <a:t>　　　　　　新聞で調べる</a:t>
            </a:r>
            <a:r>
              <a:rPr lang="en-US" altLang="ja-JP" dirty="0" smtClean="0"/>
              <a:t/>
            </a:r>
            <a:br>
              <a:rPr lang="en-US" altLang="ja-JP" dirty="0" smtClean="0"/>
            </a:br>
            <a:r>
              <a:rPr lang="ja-JP" altLang="en-US" dirty="0"/>
              <a:t>　</a:t>
            </a:r>
            <a:r>
              <a:rPr lang="ja-JP" altLang="en-US" dirty="0" smtClean="0"/>
              <a:t>　　　　　　　　</a:t>
            </a:r>
            <a:endParaRPr kumimoji="1" lang="ja-JP" altLang="en-US" dirty="0"/>
          </a:p>
        </p:txBody>
      </p:sp>
    </p:spTree>
    <p:extLst>
      <p:ext uri="{BB962C8B-B14F-4D97-AF65-F5344CB8AC3E}">
        <p14:creationId xmlns:p14="http://schemas.microsoft.com/office/powerpoint/2010/main" val="19486663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txBox="1">
            <a:spLocks/>
          </p:cNvSpPr>
          <p:nvPr/>
        </p:nvSpPr>
        <p:spPr>
          <a:xfrm>
            <a:off x="828612" y="976391"/>
            <a:ext cx="8135876" cy="5328592"/>
          </a:xfrm>
          <a:prstGeom prst="rect">
            <a:avLst/>
          </a:prstGeom>
        </p:spPr>
        <p:txBody>
          <a:bodyPr vert="horz" lIns="91440" tIns="45720" rIns="91440" bIns="45720" rtlCol="0" anchor="ctr" anchorCtr="0">
            <a:normAutofit fontScale="70000" lnSpcReduction="20000"/>
          </a:bodyPr>
          <a:lstStyle>
            <a:lvl1pPr marL="274320" indent="-274320" algn="l" defTabSz="914400" rtl="0" eaLnBrk="1" latinLnBrk="0" hangingPunct="1">
              <a:spcBef>
                <a:spcPct val="20000"/>
              </a:spcBef>
              <a:buClr>
                <a:schemeClr val="accent1"/>
              </a:buClr>
              <a:buFont typeface="Arial" pitchFamily="34" charset="0"/>
              <a:buChar char="•"/>
              <a:defRPr kumimoji="1"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kumimoji="1"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kumimoji="1"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kumimoji="1"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kumimoji="1"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9pPr>
          </a:lstStyle>
          <a:p>
            <a:pPr marL="0" indent="0">
              <a:buFont typeface="Arial" pitchFamily="34" charset="0"/>
              <a:buNone/>
            </a:pPr>
            <a:endParaRPr lang="en-US" altLang="ja-JP" sz="3400" b="1" dirty="0" smtClean="0"/>
          </a:p>
          <a:p>
            <a:r>
              <a:rPr lang="ja-JP" altLang="en-US" sz="4600" dirty="0" smtClean="0">
                <a:solidFill>
                  <a:srgbClr val="FF0000"/>
                </a:solidFill>
                <a:latin typeface="HGS創英角ｺﾞｼｯｸUB" panose="020B0900000000000000" pitchFamily="50" charset="-128"/>
                <a:ea typeface="HGS創英角ｺﾞｼｯｸUB" panose="020B0900000000000000" pitchFamily="50" charset="-128"/>
              </a:rPr>
              <a:t>原紙／縮刷版</a:t>
            </a:r>
            <a:r>
              <a:rPr lang="ja-JP" altLang="en-US" sz="4600" b="1" dirty="0">
                <a:solidFill>
                  <a:srgbClr val="FF0000"/>
                </a:solidFill>
                <a:latin typeface="HGS創英角ｺﾞｼｯｸUB" panose="020B0900000000000000" pitchFamily="50" charset="-128"/>
                <a:ea typeface="HGS創英角ｺﾞｼｯｸUB" panose="020B0900000000000000" pitchFamily="50" charset="-128"/>
              </a:rPr>
              <a:t>　</a:t>
            </a:r>
            <a:r>
              <a:rPr lang="ja-JP" altLang="en-US" sz="3600" dirty="0" smtClean="0">
                <a:latin typeface="HGS創英角ｺﾞｼｯｸUB" panose="020B0900000000000000" pitchFamily="50" charset="-128"/>
                <a:ea typeface="HGS創英角ｺﾞｼｯｸUB" panose="020B0900000000000000" pitchFamily="50" charset="-128"/>
              </a:rPr>
              <a:t>新聞コーナーにあります。</a:t>
            </a:r>
            <a:endParaRPr lang="en-US" altLang="ja-JP" sz="3600" dirty="0" smtClean="0">
              <a:latin typeface="HGS創英角ｺﾞｼｯｸUB" panose="020B0900000000000000" pitchFamily="50" charset="-128"/>
              <a:ea typeface="HGS創英角ｺﾞｼｯｸUB" panose="020B0900000000000000" pitchFamily="50" charset="-128"/>
            </a:endParaRPr>
          </a:p>
          <a:p>
            <a:pPr marL="0" indent="0">
              <a:buNone/>
            </a:pPr>
            <a:r>
              <a:rPr lang="ja-JP" altLang="en-US" sz="3600" dirty="0">
                <a:latin typeface="HGS創英角ｺﾞｼｯｸUB" panose="020B0900000000000000" pitchFamily="50" charset="-128"/>
                <a:ea typeface="HGS創英角ｺﾞｼｯｸUB" panose="020B0900000000000000" pitchFamily="50" charset="-128"/>
              </a:rPr>
              <a:t>　</a:t>
            </a:r>
            <a:r>
              <a:rPr lang="en-US" altLang="ja-JP" sz="3600" dirty="0" smtClean="0">
                <a:latin typeface="HGS創英角ｺﾞｼｯｸUB" panose="020B0900000000000000" pitchFamily="50" charset="-128"/>
                <a:ea typeface="HGS創英角ｺﾞｼｯｸUB" panose="020B0900000000000000" pitchFamily="50" charset="-128"/>
              </a:rPr>
              <a:t>※</a:t>
            </a:r>
            <a:r>
              <a:rPr lang="ja-JP" altLang="en-US" sz="3600" dirty="0" smtClean="0">
                <a:solidFill>
                  <a:srgbClr val="FF0000"/>
                </a:solidFill>
                <a:latin typeface="HGS創英角ｺﾞｼｯｸUB" panose="020B0900000000000000" pitchFamily="50" charset="-128"/>
                <a:ea typeface="HGS創英角ｺﾞｼｯｸUB" panose="020B0900000000000000" pitchFamily="50" charset="-128"/>
              </a:rPr>
              <a:t>縮刷版</a:t>
            </a:r>
            <a:r>
              <a:rPr lang="ja-JP" altLang="en-US" sz="3600" dirty="0" smtClean="0">
                <a:latin typeface="HGS創英角ｺﾞｼｯｸUB" panose="020B0900000000000000" pitchFamily="50" charset="-128"/>
                <a:ea typeface="HGS創英角ｺﾞｼｯｸUB" panose="020B0900000000000000" pitchFamily="50" charset="-128"/>
              </a:rPr>
              <a:t>：現物の新聞をそのまま縮小して冊子体に</a:t>
            </a:r>
            <a:endParaRPr lang="en-US" altLang="ja-JP" sz="3600" dirty="0" smtClean="0">
              <a:latin typeface="HGS創英角ｺﾞｼｯｸUB" panose="020B0900000000000000" pitchFamily="50" charset="-128"/>
              <a:ea typeface="HGS創英角ｺﾞｼｯｸUB" panose="020B0900000000000000" pitchFamily="50" charset="-128"/>
            </a:endParaRPr>
          </a:p>
          <a:p>
            <a:pPr marL="0" indent="0">
              <a:buNone/>
            </a:pPr>
            <a:r>
              <a:rPr lang="ja-JP" altLang="en-US" sz="3600" dirty="0">
                <a:latin typeface="HGS創英角ｺﾞｼｯｸUB" panose="020B0900000000000000" pitchFamily="50" charset="-128"/>
                <a:ea typeface="HGS創英角ｺﾞｼｯｸUB" panose="020B0900000000000000" pitchFamily="50" charset="-128"/>
              </a:rPr>
              <a:t>　</a:t>
            </a:r>
            <a:r>
              <a:rPr lang="ja-JP" altLang="en-US" sz="3600" dirty="0" smtClean="0">
                <a:latin typeface="HGS創英角ｺﾞｼｯｸUB" panose="020B0900000000000000" pitchFamily="50" charset="-128"/>
                <a:ea typeface="HGS創英角ｺﾞｼｯｸUB" panose="020B0900000000000000" pitchFamily="50" charset="-128"/>
              </a:rPr>
              <a:t>　　　　　したもの。</a:t>
            </a:r>
            <a:endParaRPr lang="en-US" altLang="ja-JP" sz="3600" dirty="0">
              <a:latin typeface="HGS創英角ｺﾞｼｯｸUB" panose="020B0900000000000000" pitchFamily="50" charset="-128"/>
              <a:ea typeface="HGS創英角ｺﾞｼｯｸUB" panose="020B0900000000000000" pitchFamily="50" charset="-128"/>
            </a:endParaRPr>
          </a:p>
          <a:p>
            <a:pPr marL="0" indent="0">
              <a:buNone/>
            </a:pPr>
            <a:endParaRPr lang="en-US" altLang="ja-JP" sz="3600" b="1" dirty="0" smtClean="0">
              <a:latin typeface="HGS創英角ｺﾞｼｯｸUB" panose="020B0900000000000000" pitchFamily="50" charset="-128"/>
              <a:ea typeface="HGS創英角ｺﾞｼｯｸUB" panose="020B0900000000000000" pitchFamily="50" charset="-128"/>
            </a:endParaRPr>
          </a:p>
          <a:p>
            <a:pPr marL="0" indent="0">
              <a:buNone/>
            </a:pPr>
            <a:endParaRPr lang="en-US" altLang="ja-JP" sz="3600" b="1" dirty="0" smtClean="0">
              <a:latin typeface="HGS創英角ｺﾞｼｯｸUB" panose="020B0900000000000000" pitchFamily="50" charset="-128"/>
              <a:ea typeface="HGS創英角ｺﾞｼｯｸUB" panose="020B0900000000000000" pitchFamily="50" charset="-128"/>
            </a:endParaRPr>
          </a:p>
          <a:p>
            <a:pPr marL="0" indent="0">
              <a:buNone/>
            </a:pPr>
            <a:endParaRPr lang="en-US" altLang="ja-JP" sz="3600" b="1" dirty="0">
              <a:latin typeface="HGS創英角ｺﾞｼｯｸUB" panose="020B0900000000000000" pitchFamily="50" charset="-128"/>
              <a:ea typeface="HGS創英角ｺﾞｼｯｸUB" panose="020B0900000000000000" pitchFamily="50" charset="-128"/>
            </a:endParaRPr>
          </a:p>
          <a:p>
            <a:r>
              <a:rPr lang="ja-JP" altLang="en-US" sz="5100" dirty="0" smtClean="0">
                <a:solidFill>
                  <a:srgbClr val="FF0000"/>
                </a:solidFill>
                <a:latin typeface="HGS創英角ｺﾞｼｯｸUB" panose="020B0900000000000000" pitchFamily="50" charset="-128"/>
                <a:ea typeface="HGS創英角ｺﾞｼｯｸUB" panose="020B0900000000000000" pitchFamily="50" charset="-128"/>
              </a:rPr>
              <a:t>マイクロフィルム</a:t>
            </a:r>
            <a:r>
              <a:rPr lang="ja-JP" altLang="en-US" sz="3600" b="1" dirty="0" smtClean="0">
                <a:latin typeface="HGS創英角ｺﾞｼｯｸUB" panose="020B0900000000000000" pitchFamily="50" charset="-128"/>
                <a:ea typeface="HGS創英角ｺﾞｼｯｸUB" panose="020B0900000000000000" pitchFamily="50" charset="-128"/>
              </a:rPr>
              <a:t>（河北新報）</a:t>
            </a:r>
            <a:endParaRPr lang="en-US" altLang="ja-JP" sz="3600" b="1" dirty="0" smtClean="0">
              <a:latin typeface="HGS創英角ｺﾞｼｯｸUB" panose="020B0900000000000000" pitchFamily="50" charset="-128"/>
              <a:ea typeface="HGS創英角ｺﾞｼｯｸUB" panose="020B0900000000000000" pitchFamily="50" charset="-128"/>
            </a:endParaRPr>
          </a:p>
          <a:p>
            <a:pPr marL="0" indent="0">
              <a:buNone/>
            </a:pPr>
            <a:r>
              <a:rPr lang="ja-JP" altLang="en-US" sz="2000" b="1" dirty="0" smtClean="0">
                <a:latin typeface="HGS創英角ｺﾞｼｯｸUB" panose="020B0900000000000000" pitchFamily="50" charset="-128"/>
                <a:ea typeface="HGS創英角ｺﾞｼｯｸUB" panose="020B0900000000000000" pitchFamily="50" charset="-128"/>
              </a:rPr>
              <a:t>　　</a:t>
            </a:r>
            <a:r>
              <a:rPr lang="ja-JP" altLang="en-US" sz="3600" dirty="0" smtClean="0">
                <a:latin typeface="HGS創英角ｺﾞｼｯｸUB" panose="020B0900000000000000" pitchFamily="50" charset="-128"/>
                <a:ea typeface="HGS創英角ｺﾞｼｯｸUB" panose="020B0900000000000000" pitchFamily="50" charset="-128"/>
              </a:rPr>
              <a:t>明治</a:t>
            </a:r>
            <a:r>
              <a:rPr lang="en-US" altLang="ja-JP" sz="3600" dirty="0" smtClean="0">
                <a:latin typeface="HGS創英角ｺﾞｼｯｸUB" panose="020B0900000000000000" pitchFamily="50" charset="-128"/>
                <a:ea typeface="HGS創英角ｺﾞｼｯｸUB" panose="020B0900000000000000" pitchFamily="50" charset="-128"/>
              </a:rPr>
              <a:t>30</a:t>
            </a:r>
            <a:r>
              <a:rPr lang="ja-JP" altLang="en-US" sz="3600" dirty="0" smtClean="0">
                <a:latin typeface="HGS創英角ｺﾞｼｯｸUB" panose="020B0900000000000000" pitchFamily="50" charset="-128"/>
                <a:ea typeface="HGS創英角ｺﾞｼｯｸUB" panose="020B0900000000000000" pitchFamily="50" charset="-128"/>
              </a:rPr>
              <a:t>年</a:t>
            </a:r>
            <a:r>
              <a:rPr lang="en-US" altLang="ja-JP" sz="3600" dirty="0" smtClean="0">
                <a:latin typeface="HGS創英角ｺﾞｼｯｸUB" panose="020B0900000000000000" pitchFamily="50" charset="-128"/>
                <a:ea typeface="HGS創英角ｺﾞｼｯｸUB" panose="020B0900000000000000" pitchFamily="50" charset="-128"/>
              </a:rPr>
              <a:t>1</a:t>
            </a:r>
            <a:r>
              <a:rPr lang="ja-JP" altLang="en-US" sz="3600" dirty="0" smtClean="0">
                <a:latin typeface="HGS創英角ｺﾞｼｯｸUB" panose="020B0900000000000000" pitchFamily="50" charset="-128"/>
                <a:ea typeface="HGS創英角ｺﾞｼｯｸUB" panose="020B0900000000000000" pitchFamily="50" charset="-128"/>
              </a:rPr>
              <a:t>月分から所蔵しています。</a:t>
            </a:r>
            <a:endParaRPr lang="en-US" altLang="ja-JP" sz="3600" dirty="0" smtClean="0">
              <a:latin typeface="HGS創英角ｺﾞｼｯｸUB" panose="020B0900000000000000" pitchFamily="50" charset="-128"/>
              <a:ea typeface="HGS創英角ｺﾞｼｯｸUB" panose="020B0900000000000000" pitchFamily="50" charset="-128"/>
            </a:endParaRPr>
          </a:p>
          <a:p>
            <a:pPr marL="0" indent="0">
              <a:buNone/>
            </a:pPr>
            <a:r>
              <a:rPr lang="ja-JP" altLang="en-US" sz="3600" dirty="0">
                <a:latin typeface="HGS創英角ｺﾞｼｯｸUB" panose="020B0900000000000000" pitchFamily="50" charset="-128"/>
                <a:ea typeface="HGS創英角ｺﾞｼｯｸUB" panose="020B0900000000000000" pitchFamily="50" charset="-128"/>
              </a:rPr>
              <a:t>　</a:t>
            </a:r>
            <a:r>
              <a:rPr lang="ja-JP" altLang="en-US" sz="3600" dirty="0" smtClean="0">
                <a:latin typeface="HGS創英角ｺﾞｼｯｸUB" panose="020B0900000000000000" pitchFamily="50" charset="-128"/>
                <a:ea typeface="HGS創英角ｺﾞｼｯｸUB" panose="020B0900000000000000" pitchFamily="50" charset="-128"/>
              </a:rPr>
              <a:t>　　　　　　　　　（市民図書館</a:t>
            </a:r>
            <a:r>
              <a:rPr lang="en-US" altLang="ja-JP" sz="3600" dirty="0" smtClean="0">
                <a:latin typeface="HGS創英角ｺﾞｼｯｸUB" panose="020B0900000000000000" pitchFamily="50" charset="-128"/>
                <a:ea typeface="HGS創英角ｺﾞｼｯｸUB" panose="020B0900000000000000" pitchFamily="50" charset="-128"/>
              </a:rPr>
              <a:t>4</a:t>
            </a:r>
            <a:r>
              <a:rPr lang="ja-JP" altLang="en-US" sz="3600" dirty="0" smtClean="0">
                <a:latin typeface="HGS創英角ｺﾞｼｯｸUB" panose="020B0900000000000000" pitchFamily="50" charset="-128"/>
                <a:ea typeface="HGS創英角ｺﾞｼｯｸUB" panose="020B0900000000000000" pitchFamily="50" charset="-128"/>
              </a:rPr>
              <a:t>階　</a:t>
            </a:r>
            <a:r>
              <a:rPr lang="ja-JP" altLang="en-US" sz="2600" dirty="0" smtClean="0">
                <a:latin typeface="HGS創英角ｺﾞｼｯｸUB" panose="020B0900000000000000" pitchFamily="50" charset="-128"/>
                <a:ea typeface="HGS創英角ｺﾞｼｯｸUB" panose="020B0900000000000000" pitchFamily="50" charset="-128"/>
              </a:rPr>
              <a:t>一部欠号あり</a:t>
            </a:r>
            <a:r>
              <a:rPr lang="ja-JP" altLang="en-US" sz="3600" dirty="0" smtClean="0">
                <a:latin typeface="HGS創英角ｺﾞｼｯｸUB" panose="020B0900000000000000" pitchFamily="50" charset="-128"/>
                <a:ea typeface="HGS創英角ｺﾞｼｯｸUB" panose="020B0900000000000000" pitchFamily="50" charset="-128"/>
              </a:rPr>
              <a:t>）</a:t>
            </a:r>
            <a:endParaRPr lang="en-US" altLang="ja-JP" sz="3100" dirty="0" smtClean="0">
              <a:latin typeface="HGS創英角ｺﾞｼｯｸUB" panose="020B0900000000000000" pitchFamily="50" charset="-128"/>
              <a:ea typeface="HGS創英角ｺﾞｼｯｸUB" panose="020B0900000000000000" pitchFamily="50" charset="-128"/>
            </a:endParaRPr>
          </a:p>
          <a:p>
            <a:pPr marL="0" indent="0">
              <a:buNone/>
            </a:pPr>
            <a:endParaRPr lang="en-US" altLang="ja-JP" sz="3600" dirty="0">
              <a:latin typeface="HGS創英角ｺﾞｼｯｸUB" panose="020B0900000000000000" pitchFamily="50" charset="-128"/>
              <a:ea typeface="HGS創英角ｺﾞｼｯｸUB" panose="020B0900000000000000" pitchFamily="50" charset="-128"/>
            </a:endParaRPr>
          </a:p>
          <a:p>
            <a:r>
              <a:rPr lang="ja-JP" altLang="en-US" sz="5100" dirty="0" smtClean="0">
                <a:solidFill>
                  <a:srgbClr val="FF0000"/>
                </a:solidFill>
                <a:latin typeface="HGS創英角ｺﾞｼｯｸUB" panose="020B0900000000000000" pitchFamily="50" charset="-128"/>
                <a:ea typeface="HGS創英角ｺﾞｼｯｸUB" panose="020B0900000000000000" pitchFamily="50" charset="-128"/>
              </a:rPr>
              <a:t>データベース</a:t>
            </a:r>
            <a:endParaRPr lang="en-US" altLang="ja-JP" sz="3200" dirty="0" smtClean="0">
              <a:solidFill>
                <a:srgbClr val="FF0000"/>
              </a:solidFill>
              <a:latin typeface="HGS創英角ｺﾞｼｯｸUB" panose="020B0900000000000000" pitchFamily="50" charset="-128"/>
              <a:ea typeface="HGS創英角ｺﾞｼｯｸUB" panose="020B0900000000000000" pitchFamily="50" charset="-128"/>
            </a:endParaRPr>
          </a:p>
          <a:p>
            <a:pPr marL="0" indent="0">
              <a:buFont typeface="Arial" pitchFamily="34" charset="0"/>
              <a:buNone/>
            </a:pPr>
            <a:endParaRPr lang="ja-JP" altLang="en-US" dirty="0"/>
          </a:p>
        </p:txBody>
      </p:sp>
      <p:sp>
        <p:nvSpPr>
          <p:cNvPr id="4" name="タイトル 1"/>
          <p:cNvSpPr txBox="1">
            <a:spLocks/>
          </p:cNvSpPr>
          <p:nvPr/>
        </p:nvSpPr>
        <p:spPr>
          <a:xfrm>
            <a:off x="1053764" y="454826"/>
            <a:ext cx="7182544" cy="1600200"/>
          </a:xfrm>
          <a:prstGeom prst="rect">
            <a:avLst/>
          </a:prstGeom>
        </p:spPr>
        <p:txBody>
          <a:bodyPr>
            <a:normAutofit fontScale="82500" lnSpcReduction="1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仙台市図書館にある新聞</a:t>
            </a:r>
            <a:r>
              <a:rPr lang="en-US" altLang="ja-JP" dirty="0" smtClean="0"/>
              <a:t/>
            </a:r>
            <a:br>
              <a:rPr lang="en-US" altLang="ja-JP" dirty="0" smtClean="0"/>
            </a:br>
            <a:r>
              <a:rPr lang="ja-JP" altLang="en-US" dirty="0" smtClean="0"/>
              <a:t>　　　　</a:t>
            </a:r>
            <a:endParaRPr lang="ja-JP" altLang="en-US" dirty="0"/>
          </a:p>
        </p:txBody>
      </p:sp>
      <p:sp>
        <p:nvSpPr>
          <p:cNvPr id="5" name="円形吹き出し 4"/>
          <p:cNvSpPr/>
          <p:nvPr/>
        </p:nvSpPr>
        <p:spPr>
          <a:xfrm>
            <a:off x="4881814" y="2495510"/>
            <a:ext cx="3960440" cy="1203775"/>
          </a:xfrm>
          <a:prstGeom prst="wedgeEllipseCallout">
            <a:avLst>
              <a:gd name="adj1" fmla="val -46437"/>
              <a:gd name="adj2" fmla="val -39169"/>
            </a:avLst>
          </a:prstGeom>
          <a:ln w="57150"/>
        </p:spPr>
        <p:style>
          <a:lnRef idx="2">
            <a:schemeClr val="accent6"/>
          </a:lnRef>
          <a:fillRef idx="1">
            <a:schemeClr val="lt1"/>
          </a:fillRef>
          <a:effectRef idx="0">
            <a:schemeClr val="accent6"/>
          </a:effectRef>
          <a:fontRef idx="minor">
            <a:schemeClr val="dk1"/>
          </a:fontRef>
        </p:style>
        <p:txBody>
          <a:bodyPr rtlCol="0" anchor="ctr"/>
          <a:lstStyle/>
          <a:p>
            <a:r>
              <a:rPr lang="ja-JP" altLang="en-US" sz="2000" dirty="0" smtClean="0">
                <a:solidFill>
                  <a:srgbClr val="FF0000"/>
                </a:solidFill>
                <a:latin typeface="+mj-ea"/>
                <a:ea typeface="+mj-ea"/>
              </a:rPr>
              <a:t>索引</a:t>
            </a:r>
            <a:r>
              <a:rPr lang="ja-JP" altLang="en-US" sz="2000" dirty="0" smtClean="0">
                <a:latin typeface="+mj-ea"/>
                <a:ea typeface="+mj-ea"/>
              </a:rPr>
              <a:t>を使うと</a:t>
            </a:r>
            <a:r>
              <a:rPr lang="ja-JP" altLang="en-US" sz="2000" dirty="0">
                <a:latin typeface="+mj-ea"/>
                <a:ea typeface="+mj-ea"/>
              </a:rPr>
              <a:t>、</a:t>
            </a:r>
            <a:r>
              <a:rPr lang="ja-JP" altLang="en-US" sz="2000" dirty="0" smtClean="0">
                <a:latin typeface="+mj-ea"/>
                <a:ea typeface="+mj-ea"/>
              </a:rPr>
              <a:t>関連するテーマの新聞記事が</a:t>
            </a:r>
            <a:endParaRPr lang="en-US" altLang="ja-JP" sz="2000" dirty="0" smtClean="0">
              <a:latin typeface="+mj-ea"/>
              <a:ea typeface="+mj-ea"/>
            </a:endParaRPr>
          </a:p>
          <a:p>
            <a:r>
              <a:rPr lang="ja-JP" altLang="en-US" sz="2000" dirty="0" smtClean="0">
                <a:latin typeface="+mj-ea"/>
                <a:ea typeface="+mj-ea"/>
              </a:rPr>
              <a:t>検索できます。</a:t>
            </a:r>
            <a:endParaRPr kumimoji="1" lang="ja-JP" altLang="en-US" dirty="0">
              <a:latin typeface="+mj-ea"/>
              <a:ea typeface="+mj-ea"/>
            </a:endParaRPr>
          </a:p>
        </p:txBody>
      </p:sp>
    </p:spTree>
    <p:extLst>
      <p:ext uri="{BB962C8B-B14F-4D97-AF65-F5344CB8AC3E}">
        <p14:creationId xmlns:p14="http://schemas.microsoft.com/office/powerpoint/2010/main" val="3180128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p:cNvGraphicFramePr>
            <a:graphicFrameLocks noGrp="1"/>
          </p:cNvGraphicFramePr>
          <p:nvPr>
            <p:extLst>
              <p:ext uri="{D42A27DB-BD31-4B8C-83A1-F6EECF244321}">
                <p14:modId xmlns:p14="http://schemas.microsoft.com/office/powerpoint/2010/main" val="1034822172"/>
              </p:ext>
            </p:extLst>
          </p:nvPr>
        </p:nvGraphicFramePr>
        <p:xfrm>
          <a:off x="251520" y="4483551"/>
          <a:ext cx="8712968" cy="2257816"/>
        </p:xfrm>
        <a:graphic>
          <a:graphicData uri="http://schemas.openxmlformats.org/drawingml/2006/table">
            <a:tbl>
              <a:tblPr firstRow="1" bandRow="1">
                <a:tableStyleId>{5C22544A-7EE6-4342-B048-85BDC9FD1C3A}</a:tableStyleId>
              </a:tblPr>
              <a:tblGrid>
                <a:gridCol w="3582942">
                  <a:extLst>
                    <a:ext uri="{9D8B030D-6E8A-4147-A177-3AD203B41FA5}">
                      <a16:colId xmlns:a16="http://schemas.microsoft.com/office/drawing/2014/main" val="3089535132"/>
                    </a:ext>
                  </a:extLst>
                </a:gridCol>
                <a:gridCol w="3093103">
                  <a:extLst>
                    <a:ext uri="{9D8B030D-6E8A-4147-A177-3AD203B41FA5}">
                      <a16:colId xmlns:a16="http://schemas.microsoft.com/office/drawing/2014/main" val="2303459535"/>
                    </a:ext>
                  </a:extLst>
                </a:gridCol>
                <a:gridCol w="2036923">
                  <a:extLst>
                    <a:ext uri="{9D8B030D-6E8A-4147-A177-3AD203B41FA5}">
                      <a16:colId xmlns:a16="http://schemas.microsoft.com/office/drawing/2014/main" val="1248641129"/>
                    </a:ext>
                  </a:extLst>
                </a:gridCol>
              </a:tblGrid>
              <a:tr h="414122">
                <a:tc>
                  <a:txBody>
                    <a:bodyPr/>
                    <a:lstStyle/>
                    <a:p>
                      <a:r>
                        <a:rPr kumimoji="1" lang="ja-JP" altLang="en-US" dirty="0" smtClean="0"/>
                        <a:t>データベース名</a:t>
                      </a:r>
                      <a:endParaRPr kumimoji="1" lang="ja-JP" altLang="en-US" dirty="0"/>
                    </a:p>
                  </a:txBody>
                  <a:tcPr/>
                </a:tc>
                <a:tc>
                  <a:txBody>
                    <a:bodyPr/>
                    <a:lstStyle/>
                    <a:p>
                      <a:r>
                        <a:rPr kumimoji="1" lang="ja-JP" altLang="en-US" dirty="0" smtClean="0"/>
                        <a:t>収録期間</a:t>
                      </a:r>
                      <a:endParaRPr kumimoji="1" lang="ja-JP" altLang="en-US" dirty="0"/>
                    </a:p>
                  </a:txBody>
                  <a:tcPr/>
                </a:tc>
                <a:tc>
                  <a:txBody>
                    <a:bodyPr/>
                    <a:lstStyle/>
                    <a:p>
                      <a:r>
                        <a:rPr kumimoji="1" lang="ja-JP" altLang="en-US" dirty="0" smtClean="0"/>
                        <a:t>提供館</a:t>
                      </a:r>
                      <a:endParaRPr kumimoji="1" lang="ja-JP" altLang="en-US" dirty="0"/>
                    </a:p>
                  </a:txBody>
                  <a:tcPr/>
                </a:tc>
                <a:extLst>
                  <a:ext uri="{0D108BD9-81ED-4DB2-BD59-A6C34878D82A}">
                    <a16:rowId xmlns:a16="http://schemas.microsoft.com/office/drawing/2014/main" val="1316528248"/>
                  </a:ext>
                </a:extLst>
              </a:tr>
              <a:tr h="414122">
                <a:tc>
                  <a:txBody>
                    <a:bodyPr/>
                    <a:lstStyle/>
                    <a:p>
                      <a:r>
                        <a:rPr kumimoji="1" lang="ja-JP" altLang="en-US" b="1" dirty="0" smtClean="0"/>
                        <a:t>河北新報データベース</a:t>
                      </a:r>
                      <a:endParaRPr kumimoji="1" lang="ja-JP" altLang="en-US" b="1" dirty="0"/>
                    </a:p>
                  </a:txBody>
                  <a:tcPr/>
                </a:tc>
                <a:tc>
                  <a:txBody>
                    <a:bodyPr/>
                    <a:lstStyle/>
                    <a:p>
                      <a:r>
                        <a:rPr kumimoji="1" lang="en-US" altLang="ja-JP" b="1" dirty="0" smtClean="0"/>
                        <a:t>1991</a:t>
                      </a:r>
                      <a:r>
                        <a:rPr kumimoji="1" lang="ja-JP" altLang="en-US" b="1" dirty="0" smtClean="0"/>
                        <a:t>年</a:t>
                      </a:r>
                      <a:r>
                        <a:rPr kumimoji="1" lang="en-US" altLang="ja-JP" b="1" dirty="0" smtClean="0"/>
                        <a:t>8</a:t>
                      </a:r>
                      <a:r>
                        <a:rPr kumimoji="1" lang="ja-JP" altLang="en-US" b="1" dirty="0" smtClean="0"/>
                        <a:t>月から</a:t>
                      </a:r>
                      <a:endParaRPr kumimoji="1" lang="ja-JP" altLang="en-US" b="1" dirty="0"/>
                    </a:p>
                  </a:txBody>
                  <a:tcPr/>
                </a:tc>
                <a:tc>
                  <a:txBody>
                    <a:bodyPr/>
                    <a:lstStyle/>
                    <a:p>
                      <a:r>
                        <a:rPr kumimoji="1" lang="ja-JP" altLang="en-US" b="1" dirty="0" smtClean="0"/>
                        <a:t>仙台市図書館全館</a:t>
                      </a:r>
                      <a:endParaRPr kumimoji="1" lang="ja-JP" altLang="en-US" b="1" dirty="0"/>
                    </a:p>
                  </a:txBody>
                  <a:tcPr/>
                </a:tc>
                <a:extLst>
                  <a:ext uri="{0D108BD9-81ED-4DB2-BD59-A6C34878D82A}">
                    <a16:rowId xmlns:a16="http://schemas.microsoft.com/office/drawing/2014/main" val="2057257052"/>
                  </a:ext>
                </a:extLst>
              </a:tr>
              <a:tr h="714786">
                <a:tc>
                  <a:txBody>
                    <a:bodyPr/>
                    <a:lstStyle/>
                    <a:p>
                      <a:r>
                        <a:rPr kumimoji="1" lang="ja-JP" altLang="en-US" b="1" dirty="0" smtClean="0"/>
                        <a:t>日経テレコン</a:t>
                      </a:r>
                      <a:r>
                        <a:rPr kumimoji="1" lang="en-US" altLang="ja-JP" b="1" dirty="0" smtClean="0"/>
                        <a:t>21</a:t>
                      </a:r>
                      <a:r>
                        <a:rPr kumimoji="1" lang="ja-JP" altLang="en-US" b="1" dirty="0" smtClean="0"/>
                        <a:t>（日経４紙）</a:t>
                      </a:r>
                      <a:endParaRPr kumimoji="1" lang="en-US" altLang="ja-JP" b="1" dirty="0" smtClean="0"/>
                    </a:p>
                  </a:txBody>
                  <a:tcPr/>
                </a:tc>
                <a:tc>
                  <a:txBody>
                    <a:bodyPr/>
                    <a:lstStyle/>
                    <a:p>
                      <a:r>
                        <a:rPr kumimoji="1" lang="en-US" altLang="ja-JP" b="1" dirty="0" smtClean="0"/>
                        <a:t>1975</a:t>
                      </a:r>
                      <a:r>
                        <a:rPr kumimoji="1" lang="ja-JP" altLang="en-US" b="1" dirty="0" smtClean="0"/>
                        <a:t>年</a:t>
                      </a:r>
                      <a:r>
                        <a:rPr kumimoji="1" lang="en-US" altLang="ja-JP" b="1" dirty="0" smtClean="0"/>
                        <a:t>4</a:t>
                      </a:r>
                      <a:r>
                        <a:rPr kumimoji="1" lang="ja-JP" altLang="en-US" b="1" dirty="0" smtClean="0"/>
                        <a:t>月から（一部）</a:t>
                      </a:r>
                      <a:endParaRPr kumimoji="1" lang="ja-JP" altLang="en-US" b="1" dirty="0"/>
                    </a:p>
                  </a:txBody>
                  <a:tcPr/>
                </a:tc>
                <a:tc>
                  <a:txBody>
                    <a:bodyPr/>
                    <a:lstStyle/>
                    <a:p>
                      <a:r>
                        <a:rPr kumimoji="1" lang="ja-JP" altLang="en-US" b="1" dirty="0" smtClean="0"/>
                        <a:t>市民・泉・宮城野</a:t>
                      </a:r>
                      <a:endParaRPr kumimoji="1" lang="en-US" altLang="ja-JP" b="1" dirty="0" smtClean="0"/>
                    </a:p>
                    <a:p>
                      <a:r>
                        <a:rPr kumimoji="1" lang="ja-JP" altLang="en-US" b="1" dirty="0" smtClean="0"/>
                        <a:t>　　　　　　　図書館</a:t>
                      </a:r>
                      <a:endParaRPr kumimoji="1" lang="ja-JP" altLang="en-US" b="1" dirty="0"/>
                    </a:p>
                  </a:txBody>
                  <a:tcPr/>
                </a:tc>
                <a:extLst>
                  <a:ext uri="{0D108BD9-81ED-4DB2-BD59-A6C34878D82A}">
                    <a16:rowId xmlns:a16="http://schemas.microsoft.com/office/drawing/2014/main" val="4235576680"/>
                  </a:ext>
                </a:extLst>
              </a:tr>
              <a:tr h="714786">
                <a:tc>
                  <a:txBody>
                    <a:bodyPr/>
                    <a:lstStyle/>
                    <a:p>
                      <a:r>
                        <a:rPr kumimoji="1" lang="ja-JP" altLang="en-US" b="1" dirty="0" smtClean="0"/>
                        <a:t>聞蔵</a:t>
                      </a:r>
                      <a:r>
                        <a:rPr kumimoji="1" lang="en-US" altLang="ja-JP" b="1" dirty="0" smtClean="0"/>
                        <a:t>Ⅱ</a:t>
                      </a:r>
                      <a:r>
                        <a:rPr kumimoji="1" lang="ja-JP" altLang="en-US" b="1" dirty="0" smtClean="0"/>
                        <a:t>ビジュアル</a:t>
                      </a:r>
                      <a:endParaRPr kumimoji="1" lang="en-US" altLang="ja-JP" b="1" dirty="0" smtClean="0"/>
                    </a:p>
                    <a:p>
                      <a:r>
                        <a:rPr kumimoji="1" lang="ja-JP" altLang="en-US" b="1" dirty="0" smtClean="0"/>
                        <a:t>（朝日新聞記事データベース）</a:t>
                      </a:r>
                      <a:endParaRPr kumimoji="1" lang="ja-JP" altLang="en-US" b="1" dirty="0"/>
                    </a:p>
                  </a:txBody>
                  <a:tcPr/>
                </a:tc>
                <a:tc>
                  <a:txBody>
                    <a:bodyPr/>
                    <a:lstStyle/>
                    <a:p>
                      <a:r>
                        <a:rPr kumimoji="1" lang="ja-JP" altLang="en-US" b="1" dirty="0" smtClean="0"/>
                        <a:t>テキスト検索は</a:t>
                      </a:r>
                      <a:r>
                        <a:rPr kumimoji="1" lang="en-US" altLang="ja-JP" b="1" dirty="0" smtClean="0"/>
                        <a:t>1985</a:t>
                      </a:r>
                      <a:r>
                        <a:rPr kumimoji="1" lang="ja-JP" altLang="en-US" b="1" dirty="0" smtClean="0"/>
                        <a:t>年から</a:t>
                      </a:r>
                      <a:endParaRPr kumimoji="1" lang="ja-JP" altLang="en-US" b="1" dirty="0"/>
                    </a:p>
                  </a:txBody>
                  <a:tcPr/>
                </a:tc>
                <a:tc>
                  <a:txBody>
                    <a:bodyPr/>
                    <a:lstStyle/>
                    <a:p>
                      <a:r>
                        <a:rPr kumimoji="1" lang="ja-JP" altLang="en-US" b="1" dirty="0" smtClean="0"/>
                        <a:t>仙台市図書館全館</a:t>
                      </a:r>
                      <a:endParaRPr kumimoji="1" lang="ja-JP" altLang="en-US" b="1" dirty="0"/>
                    </a:p>
                  </a:txBody>
                  <a:tcPr/>
                </a:tc>
                <a:extLst>
                  <a:ext uri="{0D108BD9-81ED-4DB2-BD59-A6C34878D82A}">
                    <a16:rowId xmlns:a16="http://schemas.microsoft.com/office/drawing/2014/main" val="3468646516"/>
                  </a:ext>
                </a:extLst>
              </a:tr>
            </a:tbl>
          </a:graphicData>
        </a:graphic>
      </p:graphicFrame>
      <p:pic>
        <p:nvPicPr>
          <p:cNvPr id="3" name="図 2"/>
          <p:cNvPicPr/>
          <p:nvPr/>
        </p:nvPicPr>
        <p:blipFill>
          <a:blip r:embed="rId3" cstate="print">
            <a:extLst>
              <a:ext uri="{28A0092B-C50C-407E-A947-70E740481C1C}">
                <a14:useLocalDpi xmlns:a14="http://schemas.microsoft.com/office/drawing/2010/main"/>
              </a:ext>
            </a:extLst>
          </a:blip>
          <a:stretch>
            <a:fillRect/>
          </a:stretch>
        </p:blipFill>
        <p:spPr>
          <a:xfrm rot="5400000">
            <a:off x="6439143" y="1561857"/>
            <a:ext cx="2080160" cy="2358062"/>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タイトル 1"/>
          <p:cNvSpPr txBox="1">
            <a:spLocks/>
          </p:cNvSpPr>
          <p:nvPr/>
        </p:nvSpPr>
        <p:spPr>
          <a:xfrm>
            <a:off x="-217040" y="609185"/>
            <a:ext cx="9361040" cy="1600200"/>
          </a:xfrm>
          <a:prstGeom prst="rect">
            <a:avLst/>
          </a:prstGeom>
        </p:spPr>
        <p:txBody>
          <a:bodyPr>
            <a:normAutofit fontScale="97500" lnSpcReduction="1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新聞記事を</a:t>
            </a:r>
            <a:r>
              <a:rPr lang="ja-JP" altLang="en-US" dirty="0" smtClean="0">
                <a:solidFill>
                  <a:srgbClr val="FF0000"/>
                </a:solidFill>
              </a:rPr>
              <a:t>データベース</a:t>
            </a:r>
            <a:r>
              <a:rPr lang="ja-JP" altLang="en-US" dirty="0" smtClean="0"/>
              <a:t>で探す</a:t>
            </a:r>
            <a:r>
              <a:rPr lang="en-US" altLang="ja-JP" dirty="0" smtClean="0"/>
              <a:t/>
            </a:r>
            <a:br>
              <a:rPr lang="en-US" altLang="ja-JP" dirty="0" smtClean="0"/>
            </a:br>
            <a:r>
              <a:rPr lang="ja-JP" altLang="en-US" dirty="0" smtClean="0"/>
              <a:t>　　　　</a:t>
            </a:r>
            <a:endParaRPr lang="ja-JP" altLang="en-US" dirty="0"/>
          </a:p>
        </p:txBody>
      </p:sp>
      <p:sp>
        <p:nvSpPr>
          <p:cNvPr id="5" name="タイトル 1"/>
          <p:cNvSpPr txBox="1">
            <a:spLocks/>
          </p:cNvSpPr>
          <p:nvPr/>
        </p:nvSpPr>
        <p:spPr>
          <a:xfrm>
            <a:off x="1121641" y="3856467"/>
            <a:ext cx="6624736" cy="551585"/>
          </a:xfrm>
          <a:prstGeom prst="rect">
            <a:avLst/>
          </a:prstGeom>
        </p:spPr>
        <p:txBody>
          <a:bodyPr vert="horz" lIns="91440" tIns="45720" rIns="91440" bIns="45720" rtlCol="0" anchor="b" anchorCtr="0">
            <a:normAutofit fontScale="55000" lnSpcReduction="2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a:t>
            </a:r>
            <a:r>
              <a:rPr lang="ja-JP" altLang="en-US" sz="3800" dirty="0" smtClean="0"/>
              <a:t>＜図書館で利用できる新聞記事データベース＞</a:t>
            </a:r>
            <a:endParaRPr lang="ja-JP" altLang="en-US" sz="3800" dirty="0"/>
          </a:p>
        </p:txBody>
      </p:sp>
      <p:sp>
        <p:nvSpPr>
          <p:cNvPr id="7" name="円形吹き出し 6"/>
          <p:cNvSpPr/>
          <p:nvPr/>
        </p:nvSpPr>
        <p:spPr>
          <a:xfrm>
            <a:off x="683568" y="1590665"/>
            <a:ext cx="4896544" cy="2232248"/>
          </a:xfrm>
          <a:prstGeom prst="wedgeEllipseCallout">
            <a:avLst>
              <a:gd name="adj1" fmla="val 61678"/>
              <a:gd name="adj2" fmla="val 1927"/>
            </a:avLst>
          </a:prstGeom>
          <a:ln w="57150"/>
        </p:spPr>
        <p:style>
          <a:lnRef idx="2">
            <a:schemeClr val="accent6"/>
          </a:lnRef>
          <a:fillRef idx="1">
            <a:schemeClr val="lt1"/>
          </a:fillRef>
          <a:effectRef idx="0">
            <a:schemeClr val="accent6"/>
          </a:effectRef>
          <a:fontRef idx="minor">
            <a:schemeClr val="dk1"/>
          </a:fontRef>
        </p:style>
        <p:txBody>
          <a:bodyPr rtlCol="0" anchor="ctr"/>
          <a:lstStyle/>
          <a:p>
            <a:r>
              <a:rPr lang="ja-JP" altLang="en-US" sz="2000" dirty="0" smtClean="0">
                <a:latin typeface="+mj-ea"/>
                <a:ea typeface="+mj-ea"/>
              </a:rPr>
              <a:t>探しているテーマの新聞記事を、テーマ、キーワード、日付等から検索して、全文を読むことができます。</a:t>
            </a:r>
            <a:endParaRPr lang="en-US" altLang="ja-JP" sz="2000" dirty="0" smtClean="0">
              <a:latin typeface="+mj-ea"/>
              <a:ea typeface="+mj-ea"/>
            </a:endParaRPr>
          </a:p>
        </p:txBody>
      </p:sp>
      <p:sp>
        <p:nvSpPr>
          <p:cNvPr id="8" name="テキスト ボックス 7"/>
          <p:cNvSpPr txBox="1"/>
          <p:nvPr/>
        </p:nvSpPr>
        <p:spPr>
          <a:xfrm>
            <a:off x="6839635" y="3780968"/>
            <a:ext cx="1944216" cy="646331"/>
          </a:xfrm>
          <a:prstGeom prst="rect">
            <a:avLst/>
          </a:prstGeom>
          <a:noFill/>
        </p:spPr>
        <p:txBody>
          <a:bodyPr wrap="square" rtlCol="0">
            <a:spAutoFit/>
          </a:bodyPr>
          <a:lstStyle/>
          <a:p>
            <a:r>
              <a:rPr lang="ja-JP" altLang="en-US" dirty="0" smtClean="0"/>
              <a:t>　　　</a:t>
            </a:r>
            <a:r>
              <a:rPr lang="ja-JP" altLang="en-US" dirty="0"/>
              <a:t>データベース</a:t>
            </a:r>
            <a:endParaRPr kumimoji="1" lang="en-US" altLang="ja-JP" dirty="0" smtClean="0"/>
          </a:p>
          <a:p>
            <a:endParaRPr kumimoji="1" lang="ja-JP" altLang="en-US" dirty="0"/>
          </a:p>
        </p:txBody>
      </p:sp>
    </p:spTree>
    <p:extLst>
      <p:ext uri="{BB962C8B-B14F-4D97-AF65-F5344CB8AC3E}">
        <p14:creationId xmlns:p14="http://schemas.microsoft.com/office/powerpoint/2010/main" val="1594540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323528" y="1218872"/>
            <a:ext cx="9036496" cy="3539430"/>
          </a:xfrm>
          <a:prstGeom prst="rect">
            <a:avLst/>
          </a:prstGeom>
          <a:noFill/>
        </p:spPr>
        <p:txBody>
          <a:bodyPr wrap="square" rtlCol="0">
            <a:spAutoFit/>
          </a:bodyPr>
          <a:lstStyle/>
          <a:p>
            <a:r>
              <a:rPr lang="ja-JP" altLang="en-US" sz="3200" dirty="0" smtClean="0">
                <a:latin typeface="+mj-ea"/>
                <a:ea typeface="+mj-ea"/>
                <a:hlinkClick r:id="rId3" action="ppaction://hlinksldjump"/>
              </a:rPr>
              <a:t>①</a:t>
            </a:r>
            <a:r>
              <a:rPr lang="ja-JP" altLang="en-US" sz="3200" dirty="0">
                <a:latin typeface="+mj-ea"/>
                <a:ea typeface="+mj-ea"/>
                <a:hlinkClick r:id="rId3" action="ppaction://hlinksldjump"/>
              </a:rPr>
              <a:t>キーワード</a:t>
            </a:r>
            <a:r>
              <a:rPr lang="ja-JP" altLang="en-US" sz="3200" dirty="0" smtClean="0">
                <a:latin typeface="+mj-ea"/>
                <a:ea typeface="+mj-ea"/>
                <a:hlinkClick r:id="rId3" action="ppaction://hlinksldjump"/>
              </a:rPr>
              <a:t>を挙げてみよう。</a:t>
            </a:r>
            <a:endParaRPr lang="en-US" altLang="ja-JP" sz="3200" dirty="0" smtClean="0">
              <a:latin typeface="+mj-ea"/>
              <a:ea typeface="+mj-ea"/>
            </a:endParaRPr>
          </a:p>
          <a:p>
            <a:r>
              <a:rPr lang="ja-JP" altLang="en-US" sz="3200" dirty="0">
                <a:latin typeface="+mj-ea"/>
                <a:ea typeface="+mj-ea"/>
                <a:hlinkClick r:id="rId4" action="ppaction://hlinksldjump"/>
              </a:rPr>
              <a:t>②</a:t>
            </a:r>
            <a:r>
              <a:rPr lang="ja-JP" altLang="en-US" sz="3200" dirty="0" smtClean="0">
                <a:latin typeface="+mj-ea"/>
                <a:ea typeface="+mj-ea"/>
                <a:hlinkClick r:id="rId4" action="ppaction://hlinksldjump"/>
              </a:rPr>
              <a:t>本で調べる。</a:t>
            </a:r>
            <a:endParaRPr kumimoji="1" lang="en-US" altLang="ja-JP" sz="3200" dirty="0" smtClean="0">
              <a:latin typeface="+mj-ea"/>
              <a:ea typeface="+mj-ea"/>
            </a:endParaRPr>
          </a:p>
          <a:p>
            <a:r>
              <a:rPr lang="ja-JP" altLang="en-US" sz="3200" dirty="0" smtClean="0">
                <a:latin typeface="+mj-ea"/>
                <a:ea typeface="+mj-ea"/>
                <a:hlinkClick r:id="rId5" action="ppaction://hlinksldjump"/>
              </a:rPr>
              <a:t>③新聞で調べる。</a:t>
            </a:r>
            <a:endParaRPr lang="en-US" altLang="ja-JP" sz="3200" dirty="0" smtClean="0">
              <a:latin typeface="+mj-ea"/>
              <a:ea typeface="+mj-ea"/>
            </a:endParaRPr>
          </a:p>
          <a:p>
            <a:r>
              <a:rPr lang="ja-JP" altLang="en-US" sz="3200" dirty="0">
                <a:latin typeface="+mj-ea"/>
                <a:ea typeface="+mj-ea"/>
                <a:hlinkClick r:id="rId6" action="ppaction://hlinksldjump"/>
              </a:rPr>
              <a:t>④</a:t>
            </a:r>
            <a:r>
              <a:rPr lang="ja-JP" altLang="en-US" sz="3200" dirty="0" smtClean="0">
                <a:latin typeface="+mj-ea"/>
                <a:ea typeface="+mj-ea"/>
                <a:hlinkClick r:id="rId6" action="ppaction://hlinksldjump"/>
              </a:rPr>
              <a:t>視聴覚</a:t>
            </a:r>
            <a:r>
              <a:rPr lang="ja-JP" altLang="en-US" sz="3200" dirty="0">
                <a:latin typeface="+mj-ea"/>
                <a:ea typeface="+mj-ea"/>
                <a:hlinkClick r:id="rId6" action="ppaction://hlinksldjump"/>
              </a:rPr>
              <a:t>資料</a:t>
            </a:r>
            <a:r>
              <a:rPr lang="ja-JP" altLang="en-US" sz="3200" dirty="0" smtClean="0">
                <a:latin typeface="+mj-ea"/>
                <a:ea typeface="+mj-ea"/>
                <a:hlinkClick r:id="rId6" action="ppaction://hlinksldjump"/>
              </a:rPr>
              <a:t>で調べる。</a:t>
            </a:r>
            <a:endParaRPr lang="en-US" altLang="ja-JP" sz="3200" dirty="0" smtClean="0">
              <a:latin typeface="+mj-ea"/>
              <a:ea typeface="+mj-ea"/>
            </a:endParaRPr>
          </a:p>
          <a:p>
            <a:r>
              <a:rPr lang="ja-JP" altLang="en-US" sz="3200" dirty="0">
                <a:latin typeface="+mj-ea"/>
                <a:ea typeface="+mj-ea"/>
                <a:hlinkClick r:id="rId7" action="ppaction://hlinksldjump"/>
              </a:rPr>
              <a:t>⑤</a:t>
            </a:r>
            <a:r>
              <a:rPr lang="ja-JP" altLang="en-US" sz="3200" dirty="0" smtClean="0">
                <a:latin typeface="+mj-ea"/>
                <a:ea typeface="+mj-ea"/>
                <a:hlinkClick r:id="rId7" action="ppaction://hlinksldjump"/>
              </a:rPr>
              <a:t>資料を借りる</a:t>
            </a:r>
            <a:endParaRPr lang="en-US" altLang="ja-JP" sz="3200" dirty="0" smtClean="0">
              <a:latin typeface="+mj-ea"/>
              <a:ea typeface="+mj-ea"/>
            </a:endParaRPr>
          </a:p>
          <a:p>
            <a:r>
              <a:rPr lang="ja-JP" altLang="en-US" sz="3200" dirty="0" smtClean="0">
                <a:latin typeface="+mj-ea"/>
                <a:ea typeface="+mj-ea"/>
                <a:hlinkClick r:id="rId8" action="ppaction://hlinksldjump"/>
              </a:rPr>
              <a:t>⑥使った資料を記録する</a:t>
            </a:r>
            <a:endParaRPr lang="en-US" altLang="ja-JP" sz="3200" dirty="0" smtClean="0">
              <a:latin typeface="+mj-ea"/>
              <a:ea typeface="+mj-ea"/>
            </a:endParaRPr>
          </a:p>
          <a:p>
            <a:r>
              <a:rPr lang="ja-JP" altLang="en-US" sz="3200" dirty="0" smtClean="0">
                <a:latin typeface="+mj-ea"/>
                <a:ea typeface="+mj-ea"/>
                <a:hlinkClick r:id="rId9" action="ppaction://hlinksldjump"/>
              </a:rPr>
              <a:t>⑦情報を整理してまとめる</a:t>
            </a:r>
            <a:endParaRPr lang="en-US" altLang="ja-JP" sz="3200" dirty="0" smtClean="0">
              <a:latin typeface="+mj-ea"/>
              <a:ea typeface="+mj-ea"/>
            </a:endParaRPr>
          </a:p>
        </p:txBody>
      </p:sp>
      <p:pic>
        <p:nvPicPr>
          <p:cNvPr id="3" name="図 2"/>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7416491" y="3399774"/>
            <a:ext cx="1741954" cy="2779714"/>
          </a:xfrm>
          <a:prstGeom prst="rect">
            <a:avLst/>
          </a:prstGeom>
        </p:spPr>
      </p:pic>
      <p:sp>
        <p:nvSpPr>
          <p:cNvPr id="4" name="円形吹き出し 3"/>
          <p:cNvSpPr/>
          <p:nvPr/>
        </p:nvSpPr>
        <p:spPr>
          <a:xfrm>
            <a:off x="4499992" y="1902949"/>
            <a:ext cx="3960440" cy="1656183"/>
          </a:xfrm>
          <a:prstGeom prst="wedgeEllipseCallout">
            <a:avLst>
              <a:gd name="adj1" fmla="val 32864"/>
              <a:gd name="adj2" fmla="val 68183"/>
            </a:avLst>
          </a:prstGeom>
          <a:ln w="57150"/>
        </p:spPr>
        <p:style>
          <a:lnRef idx="2">
            <a:schemeClr val="accent6"/>
          </a:lnRef>
          <a:fillRef idx="1">
            <a:schemeClr val="lt1"/>
          </a:fillRef>
          <a:effectRef idx="0">
            <a:schemeClr val="accent6"/>
          </a:effectRef>
          <a:fontRef idx="minor">
            <a:schemeClr val="dk1"/>
          </a:fontRef>
        </p:style>
        <p:txBody>
          <a:bodyPr rtlCol="0" anchor="ctr"/>
          <a:lstStyle/>
          <a:p>
            <a:r>
              <a:rPr lang="ja-JP" altLang="en-US" dirty="0" smtClean="0">
                <a:latin typeface="+mj-ea"/>
                <a:ea typeface="+mj-ea"/>
              </a:rPr>
              <a:t>ここでは</a:t>
            </a:r>
            <a:r>
              <a:rPr lang="ja-JP" altLang="en-US" sz="2400" dirty="0" smtClean="0">
                <a:solidFill>
                  <a:srgbClr val="FF0000"/>
                </a:solidFill>
                <a:latin typeface="+mj-ea"/>
                <a:ea typeface="+mj-ea"/>
              </a:rPr>
              <a:t>「</a:t>
            </a:r>
            <a:r>
              <a:rPr lang="ja-JP" altLang="en-US" sz="2400" dirty="0">
                <a:solidFill>
                  <a:srgbClr val="FF0000"/>
                </a:solidFill>
                <a:latin typeface="+mj-ea"/>
                <a:ea typeface="+mj-ea"/>
              </a:rPr>
              <a:t>職業</a:t>
            </a:r>
            <a:r>
              <a:rPr lang="ja-JP" altLang="en-US" sz="2400" dirty="0" smtClean="0">
                <a:solidFill>
                  <a:srgbClr val="FF0000"/>
                </a:solidFill>
                <a:latin typeface="+mj-ea"/>
                <a:ea typeface="+mj-ea"/>
              </a:rPr>
              <a:t>」</a:t>
            </a:r>
            <a:r>
              <a:rPr lang="ja-JP" altLang="en-US" dirty="0" smtClean="0">
                <a:latin typeface="+mj-ea"/>
                <a:ea typeface="+mj-ea"/>
              </a:rPr>
              <a:t>について調べていきます。</a:t>
            </a:r>
            <a:endParaRPr kumimoji="1" lang="ja-JP" altLang="en-US" dirty="0">
              <a:latin typeface="+mj-ea"/>
              <a:ea typeface="+mj-ea"/>
            </a:endParaRPr>
          </a:p>
        </p:txBody>
      </p:sp>
      <p:sp>
        <p:nvSpPr>
          <p:cNvPr id="5" name="上リボン 4"/>
          <p:cNvSpPr/>
          <p:nvPr/>
        </p:nvSpPr>
        <p:spPr>
          <a:xfrm rot="942121">
            <a:off x="5931945" y="884900"/>
            <a:ext cx="3112757" cy="695711"/>
          </a:xfrm>
          <a:prstGeom prst="ribbon2">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b="1" dirty="0" smtClean="0">
                <a:latin typeface="+mj-ea"/>
                <a:ea typeface="+mj-ea"/>
              </a:rPr>
              <a:t>コンテンツ　</a:t>
            </a:r>
            <a:endParaRPr kumimoji="1" lang="ja-JP" altLang="en-US" b="1" dirty="0">
              <a:latin typeface="+mj-ea"/>
              <a:ea typeface="+mj-ea"/>
            </a:endParaRPr>
          </a:p>
        </p:txBody>
      </p:sp>
    </p:spTree>
    <p:extLst>
      <p:ext uri="{BB962C8B-B14F-4D97-AF65-F5344CB8AC3E}">
        <p14:creationId xmlns:p14="http://schemas.microsoft.com/office/powerpoint/2010/main" val="2416751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fade">
                                      <p:cBhvr>
                                        <p:cTn id="11" dur="500"/>
                                        <p:tgtEl>
                                          <p:spTgt spid="2">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fade">
                                      <p:cBhvr>
                                        <p:cTn id="15" dur="500"/>
                                        <p:tgtEl>
                                          <p:spTgt spid="2">
                                            <p:txEl>
                                              <p:pRg st="2" end="2"/>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fade">
                                      <p:cBhvr>
                                        <p:cTn id="19" dur="500"/>
                                        <p:tgtEl>
                                          <p:spTgt spid="2">
                                            <p:txEl>
                                              <p:pRg st="3" end="3"/>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fade">
                                      <p:cBhvr>
                                        <p:cTn id="23" dur="500"/>
                                        <p:tgtEl>
                                          <p:spTgt spid="2">
                                            <p:txEl>
                                              <p:pRg st="4" end="4"/>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500"/>
                                        <p:tgtEl>
                                          <p:spTgt spid="2">
                                            <p:txEl>
                                              <p:pRg st="5" end="5"/>
                                            </p:txEl>
                                          </p:spTgt>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Effect transition="in" filter="fade">
                                      <p:cBhvr>
                                        <p:cTn id="31"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txBox="1">
            <a:spLocks/>
          </p:cNvSpPr>
          <p:nvPr/>
        </p:nvSpPr>
        <p:spPr>
          <a:xfrm>
            <a:off x="3851921" y="563029"/>
            <a:ext cx="5486990" cy="1039605"/>
          </a:xfrm>
          <a:prstGeom prst="rect">
            <a:avLst/>
          </a:prstGeom>
        </p:spPr>
        <p:txBody>
          <a:bodyPr vert="horz" lIns="68580" tIns="34290" rIns="68580" bIns="34290" rtlCol="0" anchor="t">
            <a:normAutofit/>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defTabSz="342900"/>
            <a:r>
              <a:rPr lang="ja-JP" altLang="en-US" sz="2700" dirty="0" smtClean="0">
                <a:solidFill>
                  <a:prstClr val="black">
                    <a:lumMod val="85000"/>
                    <a:lumOff val="15000"/>
                  </a:prstClr>
                </a:solidFill>
                <a:latin typeface="HGS創英角ｺﾞｼｯｸUB" panose="020B0900000000000000" pitchFamily="50" charset="-128"/>
                <a:ea typeface="HGS創英角ｺﾞｼｯｸUB" panose="020B0900000000000000" pitchFamily="50" charset="-128"/>
              </a:rPr>
              <a:t>こんな新聞記事が検索できます</a:t>
            </a:r>
            <a:endParaRPr lang="ja-JP" altLang="en-US" sz="2700" dirty="0">
              <a:solidFill>
                <a:prstClr val="black">
                  <a:lumMod val="85000"/>
                  <a:lumOff val="15000"/>
                </a:prstClr>
              </a:solidFill>
              <a:latin typeface="HGS創英角ｺﾞｼｯｸUB" panose="020B0900000000000000" pitchFamily="50" charset="-128"/>
              <a:ea typeface="HGS創英角ｺﾞｼｯｸUB" panose="020B0900000000000000" pitchFamily="50" charset="-128"/>
            </a:endParaRPr>
          </a:p>
        </p:txBody>
      </p:sp>
      <p:graphicFrame>
        <p:nvGraphicFramePr>
          <p:cNvPr id="4" name="表 3"/>
          <p:cNvGraphicFramePr>
            <a:graphicFrameLocks noGrp="1"/>
          </p:cNvGraphicFramePr>
          <p:nvPr>
            <p:extLst>
              <p:ext uri="{D42A27DB-BD31-4B8C-83A1-F6EECF244321}">
                <p14:modId xmlns:p14="http://schemas.microsoft.com/office/powerpoint/2010/main" val="247915310"/>
              </p:ext>
            </p:extLst>
          </p:nvPr>
        </p:nvGraphicFramePr>
        <p:xfrm>
          <a:off x="352535" y="1583669"/>
          <a:ext cx="8424935" cy="3489581"/>
        </p:xfrm>
        <a:graphic>
          <a:graphicData uri="http://schemas.openxmlformats.org/drawingml/2006/table">
            <a:tbl>
              <a:tblPr firstRow="1" bandRow="1">
                <a:tableStyleId>{5C22544A-7EE6-4342-B048-85BDC9FD1C3A}</a:tableStyleId>
              </a:tblPr>
              <a:tblGrid>
                <a:gridCol w="8424935">
                  <a:extLst>
                    <a:ext uri="{9D8B030D-6E8A-4147-A177-3AD203B41FA5}">
                      <a16:colId xmlns:a16="http://schemas.microsoft.com/office/drawing/2014/main" val="2658794427"/>
                    </a:ext>
                  </a:extLst>
                </a:gridCol>
              </a:tblGrid>
              <a:tr h="564833">
                <a:tc>
                  <a:txBody>
                    <a:bodyPr/>
                    <a:lstStyle/>
                    <a:p>
                      <a:pPr algn="ctr"/>
                      <a:r>
                        <a:rPr kumimoji="1" lang="ja-JP" altLang="en-US" dirty="0" smtClean="0"/>
                        <a:t>記事情報</a:t>
                      </a:r>
                      <a:endParaRPr kumimoji="1" lang="en-US" altLang="ja-JP" dirty="0" smtClean="0"/>
                    </a:p>
                  </a:txBody>
                  <a:tcPr/>
                </a:tc>
                <a:extLst>
                  <a:ext uri="{0D108BD9-81ED-4DB2-BD59-A6C34878D82A}">
                    <a16:rowId xmlns:a16="http://schemas.microsoft.com/office/drawing/2014/main" val="699598947"/>
                  </a:ext>
                </a:extLst>
              </a:tr>
              <a:tr h="974916">
                <a:tc>
                  <a:txBody>
                    <a:bodyPr/>
                    <a:lstStyle/>
                    <a:p>
                      <a:r>
                        <a:rPr kumimoji="1" lang="ja-JP" altLang="en-US" sz="2000" b="1" dirty="0" smtClean="0"/>
                        <a:t>［障害ある人、字幕制作を仕事に　涌谷「まちの豆腐屋プロジェクト社／宮城県」］　</a:t>
                      </a:r>
                      <a:r>
                        <a:rPr kumimoji="1" lang="ja-JP" altLang="en-US" sz="1800" b="1" dirty="0" smtClean="0"/>
                        <a:t>朝日新聞　</a:t>
                      </a:r>
                      <a:r>
                        <a:rPr kumimoji="1" lang="en-US" altLang="ja-JP" b="1" dirty="0" smtClean="0"/>
                        <a:t>2015</a:t>
                      </a:r>
                      <a:r>
                        <a:rPr kumimoji="1" lang="ja-JP" altLang="en-US" b="1" dirty="0" smtClean="0"/>
                        <a:t>年</a:t>
                      </a:r>
                      <a:r>
                        <a:rPr kumimoji="1" lang="en-US" altLang="ja-JP" b="1" dirty="0" smtClean="0"/>
                        <a:t>05</a:t>
                      </a:r>
                      <a:r>
                        <a:rPr kumimoji="1" lang="ja-JP" altLang="en-US" b="1" dirty="0" smtClean="0"/>
                        <a:t>月</a:t>
                      </a:r>
                      <a:r>
                        <a:rPr kumimoji="1" lang="en-US" altLang="ja-JP" b="1" dirty="0" smtClean="0"/>
                        <a:t>17</a:t>
                      </a:r>
                      <a:r>
                        <a:rPr kumimoji="1" lang="ja-JP" altLang="en-US" b="1" dirty="0" smtClean="0"/>
                        <a:t>日　朝刊</a:t>
                      </a:r>
                      <a:endParaRPr kumimoji="1" lang="ja-JP" altLang="en-US" b="1" dirty="0"/>
                    </a:p>
                  </a:txBody>
                  <a:tcPr/>
                </a:tc>
                <a:extLst>
                  <a:ext uri="{0D108BD9-81ED-4DB2-BD59-A6C34878D82A}">
                    <a16:rowId xmlns:a16="http://schemas.microsoft.com/office/drawing/2014/main" val="3780789362"/>
                  </a:ext>
                </a:extLst>
              </a:tr>
              <a:tr h="974916">
                <a:tc>
                  <a:txBody>
                    <a:bodyPr/>
                    <a:lstStyle/>
                    <a:p>
                      <a:r>
                        <a:rPr kumimoji="1" lang="ja-JP" altLang="en-US" sz="2000" b="1" dirty="0" smtClean="0"/>
                        <a:t>［「会社に熱意伝えよう」／宮城の就活生と</a:t>
                      </a:r>
                      <a:r>
                        <a:rPr kumimoji="1" lang="en-US" altLang="ja-JP" sz="2000" b="1" dirty="0" smtClean="0"/>
                        <a:t>19</a:t>
                      </a:r>
                      <a:r>
                        <a:rPr kumimoji="1" lang="ja-JP" altLang="en-US" sz="2000" b="1" dirty="0" smtClean="0"/>
                        <a:t>社交流会］</a:t>
                      </a:r>
                      <a:r>
                        <a:rPr kumimoji="1" lang="ja-JP" altLang="en-US" b="1" dirty="0" smtClean="0"/>
                        <a:t>　</a:t>
                      </a:r>
                      <a:endParaRPr kumimoji="1" lang="en-US" altLang="ja-JP" b="1" dirty="0" smtClean="0"/>
                    </a:p>
                    <a:p>
                      <a:r>
                        <a:rPr kumimoji="1" lang="ja-JP" altLang="en-US" b="1" dirty="0" smtClean="0"/>
                        <a:t>河北新報　</a:t>
                      </a:r>
                      <a:r>
                        <a:rPr kumimoji="1" lang="en-US" altLang="ja-JP" b="1" dirty="0" smtClean="0"/>
                        <a:t>2018</a:t>
                      </a:r>
                      <a:r>
                        <a:rPr kumimoji="1" lang="ja-JP" altLang="en-US" b="1" dirty="0" smtClean="0"/>
                        <a:t>年</a:t>
                      </a:r>
                      <a:r>
                        <a:rPr kumimoji="1" lang="en-US" altLang="ja-JP" b="1" dirty="0" smtClean="0"/>
                        <a:t>03</a:t>
                      </a:r>
                      <a:r>
                        <a:rPr kumimoji="1" lang="ja-JP" altLang="en-US" b="1" dirty="0" smtClean="0"/>
                        <a:t>月</a:t>
                      </a:r>
                      <a:r>
                        <a:rPr kumimoji="1" lang="en-US" altLang="ja-JP" b="1" dirty="0" smtClean="0"/>
                        <a:t>30</a:t>
                      </a:r>
                      <a:r>
                        <a:rPr kumimoji="1" lang="ja-JP" altLang="en-US" b="1" dirty="0" smtClean="0"/>
                        <a:t>日　本紙（朝刊）</a:t>
                      </a:r>
                      <a:endParaRPr kumimoji="1" lang="ja-JP" altLang="en-US" b="1" dirty="0"/>
                    </a:p>
                  </a:txBody>
                  <a:tcPr/>
                </a:tc>
                <a:extLst>
                  <a:ext uri="{0D108BD9-81ED-4DB2-BD59-A6C34878D82A}">
                    <a16:rowId xmlns:a16="http://schemas.microsoft.com/office/drawing/2014/main" val="3897372133"/>
                  </a:ext>
                </a:extLst>
              </a:tr>
              <a:tr h="974916">
                <a:tc>
                  <a:txBody>
                    <a:bodyPr/>
                    <a:lstStyle/>
                    <a:p>
                      <a:r>
                        <a:rPr kumimoji="1" lang="ja-JP" altLang="en-US" sz="2000" b="1" dirty="0" smtClean="0"/>
                        <a:t>［社会知り適切な就活を／採用コンサルタント　谷出正直さん／企業の方向性価値観重要］</a:t>
                      </a:r>
                      <a:r>
                        <a:rPr kumimoji="1" lang="ja-JP" altLang="en-US" b="1" dirty="0" smtClean="0"/>
                        <a:t>　河北新報　</a:t>
                      </a:r>
                      <a:r>
                        <a:rPr kumimoji="1" lang="en-US" altLang="ja-JP" b="1" dirty="0" smtClean="0"/>
                        <a:t>2018</a:t>
                      </a:r>
                      <a:r>
                        <a:rPr kumimoji="1" lang="ja-JP" altLang="en-US" b="1" dirty="0" smtClean="0"/>
                        <a:t>年</a:t>
                      </a:r>
                      <a:r>
                        <a:rPr kumimoji="1" lang="en-US" altLang="ja-JP" b="1" dirty="0" smtClean="0"/>
                        <a:t>07</a:t>
                      </a:r>
                      <a:r>
                        <a:rPr kumimoji="1" lang="ja-JP" altLang="en-US" b="1" dirty="0" smtClean="0"/>
                        <a:t>月</a:t>
                      </a:r>
                      <a:r>
                        <a:rPr kumimoji="1" lang="en-US" altLang="ja-JP" b="1" dirty="0" smtClean="0"/>
                        <a:t>014</a:t>
                      </a:r>
                      <a:r>
                        <a:rPr kumimoji="1" lang="ja-JP" altLang="en-US" b="1" dirty="0" smtClean="0"/>
                        <a:t>日　本紙（朝刊）</a:t>
                      </a:r>
                      <a:endParaRPr kumimoji="1" lang="ja-JP" altLang="en-US" b="1" dirty="0"/>
                    </a:p>
                  </a:txBody>
                  <a:tcPr/>
                </a:tc>
                <a:extLst>
                  <a:ext uri="{0D108BD9-81ED-4DB2-BD59-A6C34878D82A}">
                    <a16:rowId xmlns:a16="http://schemas.microsoft.com/office/drawing/2014/main" val="2344114500"/>
                  </a:ext>
                </a:extLst>
              </a:tr>
            </a:tbl>
          </a:graphicData>
        </a:graphic>
      </p:graphicFrame>
      <p:sp>
        <p:nvSpPr>
          <p:cNvPr id="3" name="正方形/長方形 2"/>
          <p:cNvSpPr/>
          <p:nvPr/>
        </p:nvSpPr>
        <p:spPr>
          <a:xfrm>
            <a:off x="1576049" y="5349196"/>
            <a:ext cx="7201421" cy="646331"/>
          </a:xfrm>
          <a:prstGeom prst="rect">
            <a:avLst/>
          </a:prstGeom>
        </p:spPr>
        <p:txBody>
          <a:bodyPr wrap="square">
            <a:spAutoFit/>
          </a:bodyPr>
          <a:lstStyle/>
          <a:p>
            <a:r>
              <a:rPr lang="ja-JP" altLang="en-US" dirty="0">
                <a:latin typeface="+mj-ea"/>
                <a:ea typeface="+mj-ea"/>
              </a:rPr>
              <a:t>仙台市図書館でのコピー、データベース印刷は有料です（</a:t>
            </a:r>
            <a:r>
              <a:rPr lang="en-US" altLang="ja-JP" dirty="0">
                <a:latin typeface="+mj-ea"/>
                <a:ea typeface="+mj-ea"/>
              </a:rPr>
              <a:t>1</a:t>
            </a:r>
            <a:r>
              <a:rPr lang="ja-JP" altLang="en-US" dirty="0">
                <a:latin typeface="+mj-ea"/>
                <a:ea typeface="+mj-ea"/>
              </a:rPr>
              <a:t>枚</a:t>
            </a:r>
            <a:r>
              <a:rPr lang="en-US" altLang="ja-JP" dirty="0">
                <a:latin typeface="+mj-ea"/>
                <a:ea typeface="+mj-ea"/>
              </a:rPr>
              <a:t>10</a:t>
            </a:r>
            <a:r>
              <a:rPr lang="ja-JP" altLang="en-US" dirty="0">
                <a:latin typeface="+mj-ea"/>
                <a:ea typeface="+mj-ea"/>
              </a:rPr>
              <a:t>円）</a:t>
            </a:r>
            <a:r>
              <a:rPr lang="ja-JP" altLang="en-US" dirty="0" smtClean="0">
                <a:latin typeface="+mj-ea"/>
                <a:ea typeface="+mj-ea"/>
              </a:rPr>
              <a:t>。</a:t>
            </a:r>
            <a:endParaRPr lang="en-US" altLang="ja-JP" dirty="0" smtClean="0">
              <a:latin typeface="+mj-ea"/>
              <a:ea typeface="+mj-ea"/>
            </a:endParaRPr>
          </a:p>
          <a:p>
            <a:r>
              <a:rPr lang="ja-JP" altLang="en-US" dirty="0" smtClean="0">
                <a:latin typeface="+mj-ea"/>
                <a:ea typeface="+mj-ea"/>
              </a:rPr>
              <a:t>申込</a:t>
            </a:r>
            <a:r>
              <a:rPr lang="ja-JP" altLang="en-US" dirty="0">
                <a:latin typeface="+mj-ea"/>
                <a:ea typeface="+mj-ea"/>
              </a:rPr>
              <a:t>用紙に記入してもらいます。</a:t>
            </a:r>
          </a:p>
        </p:txBody>
      </p:sp>
      <p:pic>
        <p:nvPicPr>
          <p:cNvPr id="6" name="図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34341" y="4463158"/>
            <a:ext cx="1604570" cy="2168339"/>
          </a:xfrm>
          <a:prstGeom prst="rect">
            <a:avLst/>
          </a:prstGeom>
        </p:spPr>
      </p:pic>
    </p:spTree>
    <p:extLst>
      <p:ext uri="{BB962C8B-B14F-4D97-AF65-F5344CB8AC3E}">
        <p14:creationId xmlns:p14="http://schemas.microsoft.com/office/powerpoint/2010/main" val="1338734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p:nvPr/>
        </p:nvPicPr>
        <p:blipFill>
          <a:blip r:embed="rId3" cstate="print">
            <a:extLst>
              <a:ext uri="{28A0092B-C50C-407E-A947-70E740481C1C}">
                <a14:useLocalDpi xmlns:a14="http://schemas.microsoft.com/office/drawing/2010/main"/>
              </a:ext>
            </a:extLst>
          </a:blip>
          <a:stretch>
            <a:fillRect/>
          </a:stretch>
        </p:blipFill>
        <p:spPr>
          <a:xfrm rot="5400000">
            <a:off x="6439143" y="1638423"/>
            <a:ext cx="2080160" cy="2358062"/>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タイトル 1"/>
          <p:cNvSpPr txBox="1">
            <a:spLocks/>
          </p:cNvSpPr>
          <p:nvPr/>
        </p:nvSpPr>
        <p:spPr>
          <a:xfrm>
            <a:off x="683568" y="609185"/>
            <a:ext cx="8460432" cy="1523671"/>
          </a:xfrm>
          <a:prstGeom prst="rect">
            <a:avLst/>
          </a:prstGeom>
        </p:spPr>
        <p:txBody>
          <a:bodyPr>
            <a:normAutofit fontScale="90000" lnSpcReduction="1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a:t>
            </a:r>
            <a:r>
              <a:rPr lang="ja-JP" altLang="en-US" dirty="0" smtClean="0">
                <a:solidFill>
                  <a:schemeClr val="tx1"/>
                </a:solidFill>
              </a:rPr>
              <a:t>データベース</a:t>
            </a:r>
            <a:r>
              <a:rPr lang="ja-JP" altLang="en-US" dirty="0" smtClean="0"/>
              <a:t>を利用する</a:t>
            </a:r>
            <a:r>
              <a:rPr lang="en-US" altLang="ja-JP" dirty="0" smtClean="0"/>
              <a:t/>
            </a:r>
            <a:br>
              <a:rPr lang="en-US" altLang="ja-JP" dirty="0" smtClean="0"/>
            </a:br>
            <a:r>
              <a:rPr lang="ja-JP" altLang="en-US" dirty="0" smtClean="0"/>
              <a:t>　　　　</a:t>
            </a:r>
            <a:endParaRPr lang="ja-JP" altLang="en-US" dirty="0"/>
          </a:p>
        </p:txBody>
      </p:sp>
      <p:sp>
        <p:nvSpPr>
          <p:cNvPr id="5" name="タイトル 1"/>
          <p:cNvSpPr txBox="1">
            <a:spLocks/>
          </p:cNvSpPr>
          <p:nvPr/>
        </p:nvSpPr>
        <p:spPr>
          <a:xfrm>
            <a:off x="1040532" y="2727772"/>
            <a:ext cx="5466583" cy="570832"/>
          </a:xfrm>
          <a:prstGeom prst="rect">
            <a:avLst/>
          </a:prstGeom>
        </p:spPr>
        <p:txBody>
          <a:bodyPr vert="horz" lIns="91440" tIns="45720" rIns="91440" bIns="45720" rtlCol="0" anchor="b" anchorCtr="0">
            <a:normAutofit fontScale="62500" lnSpcReduction="2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a:t>
            </a:r>
            <a:r>
              <a:rPr lang="ja-JP" altLang="en-US" sz="3800" dirty="0" smtClean="0"/>
              <a:t>仙台市図書館全館で利用できます。</a:t>
            </a:r>
            <a:endParaRPr lang="ja-JP" altLang="en-US" sz="3800" dirty="0"/>
          </a:p>
        </p:txBody>
      </p:sp>
      <p:sp>
        <p:nvSpPr>
          <p:cNvPr id="7" name="円形吹き出し 6"/>
          <p:cNvSpPr/>
          <p:nvPr/>
        </p:nvSpPr>
        <p:spPr>
          <a:xfrm>
            <a:off x="1073705" y="3788542"/>
            <a:ext cx="5112568" cy="2088232"/>
          </a:xfrm>
          <a:prstGeom prst="wedgeEllipseCallout">
            <a:avLst>
              <a:gd name="adj1" fmla="val -24713"/>
              <a:gd name="adj2" fmla="val -62999"/>
            </a:avLst>
          </a:prstGeom>
          <a:ln w="57150"/>
        </p:spPr>
        <p:style>
          <a:lnRef idx="2">
            <a:schemeClr val="accent6"/>
          </a:lnRef>
          <a:fillRef idx="1">
            <a:schemeClr val="lt1"/>
          </a:fillRef>
          <a:effectRef idx="0">
            <a:schemeClr val="accent6"/>
          </a:effectRef>
          <a:fontRef idx="minor">
            <a:schemeClr val="dk1"/>
          </a:fontRef>
        </p:style>
        <p:txBody>
          <a:bodyPr rtlCol="0" anchor="ctr"/>
          <a:lstStyle/>
          <a:p>
            <a:r>
              <a:rPr lang="ja-JP" altLang="en-US" sz="2400" dirty="0" smtClean="0">
                <a:latin typeface="+mj-ea"/>
                <a:ea typeface="+mj-ea"/>
              </a:rPr>
              <a:t>全</a:t>
            </a:r>
            <a:r>
              <a:rPr lang="en-US" altLang="ja-JP" sz="2400" dirty="0" smtClean="0">
                <a:latin typeface="+mj-ea"/>
                <a:ea typeface="+mj-ea"/>
              </a:rPr>
              <a:t>50</a:t>
            </a:r>
            <a:r>
              <a:rPr lang="ja-JP" altLang="en-US" sz="2400" dirty="0" smtClean="0">
                <a:latin typeface="+mj-ea"/>
                <a:ea typeface="+mj-ea"/>
              </a:rPr>
              <a:t>種類の</a:t>
            </a:r>
            <a:r>
              <a:rPr lang="ja-JP" altLang="en-US" sz="2400" dirty="0" smtClean="0">
                <a:solidFill>
                  <a:srgbClr val="FF0000"/>
                </a:solidFill>
                <a:latin typeface="+mj-ea"/>
                <a:ea typeface="+mj-ea"/>
              </a:rPr>
              <a:t>辞書・事典類の横断検索</a:t>
            </a:r>
            <a:r>
              <a:rPr lang="ja-JP" altLang="en-US" sz="2400" dirty="0" smtClean="0">
                <a:latin typeface="+mj-ea"/>
                <a:ea typeface="+mj-ea"/>
              </a:rPr>
              <a:t>が可能。</a:t>
            </a:r>
            <a:endParaRPr lang="en-US" altLang="ja-JP" sz="2400" dirty="0" smtClean="0">
              <a:latin typeface="+mj-ea"/>
              <a:ea typeface="+mj-ea"/>
            </a:endParaRPr>
          </a:p>
          <a:p>
            <a:endParaRPr lang="en-US" altLang="ja-JP" sz="2000" dirty="0" smtClean="0">
              <a:latin typeface="+mj-ea"/>
              <a:ea typeface="+mj-ea"/>
            </a:endParaRPr>
          </a:p>
          <a:p>
            <a:r>
              <a:rPr lang="ja-JP" altLang="en-US" sz="2000" dirty="0" smtClean="0">
                <a:latin typeface="+mj-ea"/>
                <a:ea typeface="+mj-ea"/>
              </a:rPr>
              <a:t>地域情報も検索ができます。</a:t>
            </a:r>
            <a:endParaRPr lang="en-US" altLang="ja-JP" sz="2000" dirty="0" smtClean="0">
              <a:latin typeface="+mj-ea"/>
              <a:ea typeface="+mj-ea"/>
            </a:endParaRPr>
          </a:p>
          <a:p>
            <a:endParaRPr lang="en-US" altLang="ja-JP" sz="2000" dirty="0" smtClean="0">
              <a:latin typeface="+mj-ea"/>
              <a:ea typeface="+mj-ea"/>
            </a:endParaRPr>
          </a:p>
        </p:txBody>
      </p:sp>
      <p:sp>
        <p:nvSpPr>
          <p:cNvPr id="8" name="テキスト ボックス 7"/>
          <p:cNvSpPr txBox="1"/>
          <p:nvPr/>
        </p:nvSpPr>
        <p:spPr>
          <a:xfrm>
            <a:off x="6722095" y="3857534"/>
            <a:ext cx="1944216" cy="646331"/>
          </a:xfrm>
          <a:prstGeom prst="rect">
            <a:avLst/>
          </a:prstGeom>
          <a:noFill/>
        </p:spPr>
        <p:txBody>
          <a:bodyPr wrap="square" rtlCol="0">
            <a:spAutoFit/>
          </a:bodyPr>
          <a:lstStyle/>
          <a:p>
            <a:r>
              <a:rPr lang="ja-JP" altLang="en-US" dirty="0" smtClean="0"/>
              <a:t>　　　</a:t>
            </a:r>
            <a:r>
              <a:rPr lang="ja-JP" altLang="en-US" dirty="0"/>
              <a:t>データベース</a:t>
            </a:r>
            <a:endParaRPr kumimoji="1" lang="en-US" altLang="ja-JP" dirty="0" smtClean="0"/>
          </a:p>
          <a:p>
            <a:endParaRPr kumimoji="1" lang="ja-JP" altLang="en-US" dirty="0"/>
          </a:p>
        </p:txBody>
      </p:sp>
      <p:sp>
        <p:nvSpPr>
          <p:cNvPr id="9" name="タイトル 1"/>
          <p:cNvSpPr txBox="1">
            <a:spLocks/>
          </p:cNvSpPr>
          <p:nvPr/>
        </p:nvSpPr>
        <p:spPr>
          <a:xfrm>
            <a:off x="1457671" y="2131749"/>
            <a:ext cx="5256584" cy="1302418"/>
          </a:xfrm>
          <a:prstGeom prst="rect">
            <a:avLst/>
          </a:prstGeom>
        </p:spPr>
        <p:txBody>
          <a:bodyPr>
            <a:normAutofit fontScale="82500" lnSpcReduction="2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a:t>
            </a:r>
            <a:r>
              <a:rPr lang="ja-JP" altLang="en-US" sz="4800" dirty="0" smtClean="0">
                <a:solidFill>
                  <a:srgbClr val="FF0000"/>
                </a:solidFill>
              </a:rPr>
              <a:t>「ジャパンナレッジ」</a:t>
            </a:r>
            <a:r>
              <a:rPr lang="en-US" altLang="ja-JP" dirty="0" smtClean="0">
                <a:solidFill>
                  <a:srgbClr val="FF0000"/>
                </a:solidFill>
              </a:rPr>
              <a:t/>
            </a:r>
            <a:br>
              <a:rPr lang="en-US" altLang="ja-JP" dirty="0" smtClean="0">
                <a:solidFill>
                  <a:srgbClr val="FF0000"/>
                </a:solidFill>
              </a:rPr>
            </a:br>
            <a:r>
              <a:rPr lang="ja-JP" altLang="en-US" dirty="0" smtClean="0"/>
              <a:t>　　　　</a:t>
            </a:r>
            <a:endParaRPr lang="ja-JP" altLang="en-US" dirty="0"/>
          </a:p>
        </p:txBody>
      </p:sp>
    </p:spTree>
    <p:extLst>
      <p:ext uri="{BB962C8B-B14F-4D97-AF65-F5344CB8AC3E}">
        <p14:creationId xmlns:p14="http://schemas.microsoft.com/office/powerpoint/2010/main" val="35449209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0" y="2276872"/>
            <a:ext cx="9144000" cy="2392288"/>
          </a:xfrm>
        </p:spPr>
        <p:txBody>
          <a:bodyPr>
            <a:normAutofit/>
          </a:bodyPr>
          <a:lstStyle/>
          <a:p>
            <a:r>
              <a:rPr lang="ja-JP" altLang="en-US" dirty="0" smtClean="0"/>
              <a:t>　　　視聴覚</a:t>
            </a:r>
            <a:r>
              <a:rPr lang="ja-JP" altLang="en-US" dirty="0"/>
              <a:t>資料</a:t>
            </a:r>
            <a:r>
              <a:rPr lang="ja-JP" altLang="en-US" dirty="0" smtClean="0"/>
              <a:t>で調べる</a:t>
            </a:r>
            <a:r>
              <a:rPr lang="en-US" altLang="ja-JP" dirty="0" smtClean="0"/>
              <a:t/>
            </a:r>
            <a:br>
              <a:rPr lang="en-US" altLang="ja-JP" dirty="0" smtClean="0"/>
            </a:br>
            <a:r>
              <a:rPr lang="ja-JP" altLang="en-US" dirty="0"/>
              <a:t>　</a:t>
            </a:r>
            <a:r>
              <a:rPr lang="ja-JP" altLang="en-US" dirty="0" smtClean="0"/>
              <a:t>　　　　　　　　</a:t>
            </a:r>
            <a:endParaRPr kumimoji="1" lang="ja-JP" altLang="en-US" dirty="0"/>
          </a:p>
        </p:txBody>
      </p:sp>
    </p:spTree>
    <p:extLst>
      <p:ext uri="{BB962C8B-B14F-4D97-AF65-F5344CB8AC3E}">
        <p14:creationId xmlns:p14="http://schemas.microsoft.com/office/powerpoint/2010/main" val="22514298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txBox="1">
            <a:spLocks/>
          </p:cNvSpPr>
          <p:nvPr/>
        </p:nvSpPr>
        <p:spPr>
          <a:xfrm>
            <a:off x="3851921" y="563029"/>
            <a:ext cx="4104455" cy="777739"/>
          </a:xfrm>
          <a:prstGeom prst="rect">
            <a:avLst/>
          </a:prstGeom>
        </p:spPr>
        <p:txBody>
          <a:bodyPr vert="horz" lIns="68580" tIns="34290" rIns="68580" bIns="34290" rtlCol="0" anchor="t">
            <a:normAutofit/>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defTabSz="342900"/>
            <a:r>
              <a:rPr lang="ja-JP" altLang="en-US" sz="2700" dirty="0" smtClean="0">
                <a:solidFill>
                  <a:prstClr val="black">
                    <a:lumMod val="85000"/>
                    <a:lumOff val="15000"/>
                  </a:prstClr>
                </a:solidFill>
                <a:latin typeface="HGS創英角ｺﾞｼｯｸUB" panose="020B0900000000000000" pitchFamily="50" charset="-128"/>
                <a:ea typeface="HGS創英角ｺﾞｼｯｸUB" panose="020B0900000000000000" pitchFamily="50" charset="-128"/>
              </a:rPr>
              <a:t>こんなＤＶ</a:t>
            </a:r>
            <a:r>
              <a:rPr lang="ja-JP" altLang="en-US" sz="2700" dirty="0">
                <a:solidFill>
                  <a:prstClr val="black">
                    <a:lumMod val="85000"/>
                    <a:lumOff val="15000"/>
                  </a:prstClr>
                </a:solidFill>
                <a:latin typeface="HGS創英角ｺﾞｼｯｸUB" panose="020B0900000000000000" pitchFamily="50" charset="-128"/>
                <a:ea typeface="HGS創英角ｺﾞｼｯｸUB" panose="020B0900000000000000" pitchFamily="50" charset="-128"/>
              </a:rPr>
              <a:t>Ｄ</a:t>
            </a:r>
            <a:r>
              <a:rPr lang="ja-JP" altLang="en-US" sz="2700" dirty="0" smtClean="0">
                <a:solidFill>
                  <a:prstClr val="black">
                    <a:lumMod val="85000"/>
                    <a:lumOff val="15000"/>
                  </a:prstClr>
                </a:solidFill>
                <a:latin typeface="HGS創英角ｺﾞｼｯｸUB" panose="020B0900000000000000" pitchFamily="50" charset="-128"/>
                <a:ea typeface="HGS創英角ｺﾞｼｯｸUB" panose="020B0900000000000000" pitchFamily="50" charset="-128"/>
              </a:rPr>
              <a:t>があります</a:t>
            </a:r>
            <a:endParaRPr lang="ja-JP" altLang="en-US" sz="2700" dirty="0">
              <a:solidFill>
                <a:prstClr val="black">
                  <a:lumMod val="85000"/>
                  <a:lumOff val="15000"/>
                </a:prstClr>
              </a:solidFill>
              <a:latin typeface="HGS創英角ｺﾞｼｯｸUB" panose="020B0900000000000000" pitchFamily="50" charset="-128"/>
              <a:ea typeface="HGS創英角ｺﾞｼｯｸUB" panose="020B0900000000000000" pitchFamily="50" charset="-128"/>
            </a:endParaRPr>
          </a:p>
        </p:txBody>
      </p:sp>
      <p:sp>
        <p:nvSpPr>
          <p:cNvPr id="3" name="正方形/長方形 2"/>
          <p:cNvSpPr/>
          <p:nvPr/>
        </p:nvSpPr>
        <p:spPr>
          <a:xfrm>
            <a:off x="3851921" y="3230255"/>
            <a:ext cx="4141022" cy="646331"/>
          </a:xfrm>
          <a:prstGeom prst="rect">
            <a:avLst/>
          </a:prstGeom>
        </p:spPr>
        <p:txBody>
          <a:bodyPr wrap="square">
            <a:spAutoFit/>
          </a:bodyPr>
          <a:lstStyle/>
          <a:p>
            <a:r>
              <a:rPr lang="en-US" altLang="ja-JP" dirty="0" smtClean="0">
                <a:latin typeface="+mj-ea"/>
                <a:ea typeface="+mj-ea"/>
              </a:rPr>
              <a:t>※</a:t>
            </a:r>
            <a:r>
              <a:rPr lang="ja-JP" altLang="en-US" dirty="0" smtClean="0">
                <a:latin typeface="+mj-ea"/>
                <a:ea typeface="+mj-ea"/>
              </a:rPr>
              <a:t>新型コロナウイルス感染防止対策のため、現在館内での視聴を中止しています。</a:t>
            </a:r>
            <a:endParaRPr lang="ja-JP" altLang="en-US" dirty="0">
              <a:latin typeface="+mj-ea"/>
              <a:ea typeface="+mj-ea"/>
            </a:endParaRPr>
          </a:p>
        </p:txBody>
      </p:sp>
      <p:graphicFrame>
        <p:nvGraphicFramePr>
          <p:cNvPr id="6" name="表 5"/>
          <p:cNvGraphicFramePr>
            <a:graphicFrameLocks noGrp="1"/>
          </p:cNvGraphicFramePr>
          <p:nvPr>
            <p:extLst>
              <p:ext uri="{D42A27DB-BD31-4B8C-83A1-F6EECF244321}">
                <p14:modId xmlns:p14="http://schemas.microsoft.com/office/powerpoint/2010/main" val="2464300272"/>
              </p:ext>
            </p:extLst>
          </p:nvPr>
        </p:nvGraphicFramePr>
        <p:xfrm>
          <a:off x="395536" y="1321612"/>
          <a:ext cx="8424936" cy="1745193"/>
        </p:xfrm>
        <a:graphic>
          <a:graphicData uri="http://schemas.openxmlformats.org/drawingml/2006/table">
            <a:tbl>
              <a:tblPr firstRow="1" bandRow="1">
                <a:tableStyleId>{5C22544A-7EE6-4342-B048-85BDC9FD1C3A}</a:tableStyleId>
              </a:tblPr>
              <a:tblGrid>
                <a:gridCol w="7146151">
                  <a:extLst>
                    <a:ext uri="{9D8B030D-6E8A-4147-A177-3AD203B41FA5}">
                      <a16:colId xmlns:a16="http://schemas.microsoft.com/office/drawing/2014/main" val="2991949014"/>
                    </a:ext>
                  </a:extLst>
                </a:gridCol>
                <a:gridCol w="1278785">
                  <a:extLst>
                    <a:ext uri="{9D8B030D-6E8A-4147-A177-3AD203B41FA5}">
                      <a16:colId xmlns:a16="http://schemas.microsoft.com/office/drawing/2014/main" val="2757290009"/>
                    </a:ext>
                  </a:extLst>
                </a:gridCol>
              </a:tblGrid>
              <a:tr h="466189">
                <a:tc>
                  <a:txBody>
                    <a:bodyPr/>
                    <a:lstStyle/>
                    <a:p>
                      <a:r>
                        <a:rPr kumimoji="1" lang="ja-JP" altLang="en-US" dirty="0" smtClean="0"/>
                        <a:t>資料名</a:t>
                      </a:r>
                      <a:endParaRPr kumimoji="1" lang="ja-JP" altLang="en-US" dirty="0"/>
                    </a:p>
                  </a:txBody>
                  <a:tcPr/>
                </a:tc>
                <a:tc>
                  <a:txBody>
                    <a:bodyPr/>
                    <a:lstStyle/>
                    <a:p>
                      <a:r>
                        <a:rPr kumimoji="1" lang="ja-JP" altLang="en-US" dirty="0" smtClean="0"/>
                        <a:t>資料種別</a:t>
                      </a:r>
                      <a:endParaRPr kumimoji="1" lang="ja-JP" altLang="en-US" dirty="0"/>
                    </a:p>
                  </a:txBody>
                  <a:tcPr/>
                </a:tc>
                <a:extLst>
                  <a:ext uri="{0D108BD9-81ED-4DB2-BD59-A6C34878D82A}">
                    <a16:rowId xmlns:a16="http://schemas.microsoft.com/office/drawing/2014/main" val="812284578"/>
                  </a:ext>
                </a:extLst>
              </a:tr>
              <a:tr h="666330">
                <a:tc>
                  <a:txBody>
                    <a:bodyPr/>
                    <a:lstStyle/>
                    <a:p>
                      <a:r>
                        <a:rPr kumimoji="1" lang="en-US" altLang="ja-JP" b="1" dirty="0" smtClean="0"/>
                        <a:t>『</a:t>
                      </a:r>
                      <a:r>
                        <a:rPr kumimoji="1" lang="ja-JP" altLang="en-US" b="1" dirty="0" smtClean="0"/>
                        <a:t>プロフェッショナル仕事の流儀</a:t>
                      </a:r>
                      <a:r>
                        <a:rPr kumimoji="1" lang="en-US" altLang="ja-JP" b="1" dirty="0" smtClean="0"/>
                        <a:t>』</a:t>
                      </a:r>
                      <a:r>
                        <a:rPr kumimoji="1" lang="ja-JP" altLang="en-US" b="1" dirty="0" smtClean="0"/>
                        <a:t>　ＮＨＫ　</a:t>
                      </a:r>
                      <a:r>
                        <a:rPr kumimoji="1" lang="en-US" altLang="ja-JP" b="1" dirty="0" smtClean="0"/>
                        <a:t>2006</a:t>
                      </a:r>
                      <a:r>
                        <a:rPr kumimoji="1" lang="ja-JP" altLang="en-US" b="1" dirty="0" smtClean="0"/>
                        <a:t>年～</a:t>
                      </a:r>
                      <a:endParaRPr kumimoji="1" lang="en-US" altLang="ja-JP" b="1" dirty="0" smtClean="0"/>
                    </a:p>
                  </a:txBody>
                  <a:tcPr/>
                </a:tc>
                <a:tc>
                  <a:txBody>
                    <a:bodyPr/>
                    <a:lstStyle/>
                    <a:p>
                      <a:r>
                        <a:rPr kumimoji="1" lang="ja-JP" altLang="en-US" b="1" dirty="0" smtClean="0"/>
                        <a:t>ＤＶＤ</a:t>
                      </a:r>
                      <a:endParaRPr kumimoji="1" lang="ja-JP" altLang="en-US" b="1" dirty="0"/>
                    </a:p>
                  </a:txBody>
                  <a:tcPr/>
                </a:tc>
                <a:extLst>
                  <a:ext uri="{0D108BD9-81ED-4DB2-BD59-A6C34878D82A}">
                    <a16:rowId xmlns:a16="http://schemas.microsoft.com/office/drawing/2014/main" val="17106097"/>
                  </a:ext>
                </a:extLst>
              </a:tr>
              <a:tr h="612674">
                <a:tc>
                  <a:txBody>
                    <a:bodyPr/>
                    <a:lstStyle/>
                    <a:p>
                      <a:r>
                        <a:rPr kumimoji="1" lang="en-US" altLang="ja-JP" b="1" dirty="0" smtClean="0"/>
                        <a:t>『</a:t>
                      </a:r>
                      <a:r>
                        <a:rPr kumimoji="1" lang="ja-JP" altLang="en-US" b="1" dirty="0" smtClean="0"/>
                        <a:t>あしたをつかめ平成若者仕事図鑑</a:t>
                      </a:r>
                      <a:r>
                        <a:rPr kumimoji="1" lang="en-US" altLang="ja-JP" b="1" dirty="0" smtClean="0"/>
                        <a:t>』</a:t>
                      </a:r>
                      <a:r>
                        <a:rPr kumimoji="1" lang="ja-JP" altLang="en-US" b="1" dirty="0" smtClean="0"/>
                        <a:t>　ＮＨＫ　　　</a:t>
                      </a:r>
                      <a:r>
                        <a:rPr kumimoji="1" lang="en-US" altLang="ja-JP" b="1" dirty="0" smtClean="0"/>
                        <a:t>2004</a:t>
                      </a:r>
                      <a:r>
                        <a:rPr kumimoji="1" lang="ja-JP" altLang="en-US" b="1" dirty="0" smtClean="0"/>
                        <a:t>年～</a:t>
                      </a:r>
                      <a:endParaRPr kumimoji="1" lang="ja-JP" altLang="en-US" b="1" dirty="0"/>
                    </a:p>
                  </a:txBody>
                  <a:tcPr>
                    <a:solidFill>
                      <a:schemeClr val="accent1">
                        <a:lumMod val="20000"/>
                        <a:lumOff val="80000"/>
                      </a:schemeClr>
                    </a:solidFill>
                  </a:tcPr>
                </a:tc>
                <a:tc>
                  <a:txBody>
                    <a:bodyPr/>
                    <a:lstStyle/>
                    <a:p>
                      <a:r>
                        <a:rPr kumimoji="1" lang="ja-JP" altLang="en-US" b="1" dirty="0" smtClean="0"/>
                        <a:t>ＤＶＤ</a:t>
                      </a:r>
                      <a:endParaRPr kumimoji="1" lang="ja-JP" altLang="en-US" b="1" dirty="0"/>
                    </a:p>
                  </a:txBody>
                  <a:tcPr>
                    <a:solidFill>
                      <a:schemeClr val="accent1">
                        <a:lumMod val="20000"/>
                        <a:lumOff val="80000"/>
                      </a:schemeClr>
                    </a:solidFill>
                  </a:tcPr>
                </a:tc>
                <a:extLst>
                  <a:ext uri="{0D108BD9-81ED-4DB2-BD59-A6C34878D82A}">
                    <a16:rowId xmlns:a16="http://schemas.microsoft.com/office/drawing/2014/main" val="1009537967"/>
                  </a:ext>
                </a:extLst>
              </a:tr>
            </a:tbl>
          </a:graphicData>
        </a:graphic>
      </p:graphicFrame>
      <p:pic>
        <p:nvPicPr>
          <p:cNvPr id="5" name="図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481326" y="3553421"/>
            <a:ext cx="1741954" cy="2779714"/>
          </a:xfrm>
          <a:prstGeom prst="rect">
            <a:avLst/>
          </a:prstGeom>
        </p:spPr>
      </p:pic>
      <p:pic>
        <p:nvPicPr>
          <p:cNvPr id="7" name="図 6"/>
          <p:cNvPicPr/>
          <p:nvPr/>
        </p:nvPicPr>
        <p:blipFill rotWithShape="1">
          <a:blip r:embed="rId4" cstate="screen">
            <a:extLst>
              <a:ext uri="{28A0092B-C50C-407E-A947-70E740481C1C}">
                <a14:useLocalDpi xmlns:a14="http://schemas.microsoft.com/office/drawing/2010/main"/>
              </a:ext>
            </a:extLst>
          </a:blip>
          <a:srcRect l="-240"/>
          <a:stretch/>
        </p:blipFill>
        <p:spPr bwMode="auto">
          <a:xfrm>
            <a:off x="395536" y="3611201"/>
            <a:ext cx="3172564" cy="2545745"/>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
        <p:nvSpPr>
          <p:cNvPr id="8" name="テキスト ボックス 7"/>
          <p:cNvSpPr txBox="1"/>
          <p:nvPr/>
        </p:nvSpPr>
        <p:spPr>
          <a:xfrm>
            <a:off x="3568100" y="5531576"/>
            <a:ext cx="2232810" cy="923330"/>
          </a:xfrm>
          <a:prstGeom prst="rect">
            <a:avLst/>
          </a:prstGeom>
          <a:noFill/>
        </p:spPr>
        <p:txBody>
          <a:bodyPr wrap="square" rtlCol="0">
            <a:spAutoFit/>
          </a:bodyPr>
          <a:lstStyle/>
          <a:p>
            <a:r>
              <a:rPr lang="ja-JP" altLang="en-US" dirty="0" smtClean="0">
                <a:latin typeface="メイリオ" panose="020B0604030504040204" pitchFamily="50" charset="-128"/>
                <a:ea typeface="メイリオ" panose="020B0604030504040204" pitchFamily="50" charset="-128"/>
              </a:rPr>
              <a:t>若林図書館</a:t>
            </a:r>
            <a:endParaRPr lang="en-US" altLang="ja-JP" dirty="0" smtClean="0">
              <a:latin typeface="メイリオ" panose="020B0604030504040204" pitchFamily="50" charset="-128"/>
              <a:ea typeface="メイリオ" panose="020B0604030504040204" pitchFamily="50" charset="-128"/>
            </a:endParaRPr>
          </a:p>
          <a:p>
            <a:r>
              <a:rPr kumimoji="1" lang="ja-JP" altLang="en-US" dirty="0" smtClean="0">
                <a:latin typeface="メイリオ" panose="020B0604030504040204" pitchFamily="50" charset="-128"/>
                <a:ea typeface="メイリオ" panose="020B0604030504040204" pitchFamily="50" charset="-128"/>
              </a:rPr>
              <a:t>視聴覚</a:t>
            </a:r>
            <a:r>
              <a:rPr kumimoji="1" lang="ja-JP" altLang="en-US" dirty="0">
                <a:latin typeface="メイリオ" panose="020B0604030504040204" pitchFamily="50" charset="-128"/>
                <a:ea typeface="メイリオ" panose="020B0604030504040204" pitchFamily="50" charset="-128"/>
              </a:rPr>
              <a:t>コーナ</a:t>
            </a:r>
            <a:r>
              <a:rPr kumimoji="1" lang="ja-JP" altLang="en-US" dirty="0" smtClean="0">
                <a:latin typeface="メイリオ" panose="020B0604030504040204" pitchFamily="50" charset="-128"/>
                <a:ea typeface="メイリオ" panose="020B0604030504040204" pitchFamily="50" charset="-128"/>
              </a:rPr>
              <a:t>ー</a:t>
            </a:r>
            <a:endParaRPr kumimoji="1" lang="en-US" altLang="ja-JP" dirty="0" smtClean="0">
              <a:latin typeface="メイリオ" panose="020B0604030504040204" pitchFamily="50" charset="-128"/>
              <a:ea typeface="メイリオ" panose="020B0604030504040204" pitchFamily="50" charset="-128"/>
            </a:endParaRPr>
          </a:p>
          <a:p>
            <a:endParaRPr kumimoji="1" lang="ja-JP" altLang="en-US" dirty="0"/>
          </a:p>
        </p:txBody>
      </p:sp>
      <p:grpSp>
        <p:nvGrpSpPr>
          <p:cNvPr id="10" name="グループ化 9"/>
          <p:cNvGrpSpPr/>
          <p:nvPr/>
        </p:nvGrpSpPr>
        <p:grpSpPr>
          <a:xfrm>
            <a:off x="6195518" y="4604185"/>
            <a:ext cx="1090292" cy="1234489"/>
            <a:chOff x="-129809" y="0"/>
            <a:chExt cx="957146" cy="753110"/>
          </a:xfrm>
        </p:grpSpPr>
        <p:grpSp>
          <p:nvGrpSpPr>
            <p:cNvPr id="12" name="グループ化 11"/>
            <p:cNvGrpSpPr/>
            <p:nvPr/>
          </p:nvGrpSpPr>
          <p:grpSpPr>
            <a:xfrm>
              <a:off x="-129809" y="0"/>
              <a:ext cx="957146" cy="736600"/>
              <a:chOff x="-161143" y="0"/>
              <a:chExt cx="1188181" cy="914400"/>
            </a:xfrm>
          </p:grpSpPr>
          <p:sp>
            <p:nvSpPr>
              <p:cNvPr id="15" name="円/楕円 334"/>
              <p:cNvSpPr/>
              <p:nvPr/>
            </p:nvSpPr>
            <p:spPr>
              <a:xfrm>
                <a:off x="-161143" y="0"/>
                <a:ext cx="1188181" cy="914400"/>
              </a:xfrm>
              <a:prstGeom prst="ellipse">
                <a:avLst/>
              </a:prstGeom>
              <a:solidFill>
                <a:srgbClr val="0070C0"/>
              </a:solidFill>
              <a:ln w="25400" cap="flat" cmpd="sng" algn="ctr">
                <a:noFill/>
                <a:prstDash val="solid"/>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sp>
            <p:nvSpPr>
              <p:cNvPr id="16" name="円/楕円 335"/>
              <p:cNvSpPr>
                <a:spLocks noChangeAspect="1"/>
              </p:cNvSpPr>
              <p:nvPr/>
            </p:nvSpPr>
            <p:spPr>
              <a:xfrm>
                <a:off x="323850" y="323850"/>
                <a:ext cx="266700" cy="266700"/>
              </a:xfrm>
              <a:prstGeom prst="ellipse">
                <a:avLst/>
              </a:prstGeom>
              <a:solidFill>
                <a:sysClr val="window" lastClr="FFFFFF"/>
              </a:solidFill>
              <a:ln w="25400" cap="flat" cmpd="sng" algn="ctr">
                <a:noFill/>
                <a:prstDash val="solid"/>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grpSp>
        <p:sp>
          <p:nvSpPr>
            <p:cNvPr id="13" name="テキスト ボックス 2"/>
            <p:cNvSpPr txBox="1">
              <a:spLocks noChangeArrowheads="1"/>
            </p:cNvSpPr>
            <p:nvPr/>
          </p:nvSpPr>
          <p:spPr bwMode="auto">
            <a:xfrm>
              <a:off x="90487" y="4762"/>
              <a:ext cx="552450" cy="334010"/>
            </a:xfrm>
            <a:prstGeom prst="rect">
              <a:avLst/>
            </a:prstGeom>
            <a:noFill/>
            <a:ln w="9525">
              <a:noFill/>
              <a:miter lim="800000"/>
              <a:headEnd/>
              <a:tailEnd/>
            </a:ln>
          </p:spPr>
          <p:txBody>
            <a:bodyPr rot="0" vert="horz" wrap="square" lIns="68580" tIns="34290" rIns="68580" bIns="34290" anchor="t" anchorCtr="0">
              <a:noAutofit/>
            </a:bodyPr>
            <a:lstStyle/>
            <a:p>
              <a:pPr algn="ctr"/>
              <a:r>
                <a:rPr lang="ja-JP" altLang="en-US" sz="900" kern="100" dirty="0">
                  <a:solidFill>
                    <a:srgbClr val="FFFFFF"/>
                  </a:solidFill>
                  <a:latin typeface="Century" panose="02040604050505020304" pitchFamily="18" charset="0"/>
                  <a:ea typeface="HGPｺﾞｼｯｸE" panose="020B0900000000000000" pitchFamily="50" charset="-128"/>
                  <a:cs typeface="Times New Roman" panose="02020603050405020304" pitchFamily="18" charset="0"/>
                </a:rPr>
                <a:t>ＣＤ</a:t>
              </a:r>
              <a:endParaRPr lang="ja-JP" altLang="en-US" sz="788" kern="100" dirty="0">
                <a:latin typeface="Century" panose="02040604050505020304" pitchFamily="18" charset="0"/>
                <a:ea typeface="ＭＳ 明朝" panose="02020609040205080304" pitchFamily="17" charset="-128"/>
                <a:cs typeface="Times New Roman" panose="02020603050405020304" pitchFamily="18" charset="0"/>
              </a:endParaRPr>
            </a:p>
          </p:txBody>
        </p:sp>
        <p:sp>
          <p:nvSpPr>
            <p:cNvPr id="14" name="テキスト ボックス 2"/>
            <p:cNvSpPr txBox="1">
              <a:spLocks noChangeArrowheads="1"/>
            </p:cNvSpPr>
            <p:nvPr/>
          </p:nvSpPr>
          <p:spPr bwMode="auto">
            <a:xfrm>
              <a:off x="90487" y="419100"/>
              <a:ext cx="552450" cy="334010"/>
            </a:xfrm>
            <a:prstGeom prst="rect">
              <a:avLst/>
            </a:prstGeom>
            <a:noFill/>
            <a:ln w="9525">
              <a:noFill/>
              <a:miter lim="800000"/>
              <a:headEnd/>
              <a:tailEnd/>
            </a:ln>
          </p:spPr>
          <p:txBody>
            <a:bodyPr rot="0" vert="horz" wrap="square" lIns="68580" tIns="34290" rIns="68580" bIns="34290" anchor="t" anchorCtr="0">
              <a:noAutofit/>
            </a:bodyPr>
            <a:lstStyle/>
            <a:p>
              <a:pPr algn="ctr"/>
              <a:r>
                <a:rPr lang="ja-JP" altLang="en-US" sz="900" kern="100" dirty="0">
                  <a:solidFill>
                    <a:srgbClr val="FFFFFF"/>
                  </a:solidFill>
                  <a:latin typeface="Century" panose="02040604050505020304" pitchFamily="18" charset="0"/>
                  <a:ea typeface="HGPｺﾞｼｯｸE" panose="020B0900000000000000" pitchFamily="50" charset="-128"/>
                  <a:cs typeface="Times New Roman" panose="02020603050405020304" pitchFamily="18" charset="0"/>
                </a:rPr>
                <a:t>ＤＶＤ</a:t>
              </a:r>
              <a:endParaRPr lang="ja-JP" altLang="en-US" sz="788" kern="100" dirty="0">
                <a:latin typeface="Century" panose="02040604050505020304" pitchFamily="18" charset="0"/>
                <a:ea typeface="ＭＳ 明朝" panose="02020609040205080304" pitchFamily="17" charset="-128"/>
                <a:cs typeface="Times New Roman" panose="02020603050405020304" pitchFamily="18" charset="0"/>
              </a:endParaRPr>
            </a:p>
          </p:txBody>
        </p:sp>
      </p:grpSp>
    </p:spTree>
    <p:extLst>
      <p:ext uri="{BB962C8B-B14F-4D97-AF65-F5344CB8AC3E}">
        <p14:creationId xmlns:p14="http://schemas.microsoft.com/office/powerpoint/2010/main" val="3714573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0" y="2276872"/>
            <a:ext cx="9144000" cy="2392288"/>
          </a:xfrm>
        </p:spPr>
        <p:txBody>
          <a:bodyPr>
            <a:normAutofit/>
          </a:bodyPr>
          <a:lstStyle/>
          <a:p>
            <a:r>
              <a:rPr lang="ja-JP" altLang="en-US" dirty="0" smtClean="0"/>
              <a:t>　　　　　　資料を借りる</a:t>
            </a:r>
            <a:r>
              <a:rPr lang="en-US" altLang="ja-JP" dirty="0" smtClean="0"/>
              <a:t/>
            </a:r>
            <a:br>
              <a:rPr lang="en-US" altLang="ja-JP" dirty="0" smtClean="0"/>
            </a:br>
            <a:r>
              <a:rPr lang="ja-JP" altLang="en-US" dirty="0"/>
              <a:t>　</a:t>
            </a:r>
            <a:r>
              <a:rPr lang="ja-JP" altLang="en-US" dirty="0" smtClean="0"/>
              <a:t>　　　　　　　　</a:t>
            </a:r>
            <a:endParaRPr kumimoji="1" lang="ja-JP" altLang="en-US" dirty="0"/>
          </a:p>
        </p:txBody>
      </p:sp>
    </p:spTree>
    <p:extLst>
      <p:ext uri="{BB962C8B-B14F-4D97-AF65-F5344CB8AC3E}">
        <p14:creationId xmlns:p14="http://schemas.microsoft.com/office/powerpoint/2010/main" val="9601319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667025" y="4365104"/>
            <a:ext cx="1729268" cy="646331"/>
          </a:xfrm>
          <a:prstGeom prst="rect">
            <a:avLst/>
          </a:prstGeom>
          <a:noFill/>
        </p:spPr>
        <p:txBody>
          <a:bodyPr wrap="square" rtlCol="0">
            <a:spAutoFit/>
          </a:bodyPr>
          <a:lstStyle/>
          <a:p>
            <a:r>
              <a:rPr lang="ja-JP" altLang="en-US" dirty="0">
                <a:latin typeface="メイリオ" panose="020B0604030504040204" pitchFamily="50" charset="-128"/>
                <a:ea typeface="メイリオ" panose="020B0604030504040204" pitchFamily="50" charset="-128"/>
              </a:rPr>
              <a:t>利用者</a:t>
            </a:r>
            <a:r>
              <a:rPr lang="ja-JP" altLang="en-US" dirty="0" smtClean="0">
                <a:latin typeface="メイリオ" panose="020B0604030504040204" pitchFamily="50" charset="-128"/>
                <a:ea typeface="メイリオ" panose="020B0604030504040204" pitchFamily="50" charset="-128"/>
              </a:rPr>
              <a:t>カード</a:t>
            </a:r>
            <a:endParaRPr kumimoji="1" lang="en-US" altLang="ja-JP" dirty="0" smtClean="0">
              <a:latin typeface="メイリオ" panose="020B0604030504040204" pitchFamily="50" charset="-128"/>
              <a:ea typeface="メイリオ" panose="020B0604030504040204" pitchFamily="50" charset="-128"/>
            </a:endParaRPr>
          </a:p>
          <a:p>
            <a:endParaRPr kumimoji="1" lang="ja-JP" altLang="en-US" dirty="0"/>
          </a:p>
        </p:txBody>
      </p:sp>
      <p:pic>
        <p:nvPicPr>
          <p:cNvPr id="7" name="図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67025" y="1738074"/>
            <a:ext cx="3995189" cy="2490332"/>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角丸四角形吹き出し 7"/>
          <p:cNvSpPr/>
          <p:nvPr/>
        </p:nvSpPr>
        <p:spPr>
          <a:xfrm>
            <a:off x="4885946" y="4073622"/>
            <a:ext cx="3769746" cy="1947666"/>
          </a:xfrm>
          <a:prstGeom prst="wedgeRoundRectCallout">
            <a:avLst>
              <a:gd name="adj1" fmla="val -44642"/>
              <a:gd name="adj2" fmla="val -74523"/>
              <a:gd name="adj3" fmla="val 16667"/>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sz="2800" dirty="0" smtClean="0">
                <a:solidFill>
                  <a:schemeClr val="tx1"/>
                </a:solidFill>
                <a:latin typeface="+mj-ea"/>
                <a:ea typeface="+mj-ea"/>
              </a:rPr>
              <a:t>「</a:t>
            </a:r>
            <a:r>
              <a:rPr kumimoji="1" lang="ja-JP" altLang="en-US" sz="2800" dirty="0" smtClean="0">
                <a:solidFill>
                  <a:srgbClr val="FF0000"/>
                </a:solidFill>
                <a:latin typeface="+mj-ea"/>
                <a:ea typeface="+mj-ea"/>
              </a:rPr>
              <a:t>利用者カード</a:t>
            </a:r>
            <a:r>
              <a:rPr kumimoji="1" lang="ja-JP" altLang="en-US" sz="2800" dirty="0" smtClean="0">
                <a:solidFill>
                  <a:schemeClr val="tx1"/>
                </a:solidFill>
                <a:latin typeface="+mj-ea"/>
                <a:ea typeface="+mj-ea"/>
              </a:rPr>
              <a:t>」は</a:t>
            </a:r>
            <a:endParaRPr kumimoji="1" lang="en-US" altLang="ja-JP" sz="2800" dirty="0" smtClean="0">
              <a:solidFill>
                <a:schemeClr val="tx1"/>
              </a:solidFill>
              <a:latin typeface="+mj-ea"/>
              <a:ea typeface="+mj-ea"/>
            </a:endParaRPr>
          </a:p>
          <a:p>
            <a:pPr algn="ctr"/>
            <a:r>
              <a:rPr kumimoji="1" lang="ja-JP" altLang="en-US" sz="2800" dirty="0" smtClean="0">
                <a:solidFill>
                  <a:schemeClr val="tx1"/>
                </a:solidFill>
                <a:latin typeface="+mj-ea"/>
                <a:ea typeface="+mj-ea"/>
              </a:rPr>
              <a:t>仙台市図書館</a:t>
            </a:r>
            <a:endParaRPr kumimoji="1" lang="en-US" altLang="ja-JP" sz="2800" dirty="0" smtClean="0">
              <a:solidFill>
                <a:schemeClr val="tx1"/>
              </a:solidFill>
              <a:latin typeface="+mj-ea"/>
              <a:ea typeface="+mj-ea"/>
            </a:endParaRPr>
          </a:p>
          <a:p>
            <a:pPr algn="ctr"/>
            <a:r>
              <a:rPr kumimoji="1" lang="ja-JP" altLang="en-US" sz="2800" dirty="0" smtClean="0">
                <a:solidFill>
                  <a:schemeClr val="tx1"/>
                </a:solidFill>
                <a:latin typeface="+mj-ea"/>
                <a:ea typeface="+mj-ea"/>
              </a:rPr>
              <a:t>すべての館で使えます</a:t>
            </a:r>
            <a:endParaRPr kumimoji="1" lang="ja-JP" altLang="en-US" sz="2800" dirty="0">
              <a:solidFill>
                <a:schemeClr val="tx1"/>
              </a:solidFill>
              <a:latin typeface="+mj-ea"/>
              <a:ea typeface="+mj-ea"/>
            </a:endParaRPr>
          </a:p>
        </p:txBody>
      </p:sp>
      <p:sp>
        <p:nvSpPr>
          <p:cNvPr id="4" name="正方形/長方形 3"/>
          <p:cNvSpPr/>
          <p:nvPr/>
        </p:nvSpPr>
        <p:spPr>
          <a:xfrm>
            <a:off x="3225616" y="3929606"/>
            <a:ext cx="1008112" cy="14401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9" name="テキスト ボックス 8"/>
          <p:cNvSpPr txBox="1"/>
          <p:nvPr/>
        </p:nvSpPr>
        <p:spPr>
          <a:xfrm>
            <a:off x="4860032" y="1763952"/>
            <a:ext cx="4008303" cy="1754326"/>
          </a:xfrm>
          <a:prstGeom prst="rect">
            <a:avLst/>
          </a:prstGeom>
          <a:noFill/>
        </p:spPr>
        <p:txBody>
          <a:bodyPr wrap="square" rtlCol="0">
            <a:spAutoFit/>
          </a:bodyPr>
          <a:lstStyle/>
          <a:p>
            <a:r>
              <a:rPr lang="ja-JP" altLang="en-US" dirty="0"/>
              <a:t>中</a:t>
            </a:r>
            <a:r>
              <a:rPr lang="ja-JP" altLang="en-US" dirty="0" smtClean="0"/>
              <a:t>学生は</a:t>
            </a:r>
            <a:r>
              <a:rPr lang="ja-JP" altLang="en-US" dirty="0"/>
              <a:t>、</a:t>
            </a:r>
            <a:r>
              <a:rPr lang="ja-JP" altLang="en-US" dirty="0" smtClean="0"/>
              <a:t>本人が</a:t>
            </a:r>
            <a:r>
              <a:rPr lang="ja-JP" altLang="en-US" b="1" dirty="0" smtClean="0">
                <a:solidFill>
                  <a:srgbClr val="FF0000"/>
                </a:solidFill>
              </a:rPr>
              <a:t>生徒</a:t>
            </a:r>
            <a:r>
              <a:rPr lang="ja-JP" altLang="en-US" b="1" dirty="0">
                <a:solidFill>
                  <a:srgbClr val="FF0000"/>
                </a:solidFill>
              </a:rPr>
              <a:t>手帳</a:t>
            </a:r>
            <a:r>
              <a:rPr lang="ja-JP" altLang="en-US" b="1" dirty="0" smtClean="0">
                <a:solidFill>
                  <a:srgbClr val="FF0000"/>
                </a:solidFill>
              </a:rPr>
              <a:t>を持参</a:t>
            </a:r>
            <a:r>
              <a:rPr lang="ja-JP" altLang="en-US" dirty="0" smtClean="0"/>
              <a:t>し、</a:t>
            </a:r>
            <a:r>
              <a:rPr lang="ja-JP" altLang="en-US" b="1" dirty="0" smtClean="0"/>
              <a:t>申込み用紙を出す</a:t>
            </a:r>
            <a:r>
              <a:rPr lang="ja-JP" altLang="en-US" dirty="0" smtClean="0"/>
              <a:t>ことでカードが作れます。</a:t>
            </a:r>
            <a:endParaRPr lang="en-US" altLang="ja-JP" dirty="0" smtClean="0"/>
          </a:p>
          <a:p>
            <a:r>
              <a:rPr lang="ja-JP" altLang="en-US" dirty="0" smtClean="0"/>
              <a:t>自宅の住所・連絡先を記入できる</a:t>
            </a:r>
            <a:r>
              <a:rPr kumimoji="1" lang="ja-JP" altLang="en-US" dirty="0" smtClean="0"/>
              <a:t>ようにしてきましょう。</a:t>
            </a:r>
            <a:endParaRPr kumimoji="1" lang="en-US" altLang="ja-JP" dirty="0" smtClean="0"/>
          </a:p>
          <a:p>
            <a:endParaRPr kumimoji="1" lang="ja-JP" altLang="en-US" dirty="0"/>
          </a:p>
        </p:txBody>
      </p:sp>
      <p:sp>
        <p:nvSpPr>
          <p:cNvPr id="10" name="タイトル 1"/>
          <p:cNvSpPr txBox="1">
            <a:spLocks/>
          </p:cNvSpPr>
          <p:nvPr/>
        </p:nvSpPr>
        <p:spPr>
          <a:xfrm>
            <a:off x="4572000" y="641591"/>
            <a:ext cx="4104455" cy="777739"/>
          </a:xfrm>
          <a:prstGeom prst="rect">
            <a:avLst/>
          </a:prstGeom>
        </p:spPr>
        <p:txBody>
          <a:bodyPr vert="horz" lIns="68580" tIns="34290" rIns="68580" bIns="34290" rtlCol="0" anchor="t">
            <a:normAutofit fontScale="92500"/>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defTabSz="342900"/>
            <a:r>
              <a:rPr lang="ja-JP" altLang="en-US" sz="2700" dirty="0" smtClean="0">
                <a:solidFill>
                  <a:prstClr val="black">
                    <a:lumMod val="85000"/>
                    <a:lumOff val="15000"/>
                  </a:prstClr>
                </a:solidFill>
                <a:latin typeface="HGS創英角ｺﾞｼｯｸUB" panose="020B0900000000000000" pitchFamily="50" charset="-128"/>
                <a:ea typeface="HGS創英角ｺﾞｼｯｸUB" panose="020B0900000000000000" pitchFamily="50" charset="-128"/>
              </a:rPr>
              <a:t>図書館で資料を借りるには</a:t>
            </a:r>
            <a:endParaRPr lang="ja-JP" altLang="en-US" sz="2700" dirty="0">
              <a:solidFill>
                <a:prstClr val="black">
                  <a:lumMod val="85000"/>
                  <a:lumOff val="15000"/>
                </a:prstClr>
              </a:solidFill>
              <a:latin typeface="HGS創英角ｺﾞｼｯｸUB" panose="020B0900000000000000" pitchFamily="50" charset="-128"/>
              <a:ea typeface="HGS創英角ｺﾞｼｯｸUB" panose="020B0900000000000000" pitchFamily="50" charset="-128"/>
            </a:endParaRPr>
          </a:p>
        </p:txBody>
      </p:sp>
    </p:spTree>
    <p:extLst>
      <p:ext uri="{BB962C8B-B14F-4D97-AF65-F5344CB8AC3E}">
        <p14:creationId xmlns:p14="http://schemas.microsoft.com/office/powerpoint/2010/main" val="1374042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p:cNvGrpSpPr/>
          <p:nvPr/>
        </p:nvGrpSpPr>
        <p:grpSpPr>
          <a:xfrm>
            <a:off x="4856433" y="4345418"/>
            <a:ext cx="3813348" cy="1949654"/>
            <a:chOff x="-11507" y="0"/>
            <a:chExt cx="3743402" cy="1178520"/>
          </a:xfrm>
        </p:grpSpPr>
        <p:sp>
          <p:nvSpPr>
            <p:cNvPr id="41" name="テキスト ボックス 2"/>
            <p:cNvSpPr txBox="1">
              <a:spLocks noChangeArrowheads="1"/>
            </p:cNvSpPr>
            <p:nvPr/>
          </p:nvSpPr>
          <p:spPr bwMode="auto">
            <a:xfrm>
              <a:off x="0" y="0"/>
              <a:ext cx="3378200" cy="503555"/>
            </a:xfrm>
            <a:prstGeom prst="rect">
              <a:avLst/>
            </a:prstGeom>
            <a:noFill/>
            <a:ln w="9525">
              <a:noFill/>
              <a:miter lim="800000"/>
              <a:headEnd/>
              <a:tailEnd/>
            </a:ln>
          </p:spPr>
          <p:txBody>
            <a:bodyPr rot="0" vert="horz" wrap="square" lIns="68580" tIns="34290" rIns="68580" bIns="34290" anchor="t" anchorCtr="0">
              <a:noAutofit/>
            </a:bodyPr>
            <a:lstStyle/>
            <a:p>
              <a:pPr algn="just"/>
              <a:r>
                <a:rPr lang="ja-JP" altLang="en-US" sz="3000" kern="100" dirty="0">
                  <a:solidFill>
                    <a:srgbClr val="FF0000"/>
                  </a:solidFill>
                  <a:latin typeface="Century" panose="02040604050505020304" pitchFamily="18" charset="0"/>
                  <a:ea typeface="HGP創英角ｺﾞｼｯｸUB" panose="020B0900000000000000" pitchFamily="50" charset="-128"/>
                  <a:cs typeface="Times New Roman" panose="02020603050405020304" pitchFamily="18" charset="0"/>
                </a:rPr>
                <a:t>イ</a:t>
              </a:r>
              <a:r>
                <a:rPr lang="ja-JP" altLang="en-US" kern="100" dirty="0">
                  <a:solidFill>
                    <a:srgbClr val="FF0000"/>
                  </a:solidFill>
                  <a:latin typeface="Century" panose="02040604050505020304" pitchFamily="18" charset="0"/>
                  <a:ea typeface="HGP創英角ｺﾞｼｯｸUB" panose="020B0900000000000000" pitchFamily="50" charset="-128"/>
                  <a:cs typeface="Times New Roman" panose="02020603050405020304" pitchFamily="18" charset="0"/>
                </a:rPr>
                <a:t>ンターネットでもっと便利に！</a:t>
              </a:r>
              <a:endParaRPr lang="ja-JP" altLang="en-US" sz="1200" kern="100" dirty="0">
                <a:solidFill>
                  <a:srgbClr val="FF0000"/>
                </a:solidFill>
                <a:latin typeface="Century" panose="02040604050505020304" pitchFamily="18" charset="0"/>
                <a:ea typeface="ＭＳ 明朝" panose="02020609040205080304" pitchFamily="17" charset="-128"/>
                <a:cs typeface="Times New Roman" panose="02020603050405020304" pitchFamily="18" charset="0"/>
              </a:endParaRPr>
            </a:p>
          </p:txBody>
        </p:sp>
        <p:sp>
          <p:nvSpPr>
            <p:cNvPr id="42" name="テキスト ボックス 2"/>
            <p:cNvSpPr txBox="1">
              <a:spLocks noChangeArrowheads="1"/>
            </p:cNvSpPr>
            <p:nvPr/>
          </p:nvSpPr>
          <p:spPr bwMode="auto">
            <a:xfrm>
              <a:off x="-11507" y="349845"/>
              <a:ext cx="2304175" cy="828675"/>
            </a:xfrm>
            <a:prstGeom prst="rect">
              <a:avLst/>
            </a:prstGeom>
            <a:noFill/>
            <a:ln w="9525">
              <a:noFill/>
              <a:miter lim="800000"/>
              <a:headEnd/>
              <a:tailEnd/>
            </a:ln>
          </p:spPr>
          <p:txBody>
            <a:bodyPr rot="0" vert="horz" wrap="square" lIns="68580" tIns="34290" rIns="68580" bIns="34290" anchor="t" anchorCtr="0">
              <a:noAutofit/>
            </a:bodyPr>
            <a:lstStyle/>
            <a:p>
              <a:pPr algn="just"/>
              <a:r>
                <a:rPr lang="ja-JP" altLang="en-US" sz="1500" kern="100" dirty="0">
                  <a:latin typeface="Century" panose="02040604050505020304" pitchFamily="18" charset="0"/>
                  <a:ea typeface="HGPｺﾞｼｯｸM" panose="020B0600000000000000" pitchFamily="50" charset="-128"/>
                  <a:cs typeface="Times New Roman" panose="02020603050405020304" pitchFamily="18" charset="0"/>
                </a:rPr>
                <a:t>パスワード（窓口で発行）を</a:t>
              </a:r>
              <a:endParaRPr lang="en-US" altLang="ja-JP" sz="1500" kern="100" dirty="0">
                <a:latin typeface="Century" panose="02040604050505020304" pitchFamily="18" charset="0"/>
                <a:ea typeface="HGPｺﾞｼｯｸM" panose="020B0600000000000000" pitchFamily="50" charset="-128"/>
                <a:cs typeface="Times New Roman" panose="02020603050405020304" pitchFamily="18" charset="0"/>
              </a:endParaRPr>
            </a:p>
            <a:p>
              <a:pPr algn="just"/>
              <a:r>
                <a:rPr lang="ja-JP" altLang="en-US" sz="1500" kern="100" dirty="0">
                  <a:latin typeface="Century" panose="02040604050505020304" pitchFamily="18" charset="0"/>
                  <a:ea typeface="HGPｺﾞｼｯｸM" panose="020B0600000000000000" pitchFamily="50" charset="-128"/>
                  <a:cs typeface="Times New Roman" panose="02020603050405020304" pitchFamily="18" charset="0"/>
                </a:rPr>
                <a:t>使えば、</a:t>
              </a:r>
              <a:endParaRPr lang="ja-JP" altLang="en-US" sz="1200" kern="100" dirty="0">
                <a:latin typeface="Century" panose="02040604050505020304" pitchFamily="18" charset="0"/>
                <a:ea typeface="ＭＳ 明朝" panose="02020609040205080304" pitchFamily="17" charset="-128"/>
                <a:cs typeface="Times New Roman" panose="02020603050405020304" pitchFamily="18" charset="0"/>
              </a:endParaRPr>
            </a:p>
            <a:p>
              <a:pPr algn="just"/>
              <a:r>
                <a:rPr lang="ja-JP" altLang="en-US" sz="1500" kern="100" dirty="0">
                  <a:latin typeface="Century" panose="02040604050505020304" pitchFamily="18" charset="0"/>
                  <a:ea typeface="HGPｺﾞｼｯｸM" panose="020B0600000000000000" pitchFamily="50" charset="-128"/>
                  <a:cs typeface="Times New Roman" panose="02020603050405020304" pitchFamily="18" charset="0"/>
                </a:rPr>
                <a:t>スマートフォンやパソコンから</a:t>
              </a:r>
              <a:endParaRPr lang="ja-JP" altLang="en-US" sz="1200" kern="100" dirty="0">
                <a:latin typeface="Century" panose="02040604050505020304" pitchFamily="18" charset="0"/>
                <a:ea typeface="ＭＳ 明朝" panose="02020609040205080304" pitchFamily="17" charset="-128"/>
                <a:cs typeface="Times New Roman" panose="02020603050405020304" pitchFamily="18" charset="0"/>
              </a:endParaRPr>
            </a:p>
            <a:p>
              <a:pPr algn="just"/>
              <a:r>
                <a:rPr lang="ja-JP" altLang="en-US" sz="1500" kern="100" dirty="0">
                  <a:latin typeface="Century" panose="02040604050505020304" pitchFamily="18" charset="0"/>
                  <a:ea typeface="HGPｺﾞｼｯｸM" panose="020B0600000000000000" pitchFamily="50" charset="-128"/>
                  <a:cs typeface="Times New Roman" panose="02020603050405020304" pitchFamily="18" charset="0"/>
                </a:rPr>
                <a:t>「予約」や「貸出期間の延長」もＯＫ</a:t>
              </a:r>
              <a:r>
                <a:rPr lang="ja-JP" altLang="en-US" sz="1050" kern="100" dirty="0">
                  <a:latin typeface="Century" panose="02040604050505020304" pitchFamily="18" charset="0"/>
                  <a:ea typeface="HGPｺﾞｼｯｸM" panose="020B0600000000000000" pitchFamily="50" charset="-128"/>
                  <a:cs typeface="Times New Roman" panose="02020603050405020304" pitchFamily="18" charset="0"/>
                </a:rPr>
                <a:t>。</a:t>
              </a:r>
              <a:endParaRPr lang="ja-JP" altLang="en-US" sz="825" kern="100" dirty="0">
                <a:latin typeface="Century" panose="02040604050505020304" pitchFamily="18" charset="0"/>
                <a:ea typeface="ＭＳ 明朝" panose="02020609040205080304" pitchFamily="17" charset="-128"/>
                <a:cs typeface="Times New Roman" panose="02020603050405020304" pitchFamily="18" charset="0"/>
              </a:endParaRPr>
            </a:p>
          </p:txBody>
        </p:sp>
        <p:grpSp>
          <p:nvGrpSpPr>
            <p:cNvPr id="43" name="グループ化 42"/>
            <p:cNvGrpSpPr/>
            <p:nvPr/>
          </p:nvGrpSpPr>
          <p:grpSpPr>
            <a:xfrm>
              <a:off x="3390900" y="609600"/>
              <a:ext cx="340995" cy="524510"/>
              <a:chOff x="0" y="0"/>
              <a:chExt cx="457200" cy="809625"/>
            </a:xfrm>
          </p:grpSpPr>
          <p:sp>
            <p:nvSpPr>
              <p:cNvPr id="54" name="角丸四角形 53"/>
              <p:cNvSpPr/>
              <p:nvPr/>
            </p:nvSpPr>
            <p:spPr>
              <a:xfrm>
                <a:off x="0" y="0"/>
                <a:ext cx="457200" cy="809625"/>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sp>
            <p:nvSpPr>
              <p:cNvPr id="55" name="正方形/長方形 54"/>
              <p:cNvSpPr/>
              <p:nvPr/>
            </p:nvSpPr>
            <p:spPr>
              <a:xfrm>
                <a:off x="76200" y="85725"/>
                <a:ext cx="304800" cy="590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sp>
            <p:nvSpPr>
              <p:cNvPr id="56" name="角丸四角形 55"/>
              <p:cNvSpPr/>
              <p:nvPr/>
            </p:nvSpPr>
            <p:spPr>
              <a:xfrm>
                <a:off x="152400" y="704850"/>
                <a:ext cx="161925" cy="4508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grpSp>
        <p:grpSp>
          <p:nvGrpSpPr>
            <p:cNvPr id="44" name="グループ化 43"/>
            <p:cNvGrpSpPr/>
            <p:nvPr/>
          </p:nvGrpSpPr>
          <p:grpSpPr>
            <a:xfrm>
              <a:off x="2349500" y="571500"/>
              <a:ext cx="887729" cy="523876"/>
              <a:chOff x="0" y="0"/>
              <a:chExt cx="1108075" cy="645160"/>
            </a:xfrm>
          </p:grpSpPr>
          <p:grpSp>
            <p:nvGrpSpPr>
              <p:cNvPr id="45" name="グループ化 44"/>
              <p:cNvGrpSpPr/>
              <p:nvPr/>
            </p:nvGrpSpPr>
            <p:grpSpPr>
              <a:xfrm>
                <a:off x="0" y="0"/>
                <a:ext cx="752475" cy="645160"/>
                <a:chOff x="0" y="0"/>
                <a:chExt cx="752475" cy="645160"/>
              </a:xfrm>
            </p:grpSpPr>
            <p:grpSp>
              <p:nvGrpSpPr>
                <p:cNvPr id="49" name="グループ化 48"/>
                <p:cNvGrpSpPr/>
                <p:nvPr/>
              </p:nvGrpSpPr>
              <p:grpSpPr>
                <a:xfrm>
                  <a:off x="0" y="0"/>
                  <a:ext cx="752475" cy="528320"/>
                  <a:chOff x="0" y="0"/>
                  <a:chExt cx="752475" cy="528320"/>
                </a:xfrm>
              </p:grpSpPr>
              <p:sp>
                <p:nvSpPr>
                  <p:cNvPr id="52" name="角丸四角形 51"/>
                  <p:cNvSpPr/>
                  <p:nvPr/>
                </p:nvSpPr>
                <p:spPr>
                  <a:xfrm>
                    <a:off x="0" y="0"/>
                    <a:ext cx="752475" cy="528320"/>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sp>
                <p:nvSpPr>
                  <p:cNvPr id="53" name="正方形/長方形 52"/>
                  <p:cNvSpPr/>
                  <p:nvPr/>
                </p:nvSpPr>
                <p:spPr>
                  <a:xfrm>
                    <a:off x="76200" y="57150"/>
                    <a:ext cx="609600" cy="400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grpSp>
            <p:sp>
              <p:nvSpPr>
                <p:cNvPr id="50" name="正方形/長方形 49"/>
                <p:cNvSpPr/>
                <p:nvPr/>
              </p:nvSpPr>
              <p:spPr>
                <a:xfrm>
                  <a:off x="238125" y="523875"/>
                  <a:ext cx="266700" cy="9080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sp>
              <p:nvSpPr>
                <p:cNvPr id="51" name="角丸四角形 50"/>
                <p:cNvSpPr/>
                <p:nvPr/>
              </p:nvSpPr>
              <p:spPr>
                <a:xfrm>
                  <a:off x="142875" y="600075"/>
                  <a:ext cx="476250" cy="45085"/>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grpSp>
          <p:grpSp>
            <p:nvGrpSpPr>
              <p:cNvPr id="46" name="グループ化 45"/>
              <p:cNvGrpSpPr/>
              <p:nvPr/>
            </p:nvGrpSpPr>
            <p:grpSpPr>
              <a:xfrm>
                <a:off x="812800" y="38100"/>
                <a:ext cx="295275" cy="604520"/>
                <a:chOff x="0" y="0"/>
                <a:chExt cx="295275" cy="604520"/>
              </a:xfrm>
            </p:grpSpPr>
            <p:sp>
              <p:nvSpPr>
                <p:cNvPr id="47" name="正方形/長方形 46"/>
                <p:cNvSpPr/>
                <p:nvPr/>
              </p:nvSpPr>
              <p:spPr>
                <a:xfrm>
                  <a:off x="0" y="0"/>
                  <a:ext cx="295275" cy="60452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sp>
              <p:nvSpPr>
                <p:cNvPr id="48" name="角丸四角形 47"/>
                <p:cNvSpPr/>
                <p:nvPr/>
              </p:nvSpPr>
              <p:spPr>
                <a:xfrm>
                  <a:off x="28575" y="104775"/>
                  <a:ext cx="238125" cy="4508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grpSp>
        </p:grpSp>
      </p:grpSp>
      <p:sp>
        <p:nvSpPr>
          <p:cNvPr id="5" name="テキスト ボックス 2"/>
          <p:cNvSpPr txBox="1">
            <a:spLocks noChangeArrowheads="1"/>
          </p:cNvSpPr>
          <p:nvPr/>
        </p:nvSpPr>
        <p:spPr bwMode="auto">
          <a:xfrm>
            <a:off x="672288" y="1229234"/>
            <a:ext cx="1559681" cy="833462"/>
          </a:xfrm>
          <a:prstGeom prst="rect">
            <a:avLst/>
          </a:prstGeom>
          <a:noFill/>
          <a:ln w="9525">
            <a:noFill/>
            <a:miter lim="800000"/>
            <a:headEnd/>
            <a:tailEnd/>
          </a:ln>
        </p:spPr>
        <p:txBody>
          <a:bodyPr rot="0" vert="horz" wrap="square" lIns="68580" tIns="34290" rIns="68580" bIns="34290" anchor="t" anchorCtr="0">
            <a:noAutofit/>
          </a:bodyPr>
          <a:lstStyle/>
          <a:p>
            <a:pPr algn="just"/>
            <a:r>
              <a:rPr lang="ja-JP" altLang="en-US" sz="4000" b="1" kern="100" dirty="0">
                <a:solidFill>
                  <a:srgbClr val="FF0000"/>
                </a:solidFill>
                <a:latin typeface="Century" panose="02040604050505020304" pitchFamily="18" charset="0"/>
                <a:ea typeface="HGP創英角ｺﾞｼｯｸUB" panose="020B0900000000000000" pitchFamily="50" charset="-128"/>
                <a:cs typeface="Times New Roman" panose="02020603050405020304" pitchFamily="18" charset="0"/>
              </a:rPr>
              <a:t>借</a:t>
            </a:r>
            <a:r>
              <a:rPr lang="ja-JP" altLang="en-US" sz="2800" b="1" kern="100" dirty="0">
                <a:solidFill>
                  <a:srgbClr val="FF0000"/>
                </a:solidFill>
                <a:latin typeface="Century" panose="02040604050505020304" pitchFamily="18" charset="0"/>
                <a:ea typeface="HGP創英角ｺﾞｼｯｸUB" panose="020B0900000000000000" pitchFamily="50" charset="-128"/>
                <a:cs typeface="Times New Roman" panose="02020603050405020304" pitchFamily="18" charset="0"/>
              </a:rPr>
              <a:t>りる</a:t>
            </a:r>
            <a:endParaRPr lang="ja-JP" altLang="en-US" sz="1100" b="1" kern="100" dirty="0">
              <a:solidFill>
                <a:srgbClr val="FF0000"/>
              </a:solidFill>
              <a:latin typeface="Century" panose="02040604050505020304" pitchFamily="18" charset="0"/>
              <a:ea typeface="ＭＳ 明朝" panose="02020609040205080304" pitchFamily="17" charset="-128"/>
              <a:cs typeface="Times New Roman" panose="02020603050405020304" pitchFamily="18" charset="0"/>
            </a:endParaRPr>
          </a:p>
        </p:txBody>
      </p:sp>
      <p:grpSp>
        <p:nvGrpSpPr>
          <p:cNvPr id="6" name="グループ化 5"/>
          <p:cNvGrpSpPr/>
          <p:nvPr/>
        </p:nvGrpSpPr>
        <p:grpSpPr>
          <a:xfrm>
            <a:off x="727363" y="2228439"/>
            <a:ext cx="1384133" cy="2054628"/>
            <a:chOff x="0" y="0"/>
            <a:chExt cx="1277404" cy="1266132"/>
          </a:xfrm>
        </p:grpSpPr>
        <p:grpSp>
          <p:nvGrpSpPr>
            <p:cNvPr id="35" name="グループ化 34"/>
            <p:cNvGrpSpPr/>
            <p:nvPr/>
          </p:nvGrpSpPr>
          <p:grpSpPr>
            <a:xfrm>
              <a:off x="95250" y="0"/>
              <a:ext cx="796489" cy="687705"/>
              <a:chOff x="0" y="0"/>
              <a:chExt cx="763271" cy="817880"/>
            </a:xfrm>
          </p:grpSpPr>
          <p:sp>
            <p:nvSpPr>
              <p:cNvPr id="39" name="山形 38"/>
              <p:cNvSpPr/>
              <p:nvPr/>
            </p:nvSpPr>
            <p:spPr>
              <a:xfrm rot="5400000">
                <a:off x="-27304" y="27304"/>
                <a:ext cx="817880" cy="763271"/>
              </a:xfrm>
              <a:prstGeom prst="chevron">
                <a:avLst>
                  <a:gd name="adj" fmla="val 20551"/>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sp>
            <p:nvSpPr>
              <p:cNvPr id="40" name="角丸四角形 39"/>
              <p:cNvSpPr/>
              <p:nvPr/>
            </p:nvSpPr>
            <p:spPr>
              <a:xfrm>
                <a:off x="325120" y="132080"/>
                <a:ext cx="114300" cy="664845"/>
              </a:xfrm>
              <a:prstGeom prst="roundRect">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grpSp>
        <p:sp>
          <p:nvSpPr>
            <p:cNvPr id="36" name="テキスト ボックス 346"/>
            <p:cNvSpPr txBox="1"/>
            <p:nvPr/>
          </p:nvSpPr>
          <p:spPr>
            <a:xfrm>
              <a:off x="0" y="152400"/>
              <a:ext cx="497804" cy="34744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eaVert" wrap="square" lIns="68580" tIns="34290" rIns="68580" bIns="34290" numCol="1" spcCol="0" rtlCol="0" fromWordArt="0" anchor="t" anchorCtr="0" forceAA="0" compatLnSpc="1">
              <a:prstTxWarp prst="textNoShape">
                <a:avLst/>
              </a:prstTxWarp>
              <a:noAutofit/>
            </a:bodyPr>
            <a:lstStyle/>
            <a:p>
              <a:pPr algn="ctr"/>
              <a:r>
                <a:rPr lang="ja-JP" altLang="en-US" sz="900" kern="100" dirty="0">
                  <a:solidFill>
                    <a:srgbClr val="FFFFFF"/>
                  </a:solidFill>
                  <a:ea typeface="HGPｺﾞｼｯｸE" panose="020B0900000000000000" pitchFamily="50" charset="-128"/>
                  <a:cs typeface="Times New Roman" panose="02020603050405020304" pitchFamily="18" charset="0"/>
                </a:rPr>
                <a:t>本</a:t>
              </a:r>
              <a:endParaRPr lang="ja-JP" altLang="en-US" sz="788" kern="100" dirty="0">
                <a:ea typeface="ＭＳ 明朝" panose="02020609040205080304" pitchFamily="17" charset="-128"/>
                <a:cs typeface="Times New Roman" panose="02020603050405020304" pitchFamily="18" charset="0"/>
              </a:endParaRPr>
            </a:p>
          </p:txBody>
        </p:sp>
        <p:sp>
          <p:nvSpPr>
            <p:cNvPr id="37" name="テキスト ボックス 347"/>
            <p:cNvSpPr txBox="1"/>
            <p:nvPr/>
          </p:nvSpPr>
          <p:spPr>
            <a:xfrm>
              <a:off x="552450" y="47625"/>
              <a:ext cx="398145" cy="596265"/>
            </a:xfrm>
            <a:prstGeom prst="rect">
              <a:avLst/>
            </a:prstGeom>
            <a:noFill/>
            <a:ln w="6350">
              <a:noFill/>
            </a:ln>
            <a:effectLst/>
          </p:spPr>
          <p:txBody>
            <a:bodyPr rot="0" spcFirstLastPara="0" vert="eaVert" wrap="square" lIns="68580" tIns="34290" rIns="68580" bIns="34290" numCol="1" spcCol="0" rtlCol="0" fromWordArt="0" anchor="t" anchorCtr="0" forceAA="0" compatLnSpc="1">
              <a:prstTxWarp prst="textNoShape">
                <a:avLst/>
              </a:prstTxWarp>
              <a:noAutofit/>
            </a:bodyPr>
            <a:lstStyle/>
            <a:p>
              <a:pPr algn="ctr"/>
              <a:r>
                <a:rPr lang="ja-JP" altLang="en-US" sz="900" kern="100" dirty="0">
                  <a:solidFill>
                    <a:srgbClr val="FFFFFF"/>
                  </a:solidFill>
                  <a:latin typeface="Century" panose="02040604050505020304" pitchFamily="18" charset="0"/>
                  <a:ea typeface="HGPｺﾞｼｯｸE" panose="020B0900000000000000" pitchFamily="50" charset="-128"/>
                  <a:cs typeface="Times New Roman" panose="02020603050405020304" pitchFamily="18" charset="0"/>
                </a:rPr>
                <a:t>雑誌</a:t>
              </a:r>
              <a:endParaRPr lang="ja-JP" altLang="en-US" sz="788" kern="100" dirty="0">
                <a:latin typeface="Century" panose="02040604050505020304" pitchFamily="18" charset="0"/>
                <a:ea typeface="ＭＳ 明朝" panose="02020609040205080304" pitchFamily="17" charset="-128"/>
                <a:cs typeface="Times New Roman" panose="02020603050405020304" pitchFamily="18" charset="0"/>
              </a:endParaRPr>
            </a:p>
          </p:txBody>
        </p:sp>
        <p:sp>
          <p:nvSpPr>
            <p:cNvPr id="38" name="テキスト ボックス 2"/>
            <p:cNvSpPr txBox="1">
              <a:spLocks noChangeArrowheads="1"/>
            </p:cNvSpPr>
            <p:nvPr/>
          </p:nvSpPr>
          <p:spPr bwMode="auto">
            <a:xfrm>
              <a:off x="95250" y="777281"/>
              <a:ext cx="1182154" cy="488851"/>
            </a:xfrm>
            <a:prstGeom prst="rect">
              <a:avLst/>
            </a:prstGeom>
            <a:noFill/>
            <a:ln w="9525">
              <a:noFill/>
              <a:miter lim="800000"/>
              <a:headEnd/>
              <a:tailEnd/>
            </a:ln>
          </p:spPr>
          <p:txBody>
            <a:bodyPr rot="0" vert="horz" wrap="square" lIns="68580" tIns="34290" rIns="68580" bIns="34290" anchor="t" anchorCtr="0">
              <a:noAutofit/>
            </a:bodyPr>
            <a:lstStyle/>
            <a:p>
              <a:pPr algn="ctr"/>
              <a:r>
                <a:rPr lang="en-US" altLang="ja-JP" sz="2000" kern="100" dirty="0">
                  <a:latin typeface="Century" panose="02040604050505020304" pitchFamily="18" charset="0"/>
                  <a:ea typeface="HGP創英角ｺﾞｼｯｸUB" panose="020B0900000000000000" pitchFamily="50" charset="-128"/>
                  <a:cs typeface="Times New Roman" panose="02020603050405020304" pitchFamily="18" charset="0"/>
                </a:rPr>
                <a:t>×</a:t>
              </a:r>
              <a:r>
                <a:rPr lang="en-US" sz="2000" kern="100" dirty="0">
                  <a:latin typeface="Century" panose="02040604050505020304" pitchFamily="18" charset="0"/>
                  <a:ea typeface="HGP創英角ｺﾞｼｯｸUB" panose="020B0900000000000000" pitchFamily="50" charset="-128"/>
                  <a:cs typeface="Times New Roman" panose="02020603050405020304" pitchFamily="18" charset="0"/>
                </a:rPr>
                <a:t>10</a:t>
              </a:r>
              <a:r>
                <a:rPr lang="ja-JP" altLang="en-US" sz="1200" kern="100" dirty="0">
                  <a:latin typeface="Century" panose="02040604050505020304" pitchFamily="18" charset="0"/>
                  <a:ea typeface="HGP創英角ｺﾞｼｯｸUB" panose="020B0900000000000000" pitchFamily="50" charset="-128"/>
                  <a:cs typeface="Times New Roman" panose="02020603050405020304" pitchFamily="18" charset="0"/>
                </a:rPr>
                <a:t>冊まで</a:t>
              </a:r>
              <a:endParaRPr lang="ja-JP" altLang="en-US" sz="1050" kern="100" dirty="0">
                <a:latin typeface="Century" panose="02040604050505020304" pitchFamily="18" charset="0"/>
                <a:ea typeface="ＭＳ 明朝" panose="02020609040205080304" pitchFamily="17" charset="-128"/>
                <a:cs typeface="Times New Roman" panose="02020603050405020304" pitchFamily="18" charset="0"/>
              </a:endParaRPr>
            </a:p>
          </p:txBody>
        </p:sp>
      </p:grpSp>
      <p:grpSp>
        <p:nvGrpSpPr>
          <p:cNvPr id="7" name="グループ化 6"/>
          <p:cNvGrpSpPr/>
          <p:nvPr/>
        </p:nvGrpSpPr>
        <p:grpSpPr>
          <a:xfrm>
            <a:off x="2615724" y="2206571"/>
            <a:ext cx="1284763" cy="2076496"/>
            <a:chOff x="-129809" y="0"/>
            <a:chExt cx="1127868" cy="1266783"/>
          </a:xfrm>
        </p:grpSpPr>
        <p:grpSp>
          <p:nvGrpSpPr>
            <p:cNvPr id="28" name="グループ化 27"/>
            <p:cNvGrpSpPr/>
            <p:nvPr/>
          </p:nvGrpSpPr>
          <p:grpSpPr>
            <a:xfrm>
              <a:off x="-129809" y="0"/>
              <a:ext cx="957146" cy="753110"/>
              <a:chOff x="-129809" y="0"/>
              <a:chExt cx="957146" cy="753110"/>
            </a:xfrm>
          </p:grpSpPr>
          <p:grpSp>
            <p:nvGrpSpPr>
              <p:cNvPr id="30" name="グループ化 29"/>
              <p:cNvGrpSpPr/>
              <p:nvPr/>
            </p:nvGrpSpPr>
            <p:grpSpPr>
              <a:xfrm>
                <a:off x="-129809" y="0"/>
                <a:ext cx="957146" cy="736600"/>
                <a:chOff x="-161143" y="0"/>
                <a:chExt cx="1188181" cy="914400"/>
              </a:xfrm>
            </p:grpSpPr>
            <p:sp>
              <p:nvSpPr>
                <p:cNvPr id="33" name="円/楕円 334"/>
                <p:cNvSpPr/>
                <p:nvPr/>
              </p:nvSpPr>
              <p:spPr>
                <a:xfrm>
                  <a:off x="-161143" y="0"/>
                  <a:ext cx="1188181" cy="914400"/>
                </a:xfrm>
                <a:prstGeom prst="ellipse">
                  <a:avLst/>
                </a:prstGeom>
                <a:solidFill>
                  <a:srgbClr val="0070C0"/>
                </a:solidFill>
                <a:ln w="25400" cap="flat" cmpd="sng" algn="ctr">
                  <a:noFill/>
                  <a:prstDash val="solid"/>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sp>
              <p:nvSpPr>
                <p:cNvPr id="34" name="円/楕円 335"/>
                <p:cNvSpPr>
                  <a:spLocks noChangeAspect="1"/>
                </p:cNvSpPr>
                <p:nvPr/>
              </p:nvSpPr>
              <p:spPr>
                <a:xfrm>
                  <a:off x="323850" y="323850"/>
                  <a:ext cx="266700" cy="266700"/>
                </a:xfrm>
                <a:prstGeom prst="ellipse">
                  <a:avLst/>
                </a:prstGeom>
                <a:solidFill>
                  <a:sysClr val="window" lastClr="FFFFFF"/>
                </a:solidFill>
                <a:ln w="25400" cap="flat" cmpd="sng" algn="ctr">
                  <a:noFill/>
                  <a:prstDash val="solid"/>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grpSp>
          <p:sp>
            <p:nvSpPr>
              <p:cNvPr id="31" name="テキスト ボックス 2"/>
              <p:cNvSpPr txBox="1">
                <a:spLocks noChangeArrowheads="1"/>
              </p:cNvSpPr>
              <p:nvPr/>
            </p:nvSpPr>
            <p:spPr bwMode="auto">
              <a:xfrm>
                <a:off x="90487" y="4762"/>
                <a:ext cx="552450" cy="334010"/>
              </a:xfrm>
              <a:prstGeom prst="rect">
                <a:avLst/>
              </a:prstGeom>
              <a:noFill/>
              <a:ln w="9525">
                <a:noFill/>
                <a:miter lim="800000"/>
                <a:headEnd/>
                <a:tailEnd/>
              </a:ln>
            </p:spPr>
            <p:txBody>
              <a:bodyPr rot="0" vert="horz" wrap="square" lIns="68580" tIns="34290" rIns="68580" bIns="34290" anchor="t" anchorCtr="0">
                <a:noAutofit/>
              </a:bodyPr>
              <a:lstStyle/>
              <a:p>
                <a:pPr algn="ctr"/>
                <a:r>
                  <a:rPr lang="ja-JP" altLang="en-US" sz="900" kern="100" dirty="0">
                    <a:solidFill>
                      <a:srgbClr val="FFFFFF"/>
                    </a:solidFill>
                    <a:latin typeface="Century" panose="02040604050505020304" pitchFamily="18" charset="0"/>
                    <a:ea typeface="HGPｺﾞｼｯｸE" panose="020B0900000000000000" pitchFamily="50" charset="-128"/>
                    <a:cs typeface="Times New Roman" panose="02020603050405020304" pitchFamily="18" charset="0"/>
                  </a:rPr>
                  <a:t>ＣＤ</a:t>
                </a:r>
                <a:endParaRPr lang="ja-JP" altLang="en-US" sz="788" kern="100" dirty="0">
                  <a:latin typeface="Century" panose="02040604050505020304" pitchFamily="18" charset="0"/>
                  <a:ea typeface="ＭＳ 明朝" panose="02020609040205080304" pitchFamily="17" charset="-128"/>
                  <a:cs typeface="Times New Roman" panose="02020603050405020304" pitchFamily="18" charset="0"/>
                </a:endParaRPr>
              </a:p>
            </p:txBody>
          </p:sp>
          <p:sp>
            <p:nvSpPr>
              <p:cNvPr id="32" name="テキスト ボックス 2"/>
              <p:cNvSpPr txBox="1">
                <a:spLocks noChangeArrowheads="1"/>
              </p:cNvSpPr>
              <p:nvPr/>
            </p:nvSpPr>
            <p:spPr bwMode="auto">
              <a:xfrm>
                <a:off x="90487" y="419100"/>
                <a:ext cx="552450" cy="334010"/>
              </a:xfrm>
              <a:prstGeom prst="rect">
                <a:avLst/>
              </a:prstGeom>
              <a:noFill/>
              <a:ln w="9525">
                <a:noFill/>
                <a:miter lim="800000"/>
                <a:headEnd/>
                <a:tailEnd/>
              </a:ln>
            </p:spPr>
            <p:txBody>
              <a:bodyPr rot="0" vert="horz" wrap="square" lIns="68580" tIns="34290" rIns="68580" bIns="34290" anchor="t" anchorCtr="0">
                <a:noAutofit/>
              </a:bodyPr>
              <a:lstStyle/>
              <a:p>
                <a:pPr algn="ctr"/>
                <a:r>
                  <a:rPr lang="ja-JP" altLang="en-US" sz="900" kern="100" dirty="0">
                    <a:solidFill>
                      <a:srgbClr val="FFFFFF"/>
                    </a:solidFill>
                    <a:latin typeface="Century" panose="02040604050505020304" pitchFamily="18" charset="0"/>
                    <a:ea typeface="HGPｺﾞｼｯｸE" panose="020B0900000000000000" pitchFamily="50" charset="-128"/>
                    <a:cs typeface="Times New Roman" panose="02020603050405020304" pitchFamily="18" charset="0"/>
                  </a:rPr>
                  <a:t>ＤＶＤ</a:t>
                </a:r>
                <a:endParaRPr lang="ja-JP" altLang="en-US" sz="788" kern="100" dirty="0">
                  <a:latin typeface="Century" panose="02040604050505020304" pitchFamily="18" charset="0"/>
                  <a:ea typeface="ＭＳ 明朝" panose="02020609040205080304" pitchFamily="17" charset="-128"/>
                  <a:cs typeface="Times New Roman" panose="02020603050405020304" pitchFamily="18" charset="0"/>
                </a:endParaRPr>
              </a:p>
            </p:txBody>
          </p:sp>
        </p:grpSp>
        <p:sp>
          <p:nvSpPr>
            <p:cNvPr id="29" name="テキスト ボックス 2"/>
            <p:cNvSpPr txBox="1">
              <a:spLocks noChangeArrowheads="1"/>
            </p:cNvSpPr>
            <p:nvPr/>
          </p:nvSpPr>
          <p:spPr bwMode="auto">
            <a:xfrm>
              <a:off x="-55247" y="813961"/>
              <a:ext cx="1053306" cy="452822"/>
            </a:xfrm>
            <a:prstGeom prst="rect">
              <a:avLst/>
            </a:prstGeom>
            <a:noFill/>
            <a:ln w="9525">
              <a:noFill/>
              <a:miter lim="800000"/>
              <a:headEnd/>
              <a:tailEnd/>
            </a:ln>
          </p:spPr>
          <p:txBody>
            <a:bodyPr rot="0" vert="horz" wrap="square" lIns="68580" tIns="34290" rIns="68580" bIns="34290" anchor="t" anchorCtr="0">
              <a:noAutofit/>
            </a:bodyPr>
            <a:lstStyle/>
            <a:p>
              <a:pPr algn="ctr"/>
              <a:r>
                <a:rPr lang="en-US" altLang="ja-JP" kern="100" dirty="0" smtClean="0">
                  <a:latin typeface="Century" panose="02040604050505020304" pitchFamily="18" charset="0"/>
                  <a:ea typeface="HGP創英角ｺﾞｼｯｸUB" panose="020B0900000000000000" pitchFamily="50" charset="-128"/>
                  <a:cs typeface="Times New Roman" panose="02020603050405020304" pitchFamily="18" charset="0"/>
                </a:rPr>
                <a:t>×</a:t>
              </a:r>
              <a:r>
                <a:rPr lang="ja-JP" altLang="en-US" sz="2000" kern="100" dirty="0">
                  <a:latin typeface="Century" panose="02040604050505020304" pitchFamily="18" charset="0"/>
                  <a:ea typeface="HGP創英角ｺﾞｼｯｸUB" panose="020B0900000000000000" pitchFamily="50" charset="-128"/>
                  <a:cs typeface="Times New Roman" panose="02020603050405020304" pitchFamily="18" charset="0"/>
                </a:rPr>
                <a:t>３</a:t>
              </a:r>
              <a:r>
                <a:rPr lang="ja-JP" altLang="en-US" sz="1200" kern="100" dirty="0" smtClean="0">
                  <a:latin typeface="Century" panose="02040604050505020304" pitchFamily="18" charset="0"/>
                  <a:ea typeface="HGP創英角ｺﾞｼｯｸUB" panose="020B0900000000000000" pitchFamily="50" charset="-128"/>
                  <a:cs typeface="Times New Roman" panose="02020603050405020304" pitchFamily="18" charset="0"/>
                </a:rPr>
                <a:t>点まで</a:t>
              </a:r>
              <a:endParaRPr lang="en-US" altLang="ja-JP" sz="1100" kern="100" dirty="0" smtClean="0">
                <a:latin typeface="Century" panose="02040604050505020304" pitchFamily="18" charset="0"/>
                <a:ea typeface="HGP創英角ｺﾞｼｯｸUB" panose="020B0900000000000000" pitchFamily="50" charset="-128"/>
                <a:cs typeface="Times New Roman" panose="02020603050405020304" pitchFamily="18" charset="0"/>
              </a:endParaRPr>
            </a:p>
            <a:p>
              <a:pPr algn="ctr"/>
              <a:endParaRPr lang="ja-JP" altLang="en-US" sz="1000" kern="100" dirty="0">
                <a:latin typeface="Century" panose="02040604050505020304" pitchFamily="18" charset="0"/>
                <a:ea typeface="ＭＳ 明朝" panose="02020609040205080304" pitchFamily="17" charset="-128"/>
                <a:cs typeface="Times New Roman" panose="02020603050405020304" pitchFamily="18" charset="0"/>
              </a:endParaRPr>
            </a:p>
          </p:txBody>
        </p:sp>
      </p:grpSp>
      <p:grpSp>
        <p:nvGrpSpPr>
          <p:cNvPr id="8" name="グループ化 7"/>
          <p:cNvGrpSpPr/>
          <p:nvPr/>
        </p:nvGrpSpPr>
        <p:grpSpPr>
          <a:xfrm>
            <a:off x="4226440" y="1240431"/>
            <a:ext cx="4706738" cy="3073640"/>
            <a:chOff x="-56497" y="35782"/>
            <a:chExt cx="4629235" cy="1857728"/>
          </a:xfrm>
        </p:grpSpPr>
        <p:sp>
          <p:nvSpPr>
            <p:cNvPr id="9" name="テキスト ボックス 2"/>
            <p:cNvSpPr txBox="1">
              <a:spLocks noChangeArrowheads="1"/>
            </p:cNvSpPr>
            <p:nvPr/>
          </p:nvSpPr>
          <p:spPr bwMode="auto">
            <a:xfrm>
              <a:off x="-56497" y="35782"/>
              <a:ext cx="1718200" cy="503555"/>
            </a:xfrm>
            <a:prstGeom prst="rect">
              <a:avLst/>
            </a:prstGeom>
            <a:noFill/>
            <a:ln w="9525">
              <a:noFill/>
              <a:miter lim="800000"/>
              <a:headEnd/>
              <a:tailEnd/>
            </a:ln>
          </p:spPr>
          <p:txBody>
            <a:bodyPr rot="0" vert="horz" wrap="square" lIns="68580" tIns="34290" rIns="68580" bIns="34290" anchor="t" anchorCtr="0">
              <a:noAutofit/>
            </a:bodyPr>
            <a:lstStyle/>
            <a:p>
              <a:pPr algn="just"/>
              <a:r>
                <a:rPr lang="ja-JP" altLang="en-US" sz="3600" b="1" kern="100" dirty="0">
                  <a:solidFill>
                    <a:srgbClr val="FF0000"/>
                  </a:solidFill>
                  <a:latin typeface="Century" panose="02040604050505020304" pitchFamily="18" charset="0"/>
                  <a:ea typeface="HGP創英角ｺﾞｼｯｸUB" panose="020B0900000000000000" pitchFamily="50" charset="-128"/>
                  <a:cs typeface="Times New Roman" panose="02020603050405020304" pitchFamily="18" charset="0"/>
                </a:rPr>
                <a:t>予</a:t>
              </a:r>
              <a:r>
                <a:rPr lang="ja-JP" altLang="en-US" sz="2800" b="1" kern="100" dirty="0">
                  <a:solidFill>
                    <a:srgbClr val="FF0000"/>
                  </a:solidFill>
                  <a:latin typeface="Century" panose="02040604050505020304" pitchFamily="18" charset="0"/>
                  <a:ea typeface="HGP創英角ｺﾞｼｯｸUB" panose="020B0900000000000000" pitchFamily="50" charset="-128"/>
                  <a:cs typeface="Times New Roman" panose="02020603050405020304" pitchFamily="18" charset="0"/>
                </a:rPr>
                <a:t>約する</a:t>
              </a:r>
              <a:endParaRPr lang="ja-JP" altLang="en-US" sz="1600" b="1" kern="100" dirty="0">
                <a:solidFill>
                  <a:srgbClr val="FF0000"/>
                </a:solidFill>
                <a:latin typeface="Century" panose="02040604050505020304" pitchFamily="18" charset="0"/>
                <a:ea typeface="ＭＳ 明朝" panose="02020609040205080304" pitchFamily="17" charset="-128"/>
                <a:cs typeface="Times New Roman" panose="02020603050405020304" pitchFamily="18" charset="0"/>
              </a:endParaRPr>
            </a:p>
          </p:txBody>
        </p:sp>
        <p:sp>
          <p:nvSpPr>
            <p:cNvPr id="10" name="テキスト ボックス 2"/>
            <p:cNvSpPr txBox="1">
              <a:spLocks noChangeArrowheads="1"/>
            </p:cNvSpPr>
            <p:nvPr/>
          </p:nvSpPr>
          <p:spPr bwMode="auto">
            <a:xfrm flipH="1">
              <a:off x="1877340" y="61681"/>
              <a:ext cx="2695398" cy="604838"/>
            </a:xfrm>
            <a:prstGeom prst="rect">
              <a:avLst/>
            </a:prstGeom>
            <a:noFill/>
            <a:ln w="9525">
              <a:noFill/>
              <a:miter lim="800000"/>
              <a:headEnd/>
              <a:tailEnd/>
            </a:ln>
          </p:spPr>
          <p:txBody>
            <a:bodyPr rot="0" vert="horz" wrap="square" lIns="68580" tIns="34290" rIns="68580" bIns="34290" anchor="t" anchorCtr="0">
              <a:noAutofit/>
            </a:bodyPr>
            <a:lstStyle/>
            <a:p>
              <a:pPr algn="just"/>
              <a:r>
                <a:rPr lang="ja-JP" altLang="en-US" sz="1500" kern="100" dirty="0">
                  <a:latin typeface="Century" panose="02040604050505020304" pitchFamily="18" charset="0"/>
                  <a:ea typeface="HGPｺﾞｼｯｸM" panose="020B0600000000000000" pitchFamily="50" charset="-128"/>
                  <a:cs typeface="Times New Roman" panose="02020603050405020304" pitchFamily="18" charset="0"/>
                </a:rPr>
                <a:t>貸出中の時は予約ＯＫ。</a:t>
              </a:r>
              <a:endParaRPr lang="ja-JP" altLang="en-US" sz="1200" kern="100" dirty="0">
                <a:latin typeface="Century" panose="02040604050505020304" pitchFamily="18" charset="0"/>
                <a:ea typeface="ＭＳ 明朝" panose="02020609040205080304" pitchFamily="17" charset="-128"/>
                <a:cs typeface="Times New Roman" panose="02020603050405020304" pitchFamily="18" charset="0"/>
              </a:endParaRPr>
            </a:p>
            <a:p>
              <a:pPr algn="just"/>
              <a:r>
                <a:rPr lang="ja-JP" altLang="en-US" sz="1500" kern="100" dirty="0">
                  <a:latin typeface="Century" panose="02040604050505020304" pitchFamily="18" charset="0"/>
                  <a:ea typeface="HGPｺﾞｼｯｸM" panose="020B0600000000000000" pitchFamily="50" charset="-128"/>
                  <a:cs typeface="Times New Roman" panose="02020603050405020304" pitchFamily="18" charset="0"/>
                </a:rPr>
                <a:t>ほかの図書館にあるものも</a:t>
              </a:r>
              <a:endParaRPr lang="en-US" altLang="ja-JP" sz="1500" kern="100" dirty="0">
                <a:latin typeface="Century" panose="02040604050505020304" pitchFamily="18" charset="0"/>
                <a:ea typeface="HGPｺﾞｼｯｸM" panose="020B0600000000000000" pitchFamily="50" charset="-128"/>
                <a:cs typeface="Times New Roman" panose="02020603050405020304" pitchFamily="18" charset="0"/>
              </a:endParaRPr>
            </a:p>
            <a:p>
              <a:pPr algn="just"/>
              <a:r>
                <a:rPr lang="ja-JP" altLang="en-US" sz="1500" kern="100" dirty="0">
                  <a:latin typeface="Century" panose="02040604050505020304" pitchFamily="18" charset="0"/>
                  <a:ea typeface="HGPｺﾞｼｯｸM" panose="020B0600000000000000" pitchFamily="50" charset="-128"/>
                  <a:cs typeface="Times New Roman" panose="02020603050405020304" pitchFamily="18" charset="0"/>
                </a:rPr>
                <a:t>取り寄せＯＫ。</a:t>
              </a:r>
              <a:endParaRPr lang="ja-JP" altLang="en-US" sz="1200" kern="100" dirty="0">
                <a:latin typeface="Century" panose="02040604050505020304" pitchFamily="18" charset="0"/>
                <a:ea typeface="ＭＳ 明朝" panose="02020609040205080304" pitchFamily="17" charset="-128"/>
                <a:cs typeface="Times New Roman" panose="02020603050405020304" pitchFamily="18" charset="0"/>
              </a:endParaRPr>
            </a:p>
          </p:txBody>
        </p:sp>
        <p:grpSp>
          <p:nvGrpSpPr>
            <p:cNvPr id="11" name="グループ化 10"/>
            <p:cNvGrpSpPr/>
            <p:nvPr/>
          </p:nvGrpSpPr>
          <p:grpSpPr>
            <a:xfrm>
              <a:off x="2237552" y="596902"/>
              <a:ext cx="1178625" cy="1226486"/>
              <a:chOff x="-200848" y="2"/>
              <a:chExt cx="1178625" cy="1226486"/>
            </a:xfrm>
          </p:grpSpPr>
          <p:grpSp>
            <p:nvGrpSpPr>
              <p:cNvPr id="21" name="グループ化 20"/>
              <p:cNvGrpSpPr/>
              <p:nvPr/>
            </p:nvGrpSpPr>
            <p:grpSpPr>
              <a:xfrm>
                <a:off x="-200847" y="2"/>
                <a:ext cx="1096299" cy="753108"/>
                <a:chOff x="-200953" y="2"/>
                <a:chExt cx="1096878" cy="753108"/>
              </a:xfrm>
            </p:grpSpPr>
            <p:grpSp>
              <p:nvGrpSpPr>
                <p:cNvPr id="23" name="グループ化 22"/>
                <p:cNvGrpSpPr/>
                <p:nvPr/>
              </p:nvGrpSpPr>
              <p:grpSpPr>
                <a:xfrm>
                  <a:off x="-200953" y="2"/>
                  <a:ext cx="1096878" cy="695484"/>
                  <a:chOff x="-249459" y="2"/>
                  <a:chExt cx="1361641" cy="863359"/>
                </a:xfrm>
              </p:grpSpPr>
              <p:sp>
                <p:nvSpPr>
                  <p:cNvPr id="26" name="円/楕円 2594"/>
                  <p:cNvSpPr/>
                  <p:nvPr/>
                </p:nvSpPr>
                <p:spPr>
                  <a:xfrm>
                    <a:off x="-249459" y="2"/>
                    <a:ext cx="1361641" cy="863359"/>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sp>
                <p:nvSpPr>
                  <p:cNvPr id="27" name="円/楕円 2595"/>
                  <p:cNvSpPr>
                    <a:spLocks noChangeAspect="1"/>
                  </p:cNvSpPr>
                  <p:nvPr/>
                </p:nvSpPr>
                <p:spPr>
                  <a:xfrm>
                    <a:off x="323850" y="323850"/>
                    <a:ext cx="266700" cy="266700"/>
                  </a:xfrm>
                  <a:prstGeom prst="ellipse">
                    <a:avLst/>
                  </a:prstGeom>
                  <a:solidFill>
                    <a:schemeClr val="bg1"/>
                  </a:solidFill>
                  <a:ln w="25400" cap="flat" cmpd="sng" algn="ctr">
                    <a:noFill/>
                    <a:prstDash val="solid"/>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grpSp>
            <p:sp>
              <p:nvSpPr>
                <p:cNvPr id="24" name="テキスト ボックス 2"/>
                <p:cNvSpPr txBox="1">
                  <a:spLocks noChangeArrowheads="1"/>
                </p:cNvSpPr>
                <p:nvPr/>
              </p:nvSpPr>
              <p:spPr bwMode="auto">
                <a:xfrm>
                  <a:off x="90487" y="4762"/>
                  <a:ext cx="552450" cy="334010"/>
                </a:xfrm>
                <a:prstGeom prst="rect">
                  <a:avLst/>
                </a:prstGeom>
                <a:noFill/>
                <a:ln w="9525">
                  <a:noFill/>
                  <a:miter lim="800000"/>
                  <a:headEnd/>
                  <a:tailEnd/>
                </a:ln>
              </p:spPr>
              <p:txBody>
                <a:bodyPr rot="0" vert="horz" wrap="square" lIns="68580" tIns="34290" rIns="68580" bIns="34290" anchor="t" anchorCtr="0">
                  <a:noAutofit/>
                </a:bodyPr>
                <a:lstStyle/>
                <a:p>
                  <a:pPr algn="ctr"/>
                  <a:r>
                    <a:rPr lang="ja-JP" altLang="en-US" sz="900" kern="100" dirty="0">
                      <a:solidFill>
                        <a:srgbClr val="FFFFFF"/>
                      </a:solidFill>
                      <a:latin typeface="Century" panose="02040604050505020304" pitchFamily="18" charset="0"/>
                      <a:ea typeface="HGPｺﾞｼｯｸE" panose="020B0900000000000000" pitchFamily="50" charset="-128"/>
                      <a:cs typeface="Times New Roman" panose="02020603050405020304" pitchFamily="18" charset="0"/>
                    </a:rPr>
                    <a:t>ＣＤ</a:t>
                  </a:r>
                  <a:endParaRPr lang="ja-JP" altLang="en-US" sz="788" kern="100" dirty="0">
                    <a:latin typeface="Century" panose="02040604050505020304" pitchFamily="18" charset="0"/>
                    <a:ea typeface="ＭＳ 明朝" panose="02020609040205080304" pitchFamily="17" charset="-128"/>
                    <a:cs typeface="Times New Roman" panose="02020603050405020304" pitchFamily="18" charset="0"/>
                  </a:endParaRPr>
                </a:p>
              </p:txBody>
            </p:sp>
            <p:sp>
              <p:nvSpPr>
                <p:cNvPr id="25" name="テキスト ボックス 2"/>
                <p:cNvSpPr txBox="1">
                  <a:spLocks noChangeArrowheads="1"/>
                </p:cNvSpPr>
                <p:nvPr/>
              </p:nvSpPr>
              <p:spPr bwMode="auto">
                <a:xfrm>
                  <a:off x="90487" y="419100"/>
                  <a:ext cx="552450" cy="334010"/>
                </a:xfrm>
                <a:prstGeom prst="rect">
                  <a:avLst/>
                </a:prstGeom>
                <a:noFill/>
                <a:ln w="9525">
                  <a:noFill/>
                  <a:miter lim="800000"/>
                  <a:headEnd/>
                  <a:tailEnd/>
                </a:ln>
              </p:spPr>
              <p:txBody>
                <a:bodyPr rot="0" vert="horz" wrap="square" lIns="68580" tIns="34290" rIns="68580" bIns="34290" anchor="t" anchorCtr="0">
                  <a:noAutofit/>
                </a:bodyPr>
                <a:lstStyle/>
                <a:p>
                  <a:pPr algn="ctr"/>
                  <a:r>
                    <a:rPr lang="ja-JP" altLang="en-US" sz="900" kern="100" dirty="0">
                      <a:solidFill>
                        <a:srgbClr val="FFFFFF"/>
                      </a:solidFill>
                      <a:latin typeface="Century" panose="02040604050505020304" pitchFamily="18" charset="0"/>
                      <a:ea typeface="HGPｺﾞｼｯｸE" panose="020B0900000000000000" pitchFamily="50" charset="-128"/>
                      <a:cs typeface="Times New Roman" panose="02020603050405020304" pitchFamily="18" charset="0"/>
                    </a:rPr>
                    <a:t>ＤＶＤ</a:t>
                  </a:r>
                  <a:endParaRPr lang="ja-JP" altLang="en-US" sz="788" kern="100" dirty="0">
                    <a:latin typeface="Century" panose="02040604050505020304" pitchFamily="18" charset="0"/>
                    <a:ea typeface="ＭＳ 明朝" panose="02020609040205080304" pitchFamily="17" charset="-128"/>
                    <a:cs typeface="Times New Roman" panose="02020603050405020304" pitchFamily="18" charset="0"/>
                  </a:endParaRPr>
                </a:p>
              </p:txBody>
            </p:sp>
          </p:grpSp>
          <p:sp>
            <p:nvSpPr>
              <p:cNvPr id="22" name="テキスト ボックス 2"/>
              <p:cNvSpPr txBox="1">
                <a:spLocks noChangeArrowheads="1"/>
              </p:cNvSpPr>
              <p:nvPr/>
            </p:nvSpPr>
            <p:spPr bwMode="auto">
              <a:xfrm>
                <a:off x="-200848" y="773733"/>
                <a:ext cx="1178625" cy="452755"/>
              </a:xfrm>
              <a:prstGeom prst="rect">
                <a:avLst/>
              </a:prstGeom>
              <a:noFill/>
              <a:ln w="9525">
                <a:noFill/>
                <a:miter lim="800000"/>
                <a:headEnd/>
                <a:tailEnd/>
              </a:ln>
            </p:spPr>
            <p:txBody>
              <a:bodyPr rot="0" vert="horz" wrap="square" lIns="68580" tIns="34290" rIns="68580" bIns="34290" anchor="t" anchorCtr="0">
                <a:noAutofit/>
              </a:bodyPr>
              <a:lstStyle/>
              <a:p>
                <a:pPr algn="ctr"/>
                <a:r>
                  <a:rPr lang="en-US" altLang="ja-JP" kern="100" dirty="0">
                    <a:latin typeface="Century" panose="02040604050505020304" pitchFamily="18" charset="0"/>
                    <a:ea typeface="HGP創英角ｺﾞｼｯｸUB" panose="020B0900000000000000" pitchFamily="50" charset="-128"/>
                    <a:cs typeface="Times New Roman" panose="02020603050405020304" pitchFamily="18" charset="0"/>
                  </a:rPr>
                  <a:t>×</a:t>
                </a:r>
                <a:r>
                  <a:rPr lang="ja-JP" altLang="en-US" kern="100" dirty="0">
                    <a:latin typeface="Century" panose="02040604050505020304" pitchFamily="18" charset="0"/>
                    <a:ea typeface="HGP創英角ｺﾞｼｯｸUB" panose="020B0900000000000000" pitchFamily="50" charset="-128"/>
                    <a:cs typeface="Times New Roman" panose="02020603050405020304" pitchFamily="18" charset="0"/>
                  </a:rPr>
                  <a:t>３</a:t>
                </a:r>
                <a:r>
                  <a:rPr lang="ja-JP" altLang="en-US" sz="1100" kern="100" dirty="0">
                    <a:latin typeface="Century" panose="02040604050505020304" pitchFamily="18" charset="0"/>
                    <a:ea typeface="HGP創英角ｺﾞｼｯｸUB" panose="020B0900000000000000" pitchFamily="50" charset="-128"/>
                    <a:cs typeface="Times New Roman" panose="02020603050405020304" pitchFamily="18" charset="0"/>
                  </a:rPr>
                  <a:t>点まで</a:t>
                </a:r>
                <a:endParaRPr lang="ja-JP" altLang="en-US" sz="1000" kern="100" dirty="0">
                  <a:latin typeface="Century" panose="02040604050505020304" pitchFamily="18" charset="0"/>
                  <a:ea typeface="ＭＳ 明朝" panose="02020609040205080304" pitchFamily="17" charset="-128"/>
                  <a:cs typeface="Times New Roman" panose="02020603050405020304" pitchFamily="18" charset="0"/>
                </a:endParaRPr>
              </a:p>
            </p:txBody>
          </p:sp>
        </p:grpSp>
        <p:grpSp>
          <p:nvGrpSpPr>
            <p:cNvPr id="12" name="グループ化 11"/>
            <p:cNvGrpSpPr/>
            <p:nvPr/>
          </p:nvGrpSpPr>
          <p:grpSpPr>
            <a:xfrm>
              <a:off x="267879" y="622300"/>
              <a:ext cx="1238561" cy="1244143"/>
              <a:chOff x="-36923" y="0"/>
              <a:chExt cx="1238643" cy="1244143"/>
            </a:xfrm>
          </p:grpSpPr>
          <p:grpSp>
            <p:nvGrpSpPr>
              <p:cNvPr id="14" name="グループ化 13"/>
              <p:cNvGrpSpPr/>
              <p:nvPr/>
            </p:nvGrpSpPr>
            <p:grpSpPr>
              <a:xfrm>
                <a:off x="0" y="0"/>
                <a:ext cx="962660" cy="687705"/>
                <a:chOff x="0" y="0"/>
                <a:chExt cx="962660" cy="687705"/>
              </a:xfrm>
            </p:grpSpPr>
            <p:grpSp>
              <p:nvGrpSpPr>
                <p:cNvPr id="16" name="グループ化 15"/>
                <p:cNvGrpSpPr/>
                <p:nvPr/>
              </p:nvGrpSpPr>
              <p:grpSpPr>
                <a:xfrm>
                  <a:off x="123825" y="0"/>
                  <a:ext cx="796540" cy="687705"/>
                  <a:chOff x="0" y="0"/>
                  <a:chExt cx="763270" cy="817880"/>
                </a:xfrm>
              </p:grpSpPr>
              <p:sp>
                <p:nvSpPr>
                  <p:cNvPr id="19" name="山形 18"/>
                  <p:cNvSpPr/>
                  <p:nvPr/>
                </p:nvSpPr>
                <p:spPr>
                  <a:xfrm rot="5400000">
                    <a:off x="-27305" y="27305"/>
                    <a:ext cx="817880" cy="763270"/>
                  </a:xfrm>
                  <a:prstGeom prst="chevron">
                    <a:avLst>
                      <a:gd name="adj" fmla="val 20551"/>
                    </a:avLst>
                  </a:prstGeom>
                  <a:solidFill>
                    <a:srgbClr val="0070C0"/>
                  </a:solidFill>
                  <a:ln w="25400" cap="flat" cmpd="sng" algn="ctr">
                    <a:noFill/>
                    <a:prstDash val="solid"/>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sp>
                <p:nvSpPr>
                  <p:cNvPr id="20" name="角丸四角形 19"/>
                  <p:cNvSpPr/>
                  <p:nvPr/>
                </p:nvSpPr>
                <p:spPr>
                  <a:xfrm>
                    <a:off x="325120" y="132080"/>
                    <a:ext cx="114300" cy="664845"/>
                  </a:xfrm>
                  <a:prstGeom prst="roundRect">
                    <a:avLst/>
                  </a:prstGeom>
                  <a:solidFill>
                    <a:srgbClr val="0070C0"/>
                  </a:solidFill>
                  <a:ln w="25400" cap="flat" cmpd="sng" algn="ctr">
                    <a:solidFill>
                      <a:sysClr val="window" lastClr="FFFFFF"/>
                    </a:solidFill>
                    <a:prstDash val="solid"/>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grpSp>
            <p:sp>
              <p:nvSpPr>
                <p:cNvPr id="17" name="テキスト ボックス 2604"/>
                <p:cNvSpPr txBox="1"/>
                <p:nvPr/>
              </p:nvSpPr>
              <p:spPr>
                <a:xfrm>
                  <a:off x="0" y="195262"/>
                  <a:ext cx="497837" cy="347443"/>
                </a:xfrm>
                <a:prstGeom prst="rect">
                  <a:avLst/>
                </a:prstGeom>
                <a:noFill/>
                <a:ln w="6350">
                  <a:noFill/>
                </a:ln>
                <a:effectLst/>
              </p:spPr>
              <p:txBody>
                <a:bodyPr rot="0" spcFirstLastPara="0" vert="eaVert" wrap="square" lIns="68580" tIns="34290" rIns="68580" bIns="34290" numCol="1" spcCol="0" rtlCol="0" fromWordArt="0" anchor="t" anchorCtr="0" forceAA="0" compatLnSpc="1">
                  <a:prstTxWarp prst="textNoShape">
                    <a:avLst/>
                  </a:prstTxWarp>
                  <a:noAutofit/>
                </a:bodyPr>
                <a:lstStyle/>
                <a:p>
                  <a:pPr algn="ctr"/>
                  <a:r>
                    <a:rPr lang="ja-JP" altLang="en-US" sz="900" kern="100" dirty="0">
                      <a:solidFill>
                        <a:srgbClr val="FFFFFF"/>
                      </a:solidFill>
                      <a:latin typeface="Century" panose="02040604050505020304" pitchFamily="18" charset="0"/>
                      <a:ea typeface="HGPｺﾞｼｯｸE" panose="020B0900000000000000" pitchFamily="50" charset="-128"/>
                      <a:cs typeface="Times New Roman" panose="02020603050405020304" pitchFamily="18" charset="0"/>
                    </a:rPr>
                    <a:t>本</a:t>
                  </a:r>
                  <a:endParaRPr lang="ja-JP" altLang="en-US" sz="788" kern="100" dirty="0">
                    <a:latin typeface="Century" panose="02040604050505020304" pitchFamily="18" charset="0"/>
                    <a:ea typeface="ＭＳ 明朝" panose="02020609040205080304" pitchFamily="17" charset="-128"/>
                    <a:cs typeface="Times New Roman" panose="02020603050405020304" pitchFamily="18" charset="0"/>
                  </a:endParaRPr>
                </a:p>
              </p:txBody>
            </p:sp>
            <p:sp>
              <p:nvSpPr>
                <p:cNvPr id="18" name="テキスト ボックス 2605"/>
                <p:cNvSpPr txBox="1"/>
                <p:nvPr/>
              </p:nvSpPr>
              <p:spPr>
                <a:xfrm>
                  <a:off x="485775" y="42862"/>
                  <a:ext cx="476885" cy="596265"/>
                </a:xfrm>
                <a:prstGeom prst="rect">
                  <a:avLst/>
                </a:prstGeom>
                <a:noFill/>
                <a:ln w="6350">
                  <a:noFill/>
                </a:ln>
                <a:effectLst/>
              </p:spPr>
              <p:txBody>
                <a:bodyPr rot="0" spcFirstLastPara="0" vert="eaVert" wrap="square" lIns="68580" tIns="34290" rIns="68580" bIns="34290" numCol="1" spcCol="0" rtlCol="0" fromWordArt="0" anchor="t" anchorCtr="0" forceAA="0" compatLnSpc="1">
                  <a:prstTxWarp prst="textNoShape">
                    <a:avLst/>
                  </a:prstTxWarp>
                  <a:noAutofit/>
                </a:bodyPr>
                <a:lstStyle/>
                <a:p>
                  <a:pPr algn="ctr"/>
                  <a:r>
                    <a:rPr lang="ja-JP" altLang="en-US" sz="900" kern="100" dirty="0">
                      <a:solidFill>
                        <a:srgbClr val="FFFFFF"/>
                      </a:solidFill>
                      <a:latin typeface="Century" panose="02040604050505020304" pitchFamily="18" charset="0"/>
                      <a:ea typeface="HGPｺﾞｼｯｸE" panose="020B0900000000000000" pitchFamily="50" charset="-128"/>
                      <a:cs typeface="Times New Roman" panose="02020603050405020304" pitchFamily="18" charset="0"/>
                    </a:rPr>
                    <a:t>雑誌</a:t>
                  </a:r>
                  <a:endParaRPr lang="ja-JP" altLang="en-US" sz="788" kern="100" dirty="0">
                    <a:latin typeface="Century" panose="02040604050505020304" pitchFamily="18" charset="0"/>
                    <a:ea typeface="ＭＳ 明朝" panose="02020609040205080304" pitchFamily="17" charset="-128"/>
                    <a:cs typeface="Times New Roman" panose="02020603050405020304" pitchFamily="18" charset="0"/>
                  </a:endParaRPr>
                </a:p>
              </p:txBody>
            </p:sp>
          </p:grpSp>
          <p:sp>
            <p:nvSpPr>
              <p:cNvPr id="15" name="テキスト ボックス 2"/>
              <p:cNvSpPr txBox="1">
                <a:spLocks noChangeArrowheads="1"/>
              </p:cNvSpPr>
              <p:nvPr/>
            </p:nvSpPr>
            <p:spPr bwMode="auto">
              <a:xfrm>
                <a:off x="-36923" y="733719"/>
                <a:ext cx="1238643" cy="510424"/>
              </a:xfrm>
              <a:prstGeom prst="rect">
                <a:avLst/>
              </a:prstGeom>
              <a:noFill/>
              <a:ln w="9525">
                <a:noFill/>
                <a:miter lim="800000"/>
                <a:headEnd/>
                <a:tailEnd/>
              </a:ln>
            </p:spPr>
            <p:txBody>
              <a:bodyPr rot="0" vert="horz" wrap="square" lIns="68580" tIns="34290" rIns="68580" bIns="34290" anchor="t" anchorCtr="0">
                <a:noAutofit/>
              </a:bodyPr>
              <a:lstStyle/>
              <a:p>
                <a:pPr algn="ctr"/>
                <a:r>
                  <a:rPr lang="en-US" altLang="ja-JP" sz="2000" kern="100" dirty="0">
                    <a:latin typeface="Century" panose="02040604050505020304" pitchFamily="18" charset="0"/>
                    <a:ea typeface="HGP創英角ｺﾞｼｯｸUB" panose="020B0900000000000000" pitchFamily="50" charset="-128"/>
                    <a:cs typeface="Times New Roman" panose="02020603050405020304" pitchFamily="18" charset="0"/>
                  </a:rPr>
                  <a:t>×</a:t>
                </a:r>
                <a:r>
                  <a:rPr lang="en-US" sz="2000" kern="100" dirty="0">
                    <a:latin typeface="Century" panose="02040604050505020304" pitchFamily="18" charset="0"/>
                    <a:ea typeface="HGP創英角ｺﾞｼｯｸUB" panose="020B0900000000000000" pitchFamily="50" charset="-128"/>
                    <a:cs typeface="Times New Roman" panose="02020603050405020304" pitchFamily="18" charset="0"/>
                  </a:rPr>
                  <a:t>10</a:t>
                </a:r>
                <a:r>
                  <a:rPr lang="ja-JP" altLang="en-US" sz="1200" kern="100" dirty="0">
                    <a:latin typeface="Century" panose="02040604050505020304" pitchFamily="18" charset="0"/>
                    <a:ea typeface="HGP創英角ｺﾞｼｯｸUB" panose="020B0900000000000000" pitchFamily="50" charset="-128"/>
                    <a:cs typeface="Times New Roman" panose="02020603050405020304" pitchFamily="18" charset="0"/>
                  </a:rPr>
                  <a:t>冊まで</a:t>
                </a:r>
                <a:endParaRPr lang="ja-JP" altLang="en-US" sz="1050" kern="100" dirty="0">
                  <a:latin typeface="Century" panose="02040604050505020304" pitchFamily="18" charset="0"/>
                  <a:ea typeface="ＭＳ 明朝" panose="02020609040205080304" pitchFamily="17" charset="-128"/>
                  <a:cs typeface="Times New Roman" panose="02020603050405020304" pitchFamily="18" charset="0"/>
                </a:endParaRPr>
              </a:p>
            </p:txBody>
          </p:sp>
        </p:grpSp>
        <p:sp>
          <p:nvSpPr>
            <p:cNvPr id="13" name="テキスト ボックス 2"/>
            <p:cNvSpPr txBox="1">
              <a:spLocks noChangeArrowheads="1"/>
            </p:cNvSpPr>
            <p:nvPr/>
          </p:nvSpPr>
          <p:spPr bwMode="auto">
            <a:xfrm flipH="1">
              <a:off x="428617" y="1590616"/>
              <a:ext cx="3876914" cy="302894"/>
            </a:xfrm>
            <a:prstGeom prst="rect">
              <a:avLst/>
            </a:prstGeom>
            <a:noFill/>
            <a:ln w="9525">
              <a:noFill/>
              <a:miter lim="800000"/>
              <a:headEnd/>
              <a:tailEnd/>
            </a:ln>
          </p:spPr>
          <p:txBody>
            <a:bodyPr rot="0" vert="horz" wrap="square" lIns="68580" tIns="34290" rIns="68580" bIns="34290" anchor="t" anchorCtr="0">
              <a:noAutofit/>
            </a:bodyPr>
            <a:lstStyle/>
            <a:p>
              <a:pPr algn="just"/>
              <a:r>
                <a:rPr lang="en-US" altLang="ja-JP" sz="1050" kern="100" dirty="0">
                  <a:latin typeface="Century" panose="02040604050505020304" pitchFamily="18" charset="0"/>
                  <a:ea typeface="HGPｺﾞｼｯｸM" panose="020B0600000000000000" pitchFamily="50" charset="-128"/>
                  <a:cs typeface="Times New Roman" panose="02020603050405020304" pitchFamily="18" charset="0"/>
                </a:rPr>
                <a:t>※</a:t>
              </a:r>
              <a:r>
                <a:rPr lang="ja-JP" altLang="en-US" sz="1400" kern="100" dirty="0">
                  <a:latin typeface="Century" panose="02040604050505020304" pitchFamily="18" charset="0"/>
                  <a:ea typeface="HGPｺﾞｼｯｸM" panose="020B0600000000000000" pitchFamily="50" charset="-128"/>
                  <a:cs typeface="Times New Roman" panose="02020603050405020304" pitchFamily="18" charset="0"/>
                </a:rPr>
                <a:t>一部予約・取り寄せができないものもあります。</a:t>
              </a:r>
              <a:endParaRPr lang="ja-JP" altLang="en-US" kern="100" dirty="0">
                <a:latin typeface="Century" panose="02040604050505020304" pitchFamily="18" charset="0"/>
                <a:ea typeface="ＭＳ 明朝" panose="02020609040205080304" pitchFamily="17" charset="-128"/>
                <a:cs typeface="Times New Roman" panose="02020603050405020304" pitchFamily="18" charset="0"/>
              </a:endParaRPr>
            </a:p>
          </p:txBody>
        </p:sp>
      </p:grpSp>
      <p:sp>
        <p:nvSpPr>
          <p:cNvPr id="57" name="タイトル 1"/>
          <p:cNvSpPr txBox="1">
            <a:spLocks/>
          </p:cNvSpPr>
          <p:nvPr/>
        </p:nvSpPr>
        <p:spPr>
          <a:xfrm>
            <a:off x="2231969" y="417290"/>
            <a:ext cx="6641889" cy="960668"/>
          </a:xfrm>
          <a:prstGeom prst="rect">
            <a:avLst/>
          </a:prstGeom>
        </p:spPr>
        <p:txBody>
          <a:bodyPr vert="horz" lIns="68580" tIns="34290" rIns="68580" bIns="34290" rtlCol="0" anchor="t">
            <a:normAutofit/>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sz="2700" dirty="0" smtClean="0">
                <a:latin typeface="HGS創英角ｺﾞｼｯｸUB" panose="020B0900000000000000" pitchFamily="50" charset="-128"/>
                <a:ea typeface="HGS創英角ｺﾞｼｯｸUB" panose="020B0900000000000000" pitchFamily="50" charset="-128"/>
              </a:rPr>
              <a:t>「利用者カード」を</a:t>
            </a:r>
            <a:r>
              <a:rPr lang="ja-JP" altLang="en-US" sz="2700" dirty="0">
                <a:latin typeface="HGS創英角ｺﾞｼｯｸUB" panose="020B0900000000000000" pitchFamily="50" charset="-128"/>
                <a:ea typeface="HGS創英角ｺﾞｼｯｸUB" panose="020B0900000000000000" pitchFamily="50" charset="-128"/>
              </a:rPr>
              <a:t>作</a:t>
            </a:r>
            <a:r>
              <a:rPr lang="ja-JP" altLang="en-US" sz="2700" dirty="0" smtClean="0">
                <a:latin typeface="HGS創英角ｺﾞｼｯｸUB" panose="020B0900000000000000" pitchFamily="50" charset="-128"/>
                <a:ea typeface="HGS創英角ｺﾞｼｯｸUB" panose="020B0900000000000000" pitchFamily="50" charset="-128"/>
              </a:rPr>
              <a:t>ると、</a:t>
            </a:r>
            <a:r>
              <a:rPr lang="ja-JP" altLang="en-US" sz="2700" dirty="0">
                <a:latin typeface="HGS創英角ｺﾞｼｯｸUB" panose="020B0900000000000000" pitchFamily="50" charset="-128"/>
                <a:ea typeface="HGS創英角ｺﾞｼｯｸUB" panose="020B0900000000000000" pitchFamily="50" charset="-128"/>
              </a:rPr>
              <a:t>できる</a:t>
            </a:r>
            <a:r>
              <a:rPr lang="ja-JP" altLang="en-US" sz="2700" dirty="0" smtClean="0">
                <a:latin typeface="HGS創英角ｺﾞｼｯｸUB" panose="020B0900000000000000" pitchFamily="50" charset="-128"/>
                <a:ea typeface="HGS創英角ｺﾞｼｯｸUB" panose="020B0900000000000000" pitchFamily="50" charset="-128"/>
              </a:rPr>
              <a:t>こと</a:t>
            </a:r>
            <a:endParaRPr lang="ja-JP" altLang="en-US" sz="2700" dirty="0">
              <a:latin typeface="HGS創英角ｺﾞｼｯｸUB" panose="020B0900000000000000" pitchFamily="50" charset="-128"/>
              <a:ea typeface="HGS創英角ｺﾞｼｯｸUB" panose="020B0900000000000000" pitchFamily="50" charset="-128"/>
            </a:endParaRPr>
          </a:p>
        </p:txBody>
      </p:sp>
      <p:pic>
        <p:nvPicPr>
          <p:cNvPr id="58" name="図 57"/>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419891" y="4122689"/>
            <a:ext cx="1918111" cy="1918111"/>
          </a:xfrm>
          <a:prstGeom prst="rect">
            <a:avLst/>
          </a:prstGeom>
        </p:spPr>
      </p:pic>
    </p:spTree>
    <p:extLst>
      <p:ext uri="{BB962C8B-B14F-4D97-AF65-F5344CB8AC3E}">
        <p14:creationId xmlns:p14="http://schemas.microsoft.com/office/powerpoint/2010/main" val="1477483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0" y="2348880"/>
            <a:ext cx="8892480" cy="2392288"/>
          </a:xfrm>
        </p:spPr>
        <p:txBody>
          <a:bodyPr>
            <a:normAutofit/>
          </a:bodyPr>
          <a:lstStyle/>
          <a:p>
            <a:r>
              <a:rPr lang="ja-JP" altLang="en-US" dirty="0" smtClean="0"/>
              <a:t>　　　使った資料を記録す</a:t>
            </a:r>
            <a:r>
              <a:rPr lang="ja-JP" altLang="en-US" dirty="0"/>
              <a:t>る</a:t>
            </a:r>
            <a:r>
              <a:rPr lang="en-US" altLang="ja-JP" dirty="0" smtClean="0"/>
              <a:t/>
            </a:r>
            <a:br>
              <a:rPr lang="en-US" altLang="ja-JP" dirty="0" smtClean="0"/>
            </a:br>
            <a:r>
              <a:rPr lang="ja-JP" altLang="en-US" dirty="0"/>
              <a:t>　</a:t>
            </a:r>
            <a:r>
              <a:rPr lang="ja-JP" altLang="en-US" dirty="0" smtClean="0"/>
              <a:t>　　　　　　　　</a:t>
            </a:r>
            <a:endParaRPr kumimoji="1" lang="ja-JP" altLang="en-US" dirty="0"/>
          </a:p>
        </p:txBody>
      </p:sp>
    </p:spTree>
    <p:extLst>
      <p:ext uri="{BB962C8B-B14F-4D97-AF65-F5344CB8AC3E}">
        <p14:creationId xmlns:p14="http://schemas.microsoft.com/office/powerpoint/2010/main" val="370808153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2"/>
          <p:cNvSpPr txBox="1">
            <a:spLocks noChangeArrowheads="1"/>
          </p:cNvSpPr>
          <p:nvPr/>
        </p:nvSpPr>
        <p:spPr bwMode="auto">
          <a:xfrm>
            <a:off x="898213" y="2943724"/>
            <a:ext cx="3012356" cy="2265556"/>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just">
              <a:spcAft>
                <a:spcPts val="0"/>
              </a:spcAft>
            </a:pPr>
            <a:r>
              <a:rPr lang="ja-JP" sz="1600" kern="100" dirty="0">
                <a:effectLst/>
                <a:latin typeface="Century" panose="02040604050505020304" pitchFamily="18" charset="0"/>
                <a:ea typeface="ＭＳ 明朝" panose="02020609040205080304" pitchFamily="17" charset="-128"/>
                <a:cs typeface="Times New Roman" panose="02020603050405020304" pitchFamily="18" charset="0"/>
              </a:rPr>
              <a:t>ジュニア百科事典</a:t>
            </a:r>
            <a:endParaRPr lang="ja-JP" sz="24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r>
              <a:rPr lang="en-US" sz="1400" kern="100" dirty="0">
                <a:effectLst/>
                <a:latin typeface="Century" panose="02040604050505020304" pitchFamily="18" charset="0"/>
                <a:ea typeface="ＭＳ 明朝" panose="02020609040205080304" pitchFamily="17" charset="-128"/>
                <a:cs typeface="Times New Roman" panose="02020603050405020304" pitchFamily="18" charset="0"/>
              </a:rPr>
              <a:t> </a:t>
            </a:r>
            <a:endParaRPr lang="ja-JP" sz="24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r>
              <a:rPr lang="en-US" sz="1100" kern="100" dirty="0">
                <a:effectLst/>
                <a:latin typeface="Century" panose="02040604050505020304" pitchFamily="18" charset="0"/>
                <a:ea typeface="ＭＳ 明朝" panose="02020609040205080304" pitchFamily="17" charset="-128"/>
                <a:cs typeface="Times New Roman" panose="02020603050405020304" pitchFamily="18" charset="0"/>
              </a:rPr>
              <a:t>2018</a:t>
            </a:r>
            <a:r>
              <a:rPr lang="ja-JP" sz="1100" kern="100" dirty="0">
                <a:effectLst/>
                <a:latin typeface="Century" panose="02040604050505020304" pitchFamily="18" charset="0"/>
                <a:ea typeface="ＭＳ 明朝" panose="02020609040205080304" pitchFamily="17" charset="-128"/>
                <a:cs typeface="Times New Roman" panose="02020603050405020304" pitchFamily="18" charset="0"/>
              </a:rPr>
              <a:t>年</a:t>
            </a:r>
            <a:r>
              <a:rPr lang="en-US" sz="1100" kern="100" dirty="0">
                <a:effectLst/>
                <a:latin typeface="Century" panose="02040604050505020304" pitchFamily="18" charset="0"/>
                <a:ea typeface="ＭＳ 明朝" panose="02020609040205080304" pitchFamily="17" charset="-128"/>
                <a:cs typeface="Times New Roman" panose="02020603050405020304" pitchFamily="18" charset="0"/>
              </a:rPr>
              <a:t>6</a:t>
            </a:r>
            <a:r>
              <a:rPr lang="ja-JP" sz="1100" kern="100" dirty="0">
                <a:effectLst/>
                <a:latin typeface="Century" panose="02040604050505020304" pitchFamily="18" charset="0"/>
                <a:ea typeface="ＭＳ 明朝" panose="02020609040205080304" pitchFamily="17" charset="-128"/>
                <a:cs typeface="Times New Roman" panose="02020603050405020304" pitchFamily="18" charset="0"/>
              </a:rPr>
              <a:t>月</a:t>
            </a:r>
            <a:r>
              <a:rPr lang="en-US" sz="1100" kern="100" dirty="0">
                <a:effectLst/>
                <a:latin typeface="Century" panose="02040604050505020304" pitchFamily="18" charset="0"/>
                <a:ea typeface="ＭＳ 明朝" panose="02020609040205080304" pitchFamily="17" charset="-128"/>
                <a:cs typeface="Times New Roman" panose="02020603050405020304" pitchFamily="18" charset="0"/>
              </a:rPr>
              <a:t>10</a:t>
            </a:r>
            <a:r>
              <a:rPr lang="ja-JP" sz="1100" kern="100" dirty="0">
                <a:effectLst/>
                <a:latin typeface="Century" panose="02040604050505020304" pitchFamily="18" charset="0"/>
                <a:ea typeface="ＭＳ 明朝" panose="02020609040205080304" pitchFamily="17" charset="-128"/>
                <a:cs typeface="Times New Roman" panose="02020603050405020304" pitchFamily="18" charset="0"/>
              </a:rPr>
              <a:t>日発行</a:t>
            </a:r>
            <a:endParaRPr lang="ja-JP" sz="24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r>
              <a:rPr lang="en-US" sz="1100" kern="100" dirty="0">
                <a:effectLst/>
                <a:latin typeface="Century" panose="02040604050505020304" pitchFamily="18" charset="0"/>
                <a:ea typeface="ＭＳ 明朝" panose="02020609040205080304" pitchFamily="17" charset="-128"/>
                <a:cs typeface="Times New Roman" panose="02020603050405020304" pitchFamily="18" charset="0"/>
              </a:rPr>
              <a:t> </a:t>
            </a:r>
            <a:endParaRPr lang="ja-JP" sz="24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r>
              <a:rPr lang="ja-JP" sz="1200" kern="100" dirty="0">
                <a:effectLst/>
                <a:latin typeface="Century" panose="02040604050505020304" pitchFamily="18" charset="0"/>
                <a:ea typeface="ＭＳ 明朝" panose="02020609040205080304" pitchFamily="17" charset="-128"/>
                <a:cs typeface="Times New Roman" panose="02020603050405020304" pitchFamily="18" charset="0"/>
              </a:rPr>
              <a:t>著者　　仙台太郎</a:t>
            </a:r>
            <a:endParaRPr lang="ja-JP" sz="24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r>
              <a:rPr lang="ja-JP" sz="1200" kern="100" dirty="0">
                <a:effectLst/>
                <a:latin typeface="Century" panose="02040604050505020304" pitchFamily="18" charset="0"/>
                <a:ea typeface="ＭＳ 明朝" panose="02020609040205080304" pitchFamily="17" charset="-128"/>
                <a:cs typeface="Times New Roman" panose="02020603050405020304" pitchFamily="18" charset="0"/>
              </a:rPr>
              <a:t>発行所　仙台堂出版</a:t>
            </a:r>
            <a:endParaRPr lang="ja-JP" sz="24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r>
              <a:rPr lang="ja-JP" sz="1200" kern="100" dirty="0">
                <a:effectLst/>
                <a:latin typeface="Century" panose="02040604050505020304" pitchFamily="18" charset="0"/>
                <a:ea typeface="ＭＳ 明朝" panose="02020609040205080304" pitchFamily="17" charset="-128"/>
                <a:cs typeface="Times New Roman" panose="02020603050405020304" pitchFamily="18" charset="0"/>
              </a:rPr>
              <a:t>　　　　〒</a:t>
            </a:r>
            <a:r>
              <a:rPr lang="en-US" sz="1200" kern="100" dirty="0">
                <a:effectLst/>
                <a:latin typeface="Century" panose="02040604050505020304" pitchFamily="18" charset="0"/>
                <a:ea typeface="ＭＳ 明朝" panose="02020609040205080304" pitchFamily="17" charset="-128"/>
                <a:cs typeface="Times New Roman" panose="02020603050405020304" pitchFamily="18" charset="0"/>
              </a:rPr>
              <a:t>980-0000</a:t>
            </a:r>
            <a:endParaRPr lang="ja-JP" sz="24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marL="304800" indent="-304800" algn="just">
              <a:spcAft>
                <a:spcPts val="0"/>
              </a:spcAft>
            </a:pPr>
            <a:r>
              <a:rPr lang="en-US" sz="1200" kern="100" dirty="0">
                <a:effectLst/>
                <a:latin typeface="Century" panose="02040604050505020304" pitchFamily="18" charset="0"/>
                <a:ea typeface="ＭＳ 明朝" panose="02020609040205080304" pitchFamily="17" charset="-128"/>
                <a:cs typeface="Times New Roman" panose="02020603050405020304" pitchFamily="18" charset="0"/>
              </a:rPr>
              <a:t>         </a:t>
            </a:r>
            <a:r>
              <a:rPr lang="ja-JP" sz="1200" kern="100" dirty="0">
                <a:effectLst/>
                <a:latin typeface="Century" panose="02040604050505020304" pitchFamily="18" charset="0"/>
                <a:ea typeface="ＭＳ 明朝" panose="02020609040205080304" pitchFamily="17" charset="-128"/>
                <a:cs typeface="Times New Roman" panose="02020603050405020304" pitchFamily="18" charset="0"/>
              </a:rPr>
              <a:t>宮城県仙台市青葉区杜都１－１</a:t>
            </a:r>
            <a:endParaRPr lang="ja-JP" sz="24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r>
              <a:rPr lang="ja-JP" sz="1200" kern="100" dirty="0">
                <a:effectLst/>
                <a:latin typeface="Century" panose="02040604050505020304" pitchFamily="18" charset="0"/>
                <a:ea typeface="ＭＳ 明朝" panose="02020609040205080304" pitchFamily="17" charset="-128"/>
                <a:cs typeface="Times New Roman" panose="02020603050405020304" pitchFamily="18" charset="0"/>
              </a:rPr>
              <a:t>　　　　電話</a:t>
            </a:r>
            <a:r>
              <a:rPr lang="en-US" sz="1200" kern="100" dirty="0">
                <a:effectLst/>
                <a:latin typeface="Century" panose="02040604050505020304" pitchFamily="18" charset="0"/>
                <a:ea typeface="ＭＳ 明朝" panose="02020609040205080304" pitchFamily="17" charset="-128"/>
                <a:cs typeface="Times New Roman" panose="02020603050405020304" pitchFamily="18" charset="0"/>
              </a:rPr>
              <a:t>022-222-2222</a:t>
            </a:r>
            <a:endParaRPr lang="ja-JP" sz="24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r>
              <a:rPr lang="ja-JP" sz="1200" kern="100" dirty="0">
                <a:effectLst/>
                <a:latin typeface="Century" panose="02040604050505020304" pitchFamily="18" charset="0"/>
                <a:ea typeface="ＭＳ 明朝" panose="02020609040205080304" pitchFamily="17" charset="-128"/>
                <a:cs typeface="Times New Roman" panose="02020603050405020304" pitchFamily="18" charset="0"/>
              </a:rPr>
              <a:t>印刷　　定禅寺広瀬印刷株式会社</a:t>
            </a:r>
            <a:endParaRPr lang="ja-JP" sz="24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3" name="テキスト ボックス 2"/>
          <p:cNvSpPr txBox="1">
            <a:spLocks noChangeArrowheads="1"/>
          </p:cNvSpPr>
          <p:nvPr/>
        </p:nvSpPr>
        <p:spPr bwMode="auto">
          <a:xfrm>
            <a:off x="4431709" y="4808205"/>
            <a:ext cx="4099695" cy="91097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indent="127000" algn="just">
              <a:spcAft>
                <a:spcPts val="0"/>
              </a:spcAft>
            </a:pPr>
            <a:r>
              <a:rPr lang="ja-JP" sz="2000" kern="100" dirty="0">
                <a:effectLst/>
                <a:latin typeface="Century" panose="02040604050505020304" pitchFamily="18" charset="0"/>
                <a:ea typeface="HGPｺﾞｼｯｸM" panose="020B0600000000000000" pitchFamily="50" charset="-128"/>
                <a:cs typeface="Times New Roman" panose="02020603050405020304" pitchFamily="18" charset="0"/>
              </a:rPr>
              <a:t>奧付には、書名・著者・出版年月・出版社が書かれています。</a:t>
            </a:r>
            <a:endParaRPr lang="ja-JP" sz="24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pic>
        <p:nvPicPr>
          <p:cNvPr id="4" name="図 3" descr="開いた本">
            <a:hlinkClick r:id="rId3" tooltip="&quot;開いた本&quot;"/>
          </p:cNvPr>
          <p:cNvPicPr/>
          <p:nvPr/>
        </p:nvPicPr>
        <p:blipFill>
          <a:blip r:embed="rId4">
            <a:extLst>
              <a:ext uri="{28A0092B-C50C-407E-A947-70E740481C1C}">
                <a14:useLocalDpi xmlns:a14="http://schemas.microsoft.com/office/drawing/2010/main"/>
              </a:ext>
            </a:extLst>
          </a:blip>
          <a:srcRect/>
          <a:stretch>
            <a:fillRect/>
          </a:stretch>
        </p:blipFill>
        <p:spPr bwMode="auto">
          <a:xfrm>
            <a:off x="3910569" y="805293"/>
            <a:ext cx="4336679" cy="4276862"/>
          </a:xfrm>
          <a:prstGeom prst="rect">
            <a:avLst/>
          </a:prstGeom>
          <a:noFill/>
          <a:ln>
            <a:noFill/>
          </a:ln>
        </p:spPr>
      </p:pic>
      <p:sp>
        <p:nvSpPr>
          <p:cNvPr id="5" name="テキスト ボックス 2788"/>
          <p:cNvSpPr txBox="1"/>
          <p:nvPr/>
        </p:nvSpPr>
        <p:spPr>
          <a:xfrm>
            <a:off x="4821310" y="4334368"/>
            <a:ext cx="3320494" cy="487918"/>
          </a:xfrm>
          <a:prstGeom prst="rect">
            <a:avLst/>
          </a:prstGeom>
          <a:noFill/>
          <a:ln w="6350">
            <a:noFill/>
          </a:ln>
          <a:effectLst/>
        </p:spPr>
        <p:txBody>
          <a:bodyPr rot="0" spcFirstLastPara="0" vert="horz" wrap="none" lIns="91440" tIns="45720" rIns="91440" bIns="45720" numCol="1" spcCol="0" rtlCol="0" fromWordArt="0" anchor="t" anchorCtr="0" forceAA="0" compatLnSpc="1">
            <a:prstTxWarp prst="textNoShape">
              <a:avLst/>
            </a:prstTxWarp>
            <a:noAutofit/>
          </a:bodyPr>
          <a:lstStyle/>
          <a:p>
            <a:pPr algn="just">
              <a:spcAft>
                <a:spcPts val="0"/>
              </a:spcAft>
            </a:pPr>
            <a:r>
              <a:rPr lang="ja-JP" sz="2000" b="1" kern="100" dirty="0">
                <a:solidFill>
                  <a:srgbClr val="FF0000"/>
                </a:solidFill>
                <a:effectLst/>
                <a:latin typeface="Century" panose="02040604050505020304" pitchFamily="18" charset="0"/>
                <a:ea typeface="HGPｺﾞｼｯｸM" panose="020B0600000000000000" pitchFamily="50" charset="-128"/>
                <a:cs typeface="Times New Roman" panose="02020603050405020304" pitchFamily="18" charset="0"/>
              </a:rPr>
              <a:t>奧付</a:t>
            </a:r>
            <a:r>
              <a:rPr lang="ja-JP" sz="2000" b="1" kern="100" dirty="0">
                <a:effectLst/>
                <a:latin typeface="Century" panose="02040604050505020304" pitchFamily="18" charset="0"/>
                <a:ea typeface="HGPｺﾞｼｯｸM" panose="020B0600000000000000" pitchFamily="50" charset="-128"/>
                <a:cs typeface="Times New Roman" panose="02020603050405020304" pitchFamily="18" charset="0"/>
              </a:rPr>
              <a:t>は本の最後にあります</a:t>
            </a:r>
            <a:r>
              <a:rPr lang="ja-JP" sz="2000" kern="100" dirty="0">
                <a:effectLst/>
                <a:latin typeface="Century" panose="02040604050505020304" pitchFamily="18" charset="0"/>
                <a:ea typeface="HGPｺﾞｼｯｸM" panose="020B0600000000000000" pitchFamily="50" charset="-128"/>
                <a:cs typeface="Times New Roman" panose="02020603050405020304" pitchFamily="18" charset="0"/>
              </a:rPr>
              <a:t>　　　</a:t>
            </a:r>
            <a:r>
              <a:rPr lang="ja-JP" sz="1000" kern="100" dirty="0">
                <a:effectLst/>
                <a:latin typeface="Century" panose="02040604050505020304" pitchFamily="18" charset="0"/>
                <a:ea typeface="HGPｺﾞｼｯｸM" panose="020B0600000000000000" pitchFamily="50" charset="-128"/>
                <a:cs typeface="Times New Roman" panose="02020603050405020304" pitchFamily="18" charset="0"/>
              </a:rPr>
              <a:t>　　　　　　　　</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r>
              <a:rPr lang="en-US" sz="1050" kern="100" dirty="0">
                <a:effectLst/>
                <a:latin typeface="Century" panose="02040604050505020304" pitchFamily="18" charset="0"/>
                <a:ea typeface="ＭＳ 明朝" panose="02020609040205080304" pitchFamily="17" charset="-128"/>
                <a:cs typeface="Times New Roman" panose="02020603050405020304" pitchFamily="18" charset="0"/>
              </a:rPr>
              <a:t> </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6" name="テキスト ボックス 2"/>
          <p:cNvSpPr txBox="1">
            <a:spLocks noChangeArrowheads="1"/>
          </p:cNvSpPr>
          <p:nvPr/>
        </p:nvSpPr>
        <p:spPr bwMode="auto">
          <a:xfrm>
            <a:off x="1756121" y="1067090"/>
            <a:ext cx="7378007" cy="477520"/>
          </a:xfrm>
          <a:prstGeom prst="rect">
            <a:avLst/>
          </a:prstGeom>
          <a:noFill/>
          <a:ln w="9525">
            <a:noFill/>
            <a:miter lim="800000"/>
            <a:headEnd/>
            <a:tailEnd/>
          </a:ln>
        </p:spPr>
        <p:txBody>
          <a:bodyPr rot="0" vert="horz" wrap="square" lIns="91440" tIns="45720" rIns="91440" bIns="45720" anchor="t" anchorCtr="0">
            <a:noAutofit/>
          </a:bodyPr>
          <a:lstStyle/>
          <a:p>
            <a:pPr indent="90170" algn="just">
              <a:spcAft>
                <a:spcPts val="0"/>
              </a:spcAft>
            </a:pPr>
            <a:r>
              <a:rPr lang="ja-JP" sz="1600" kern="100" dirty="0">
                <a:effectLst/>
                <a:latin typeface="Century" panose="02040604050505020304" pitchFamily="18" charset="0"/>
                <a:ea typeface="HGPｺﾞｼｯｸM" panose="020B0600000000000000" pitchFamily="50" charset="-128"/>
                <a:cs typeface="Times New Roman" panose="02020603050405020304" pitchFamily="18" charset="0"/>
              </a:rPr>
              <a:t>調べたことをレポートにまとめるときは、参考にした資料（ページも）を明記します</a:t>
            </a:r>
            <a:r>
              <a:rPr lang="ja-JP" sz="1600" kern="100" dirty="0" smtClean="0">
                <a:effectLst/>
                <a:latin typeface="Century" panose="02040604050505020304" pitchFamily="18" charset="0"/>
                <a:ea typeface="HGPｺﾞｼｯｸM" panose="020B0600000000000000" pitchFamily="50" charset="-128"/>
                <a:cs typeface="Times New Roman" panose="02020603050405020304" pitchFamily="18" charset="0"/>
              </a:rPr>
              <a:t>。</a:t>
            </a:r>
            <a:endParaRPr lang="ja-JP"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7" name="タイトル 1"/>
          <p:cNvSpPr txBox="1">
            <a:spLocks/>
          </p:cNvSpPr>
          <p:nvPr/>
        </p:nvSpPr>
        <p:spPr>
          <a:xfrm>
            <a:off x="2555776" y="583942"/>
            <a:ext cx="6322184" cy="960668"/>
          </a:xfrm>
          <a:prstGeom prst="rect">
            <a:avLst/>
          </a:prstGeom>
        </p:spPr>
        <p:txBody>
          <a:bodyPr vert="horz" lIns="68580" tIns="34290" rIns="68580" bIns="34290" rtlCol="0" anchor="t">
            <a:normAutofit/>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sz="2700" dirty="0" smtClean="0">
                <a:latin typeface="HGS創英角ｺﾞｼｯｸUB" panose="020B0900000000000000" pitchFamily="50" charset="-128"/>
                <a:ea typeface="HGS創英角ｺﾞｼｯｸUB" panose="020B0900000000000000" pitchFamily="50" charset="-128"/>
              </a:rPr>
              <a:t>本の「奥付」を確認して記録しよう</a:t>
            </a:r>
            <a:endParaRPr lang="ja-JP" altLang="en-US" sz="2700" dirty="0">
              <a:latin typeface="HGS創英角ｺﾞｼｯｸUB" panose="020B0900000000000000" pitchFamily="50" charset="-128"/>
              <a:ea typeface="HGS創英角ｺﾞｼｯｸUB" panose="020B0900000000000000" pitchFamily="50" charset="-128"/>
            </a:endParaRPr>
          </a:p>
        </p:txBody>
      </p:sp>
      <p:sp>
        <p:nvSpPr>
          <p:cNvPr id="8" name="四角形吹き出し 7"/>
          <p:cNvSpPr/>
          <p:nvPr/>
        </p:nvSpPr>
        <p:spPr>
          <a:xfrm>
            <a:off x="683568" y="2708919"/>
            <a:ext cx="3385556" cy="2736305"/>
          </a:xfrm>
          <a:prstGeom prst="wedgeRectCallout">
            <a:avLst>
              <a:gd name="adj1" fmla="val 76070"/>
              <a:gd name="adj2" fmla="val -30813"/>
            </a:avLst>
          </a:prstGeom>
          <a:noFill/>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spTree>
    <p:extLst>
      <p:ext uri="{BB962C8B-B14F-4D97-AF65-F5344CB8AC3E}">
        <p14:creationId xmlns:p14="http://schemas.microsoft.com/office/powerpoint/2010/main" val="2271900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74705" y="3885941"/>
            <a:ext cx="3121296" cy="2376086"/>
          </a:xfrm>
          <a:prstGeom prst="rect">
            <a:avLst/>
          </a:prstGeom>
        </p:spPr>
      </p:pic>
      <p:sp>
        <p:nvSpPr>
          <p:cNvPr id="4" name="角丸四角形吹き出し 3"/>
          <p:cNvSpPr/>
          <p:nvPr/>
        </p:nvSpPr>
        <p:spPr>
          <a:xfrm>
            <a:off x="678352" y="1340768"/>
            <a:ext cx="4968552" cy="2448272"/>
          </a:xfrm>
          <a:prstGeom prst="wedgeRoundRectCallout">
            <a:avLst>
              <a:gd name="adj1" fmla="val 76346"/>
              <a:gd name="adj2" fmla="val -4513"/>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r>
              <a:rPr lang="ja-JP" altLang="en-US" sz="2800" dirty="0">
                <a:latin typeface="+mj-ea"/>
                <a:ea typeface="+mj-ea"/>
              </a:rPr>
              <a:t>困</a:t>
            </a:r>
            <a:r>
              <a:rPr lang="ja-JP" altLang="en-US" sz="2800" dirty="0" smtClean="0">
                <a:latin typeface="+mj-ea"/>
                <a:ea typeface="+mj-ea"/>
              </a:rPr>
              <a:t>ったとき・資料が見つからないとき、機械の操作が分からないときなどは、お気軽に図書館の職員にお声掛けください</a:t>
            </a:r>
            <a:r>
              <a:rPr lang="ja-JP" altLang="en-US" sz="2800" dirty="0">
                <a:latin typeface="+mj-ea"/>
                <a:ea typeface="+mj-ea"/>
              </a:rPr>
              <a:t>。</a:t>
            </a:r>
          </a:p>
        </p:txBody>
      </p:sp>
      <p:pic>
        <p:nvPicPr>
          <p:cNvPr id="9" name="図 8" descr="図書館・図書室の職員イラスト"/>
          <p:cNvPicPr/>
          <p:nvPr/>
        </p:nvPicPr>
        <p:blipFill>
          <a:blip r:embed="rId4" cstate="screen">
            <a:extLst>
              <a:ext uri="{28A0092B-C50C-407E-A947-70E740481C1C}">
                <a14:useLocalDpi xmlns:a14="http://schemas.microsoft.com/office/drawing/2010/main"/>
              </a:ext>
            </a:extLst>
          </a:blip>
          <a:srcRect/>
          <a:stretch>
            <a:fillRect/>
          </a:stretch>
        </p:blipFill>
        <p:spPr bwMode="auto">
          <a:xfrm>
            <a:off x="6300192" y="1840822"/>
            <a:ext cx="2160240" cy="2032507"/>
          </a:xfrm>
          <a:prstGeom prst="rect">
            <a:avLst/>
          </a:prstGeom>
          <a:noFill/>
          <a:ln>
            <a:noFill/>
          </a:ln>
        </p:spPr>
      </p:pic>
      <p:sp>
        <p:nvSpPr>
          <p:cNvPr id="10" name="タイトル 1"/>
          <p:cNvSpPr txBox="1">
            <a:spLocks/>
          </p:cNvSpPr>
          <p:nvPr/>
        </p:nvSpPr>
        <p:spPr>
          <a:xfrm>
            <a:off x="3275856" y="548680"/>
            <a:ext cx="6322184" cy="960668"/>
          </a:xfrm>
          <a:prstGeom prst="rect">
            <a:avLst/>
          </a:prstGeom>
        </p:spPr>
        <p:txBody>
          <a:bodyPr vert="horz" lIns="68580" tIns="34290" rIns="68580" bIns="34290" rtlCol="0" anchor="t">
            <a:normAutofit/>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sz="2700" dirty="0" smtClean="0">
                <a:latin typeface="HGS創英角ｺﾞｼｯｸUB" panose="020B0900000000000000" pitchFamily="50" charset="-128"/>
                <a:ea typeface="HGS創英角ｺﾞｼｯｸUB" panose="020B0900000000000000" pitchFamily="50" charset="-128"/>
              </a:rPr>
              <a:t>レファレンスサービスを利用しよう</a:t>
            </a:r>
            <a:endParaRPr lang="ja-JP" altLang="en-US" sz="2700" dirty="0">
              <a:latin typeface="HGS創英角ｺﾞｼｯｸUB" panose="020B0900000000000000" pitchFamily="50" charset="-128"/>
              <a:ea typeface="HGS創英角ｺﾞｼｯｸUB" panose="020B0900000000000000" pitchFamily="50" charset="-128"/>
            </a:endParaRPr>
          </a:p>
        </p:txBody>
      </p:sp>
    </p:spTree>
    <p:extLst>
      <p:ext uri="{BB962C8B-B14F-4D97-AF65-F5344CB8AC3E}">
        <p14:creationId xmlns:p14="http://schemas.microsoft.com/office/powerpoint/2010/main" val="970649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25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39561" y="-143408"/>
            <a:ext cx="9144000" cy="2392288"/>
          </a:xfrm>
        </p:spPr>
        <p:txBody>
          <a:bodyPr>
            <a:normAutofit/>
          </a:bodyPr>
          <a:lstStyle/>
          <a:p>
            <a:r>
              <a:rPr lang="ja-JP" altLang="en-US" dirty="0"/>
              <a:t>　</a:t>
            </a:r>
            <a:r>
              <a:rPr lang="ja-JP" altLang="en-US" dirty="0" smtClean="0"/>
              <a:t>      「職業」を調べる</a:t>
            </a:r>
            <a:r>
              <a:rPr lang="ja-JP" altLang="en-US" dirty="0"/>
              <a:t>　</a:t>
            </a:r>
            <a:r>
              <a:rPr lang="ja-JP" altLang="en-US" dirty="0" smtClean="0"/>
              <a:t>とは</a:t>
            </a:r>
            <a:r>
              <a:rPr lang="en-US" altLang="ja-JP" dirty="0" smtClean="0"/>
              <a:t/>
            </a:r>
            <a:br>
              <a:rPr lang="en-US" altLang="ja-JP" dirty="0" smtClean="0"/>
            </a:br>
            <a:r>
              <a:rPr lang="ja-JP" altLang="en-US" dirty="0"/>
              <a:t>　</a:t>
            </a:r>
            <a:r>
              <a:rPr lang="ja-JP" altLang="en-US" dirty="0" smtClean="0"/>
              <a:t>　　　　　　　　</a:t>
            </a:r>
            <a:endParaRPr kumimoji="1" lang="ja-JP" altLang="en-US" dirty="0"/>
          </a:p>
        </p:txBody>
      </p:sp>
      <p:graphicFrame>
        <p:nvGraphicFramePr>
          <p:cNvPr id="4" name="図表 3"/>
          <p:cNvGraphicFramePr/>
          <p:nvPr>
            <p:extLst>
              <p:ext uri="{D42A27DB-BD31-4B8C-83A1-F6EECF244321}">
                <p14:modId xmlns:p14="http://schemas.microsoft.com/office/powerpoint/2010/main" val="2544720928"/>
              </p:ext>
            </p:extLst>
          </p:nvPr>
        </p:nvGraphicFramePr>
        <p:xfrm>
          <a:off x="39561" y="1052736"/>
          <a:ext cx="8892480" cy="54115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75907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47704" y="5519885"/>
            <a:ext cx="8892480" cy="1600200"/>
          </a:xfrm>
          <a:prstGeom prst="rect">
            <a:avLst/>
          </a:prstGeom>
        </p:spPr>
        <p:txBody>
          <a:bodyPr>
            <a:normAutofit fontScale="82500" lnSpcReduction="1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a:t>
            </a:r>
            <a:r>
              <a:rPr lang="ja-JP" altLang="en-US" dirty="0"/>
              <a:t>　</a:t>
            </a:r>
            <a:r>
              <a:rPr lang="ja-JP" altLang="en-US" dirty="0" smtClean="0"/>
              <a:t>　　　　図書館で待っています！</a:t>
            </a:r>
            <a:r>
              <a:rPr lang="en-US" altLang="ja-JP" dirty="0" smtClean="0"/>
              <a:t/>
            </a:r>
            <a:br>
              <a:rPr lang="en-US" altLang="ja-JP" dirty="0" smtClean="0"/>
            </a:br>
            <a:r>
              <a:rPr lang="ja-JP" altLang="en-US" dirty="0" smtClean="0"/>
              <a:t>　　　　</a:t>
            </a:r>
            <a:endParaRPr lang="ja-JP" altLang="en-US" dirty="0"/>
          </a:p>
        </p:txBody>
      </p:sp>
      <p:pic>
        <p:nvPicPr>
          <p:cNvPr id="6" name="図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22402" y="2762150"/>
            <a:ext cx="3925996" cy="2988664"/>
          </a:xfrm>
          <a:prstGeom prst="rect">
            <a:avLst/>
          </a:prstGeom>
        </p:spPr>
      </p:pic>
      <p:pic>
        <p:nvPicPr>
          <p:cNvPr id="7" name="図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1207876" y="3351546"/>
            <a:ext cx="1614526" cy="2168339"/>
          </a:xfrm>
          <a:prstGeom prst="rect">
            <a:avLst/>
          </a:prstGeom>
        </p:spPr>
      </p:pic>
      <p:pic>
        <p:nvPicPr>
          <p:cNvPr id="8" name="図 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39283" y="3435099"/>
            <a:ext cx="1306466" cy="2084786"/>
          </a:xfrm>
          <a:prstGeom prst="rect">
            <a:avLst/>
          </a:prstGeom>
        </p:spPr>
      </p:pic>
      <p:sp>
        <p:nvSpPr>
          <p:cNvPr id="9" name="角丸四角形吹き出し 8"/>
          <p:cNvSpPr/>
          <p:nvPr/>
        </p:nvSpPr>
        <p:spPr>
          <a:xfrm>
            <a:off x="467544" y="967611"/>
            <a:ext cx="3312368" cy="1341542"/>
          </a:xfrm>
          <a:prstGeom prst="wedgeRoundRectCallout">
            <a:avLst>
              <a:gd name="adj1" fmla="val 48404"/>
              <a:gd name="adj2" fmla="val 76672"/>
              <a:gd name="adj3" fmla="val 16667"/>
            </a:avLst>
          </a:prstGeom>
          <a:solidFill>
            <a:schemeClr val="accent1">
              <a:lumMod val="20000"/>
              <a:lumOff val="80000"/>
            </a:schemeClr>
          </a:solidFill>
          <a:ln w="57150"/>
        </p:spPr>
        <p:style>
          <a:lnRef idx="2">
            <a:schemeClr val="accent6"/>
          </a:lnRef>
          <a:fillRef idx="1">
            <a:schemeClr val="lt1"/>
          </a:fillRef>
          <a:effectRef idx="0">
            <a:schemeClr val="accent6"/>
          </a:effectRef>
          <a:fontRef idx="minor">
            <a:schemeClr val="dk1"/>
          </a:fontRef>
        </p:style>
        <p:txBody>
          <a:bodyPr rtlCol="0" anchor="ctr"/>
          <a:lstStyle/>
          <a:p>
            <a:r>
              <a:rPr lang="ja-JP" altLang="en-US" sz="2800" dirty="0" smtClean="0">
                <a:solidFill>
                  <a:schemeClr val="tx1"/>
                </a:solidFill>
                <a:latin typeface="+mj-ea"/>
                <a:ea typeface="+mj-ea"/>
              </a:rPr>
              <a:t>調べるって面白い！</a:t>
            </a:r>
            <a:endParaRPr lang="ja-JP" altLang="en-US" sz="2800" dirty="0">
              <a:solidFill>
                <a:schemeClr val="tx1"/>
              </a:solidFill>
              <a:latin typeface="+mj-ea"/>
              <a:ea typeface="+mj-ea"/>
            </a:endParaRPr>
          </a:p>
        </p:txBody>
      </p:sp>
      <p:sp>
        <p:nvSpPr>
          <p:cNvPr id="10" name="角丸四角形吹き出し 9"/>
          <p:cNvSpPr/>
          <p:nvPr/>
        </p:nvSpPr>
        <p:spPr>
          <a:xfrm>
            <a:off x="4668312" y="1232728"/>
            <a:ext cx="4176464" cy="1341542"/>
          </a:xfrm>
          <a:prstGeom prst="wedgeRoundRectCallout">
            <a:avLst>
              <a:gd name="adj1" fmla="val -38571"/>
              <a:gd name="adj2" fmla="val 73085"/>
              <a:gd name="adj3" fmla="val 16667"/>
            </a:avLst>
          </a:prstGeom>
          <a:solidFill>
            <a:schemeClr val="accent1">
              <a:lumMod val="20000"/>
              <a:lumOff val="80000"/>
            </a:schemeClr>
          </a:solidFill>
          <a:ln w="57150"/>
        </p:spPr>
        <p:style>
          <a:lnRef idx="2">
            <a:schemeClr val="accent6"/>
          </a:lnRef>
          <a:fillRef idx="1">
            <a:schemeClr val="lt1"/>
          </a:fillRef>
          <a:effectRef idx="0">
            <a:schemeClr val="accent6"/>
          </a:effectRef>
          <a:fontRef idx="minor">
            <a:schemeClr val="dk1"/>
          </a:fontRef>
        </p:style>
        <p:txBody>
          <a:bodyPr rtlCol="0" anchor="ctr"/>
          <a:lstStyle/>
          <a:p>
            <a:r>
              <a:rPr lang="ja-JP" altLang="en-US" sz="2800" dirty="0" smtClean="0">
                <a:solidFill>
                  <a:schemeClr val="tx1"/>
                </a:solidFill>
                <a:latin typeface="+mj-ea"/>
                <a:ea typeface="+mj-ea"/>
              </a:rPr>
              <a:t>分からな</a:t>
            </a:r>
            <a:r>
              <a:rPr lang="ja-JP" altLang="en-US" sz="2800" dirty="0">
                <a:solidFill>
                  <a:schemeClr val="tx1"/>
                </a:solidFill>
                <a:latin typeface="+mj-ea"/>
                <a:ea typeface="+mj-ea"/>
              </a:rPr>
              <a:t>い</a:t>
            </a:r>
            <a:r>
              <a:rPr lang="ja-JP" altLang="en-US" sz="2800" dirty="0" smtClean="0">
                <a:solidFill>
                  <a:schemeClr val="tx1"/>
                </a:solidFill>
                <a:latin typeface="+mj-ea"/>
                <a:ea typeface="+mj-ea"/>
              </a:rPr>
              <a:t>ことがあったら</a:t>
            </a:r>
            <a:endParaRPr lang="en-US" altLang="ja-JP" sz="2800" dirty="0" smtClean="0">
              <a:solidFill>
                <a:schemeClr val="tx1"/>
              </a:solidFill>
              <a:latin typeface="+mj-ea"/>
              <a:ea typeface="+mj-ea"/>
            </a:endParaRPr>
          </a:p>
          <a:p>
            <a:r>
              <a:rPr lang="ja-JP" altLang="en-US" sz="2800" dirty="0" smtClean="0">
                <a:solidFill>
                  <a:schemeClr val="tx1"/>
                </a:solidFill>
                <a:latin typeface="+mj-ea"/>
                <a:ea typeface="+mj-ea"/>
              </a:rPr>
              <a:t>図書館に行ってみよう！</a:t>
            </a:r>
            <a:endParaRPr lang="ja-JP" altLang="en-US" sz="2800" dirty="0">
              <a:solidFill>
                <a:schemeClr val="tx1"/>
              </a:solidFill>
              <a:latin typeface="+mj-ea"/>
              <a:ea typeface="+mj-ea"/>
            </a:endParaRPr>
          </a:p>
        </p:txBody>
      </p:sp>
      <p:sp>
        <p:nvSpPr>
          <p:cNvPr id="11" name="角丸四角形吹き出し 10"/>
          <p:cNvSpPr/>
          <p:nvPr/>
        </p:nvSpPr>
        <p:spPr>
          <a:xfrm>
            <a:off x="467544" y="6270794"/>
            <a:ext cx="8136904" cy="555993"/>
          </a:xfrm>
          <a:prstGeom prst="wedgeRoundRectCallout">
            <a:avLst>
              <a:gd name="adj1" fmla="val 4368"/>
              <a:gd name="adj2" fmla="val -7167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smtClean="0"/>
              <a:t>この</a:t>
            </a:r>
            <a:r>
              <a:rPr lang="ja-JP" altLang="en-US" dirty="0"/>
              <a:t>先</a:t>
            </a:r>
            <a:r>
              <a:rPr lang="ja-JP" altLang="en-US" dirty="0" smtClean="0"/>
              <a:t>は、図書館以外での調べ方やレポートのまとめ方について進めていきます。</a:t>
            </a:r>
            <a:endParaRPr lang="en-US" altLang="ja-JP" dirty="0"/>
          </a:p>
        </p:txBody>
      </p:sp>
    </p:spTree>
    <p:extLst>
      <p:ext uri="{BB962C8B-B14F-4D97-AF65-F5344CB8AC3E}">
        <p14:creationId xmlns:p14="http://schemas.microsoft.com/office/powerpoint/2010/main" val="2191602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nodeType="afterEffect">
                                  <p:stCondLst>
                                    <p:cond delay="50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300"/>
                                        <p:tgtEl>
                                          <p:spTgt spid="6"/>
                                        </p:tgtEl>
                                      </p:cBhvr>
                                    </p:animEffect>
                                  </p:childTnLst>
                                </p:cTn>
                              </p:par>
                              <p:par>
                                <p:cTn id="16" presetID="10" presetClass="entr" presetSubtype="0" fill="hold" nodeType="withEffect">
                                  <p:stCondLst>
                                    <p:cond delay="50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nodeType="withEffect">
                                  <p:stCondLst>
                                    <p:cond delay="50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par>
                          <p:cTn id="22" fill="hold">
                            <p:stCondLst>
                              <p:cond delay="2000"/>
                            </p:stCondLst>
                            <p:childTnLst>
                              <p:par>
                                <p:cTn id="23" presetID="42" presetClass="entr" presetSubtype="0" fill="hold" grpId="0" nodeType="afterEffect">
                                  <p:stCondLst>
                                    <p:cond delay="75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anim calcmode="lin" valueType="num">
                                      <p:cBhvr>
                                        <p:cTn id="26" dur="1000" fill="hold"/>
                                        <p:tgtEl>
                                          <p:spTgt spid="11"/>
                                        </p:tgtEl>
                                        <p:attrNameLst>
                                          <p:attrName>ppt_x</p:attrName>
                                        </p:attrNameLst>
                                      </p:cBhvr>
                                      <p:tavLst>
                                        <p:tav tm="0">
                                          <p:val>
                                            <p:strVal val="#ppt_x"/>
                                          </p:val>
                                        </p:tav>
                                        <p:tav tm="100000">
                                          <p:val>
                                            <p:strVal val="#ppt_x"/>
                                          </p:val>
                                        </p:tav>
                                      </p:tavLst>
                                    </p:anim>
                                    <p:anim calcmode="lin" valueType="num">
                                      <p:cBhvr>
                                        <p:cTn id="2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827584" y="1916832"/>
            <a:ext cx="7704856" cy="2392288"/>
          </a:xfrm>
        </p:spPr>
        <p:txBody>
          <a:bodyPr>
            <a:normAutofit/>
          </a:bodyPr>
          <a:lstStyle/>
          <a:p>
            <a:r>
              <a:rPr lang="ja-JP" altLang="en-US" dirty="0" smtClean="0"/>
              <a:t>　</a:t>
            </a:r>
            <a:r>
              <a:rPr lang="ja-JP" altLang="en-US" dirty="0"/>
              <a:t>情報</a:t>
            </a:r>
            <a:r>
              <a:rPr lang="ja-JP" altLang="en-US" dirty="0" smtClean="0"/>
              <a:t>を整理してまとめる</a:t>
            </a:r>
            <a:r>
              <a:rPr lang="en-US" altLang="ja-JP" dirty="0" smtClean="0"/>
              <a:t/>
            </a:r>
            <a:br>
              <a:rPr lang="en-US" altLang="ja-JP" dirty="0" smtClean="0"/>
            </a:br>
            <a:r>
              <a:rPr lang="ja-JP" altLang="en-US" dirty="0"/>
              <a:t>　</a:t>
            </a:r>
            <a:r>
              <a:rPr lang="ja-JP" altLang="en-US" dirty="0" smtClean="0"/>
              <a:t>　　　　　　　　</a:t>
            </a:r>
            <a:endParaRPr kumimoji="1" lang="ja-JP" altLang="en-US" dirty="0"/>
          </a:p>
        </p:txBody>
      </p:sp>
      <p:pic>
        <p:nvPicPr>
          <p:cNvPr id="4" name="図 3" descr="教科書にマーカーを引く">
            <a:hlinkClick r:id="rId3" tooltip="&quot;教科書にマーカーを引く&quot;"/>
          </p:cNvPr>
          <p:cNvPicPr/>
          <p:nvPr/>
        </p:nvPicPr>
        <p:blipFill>
          <a:blip r:embed="rId4" cstate="print">
            <a:extLst>
              <a:ext uri="{28A0092B-C50C-407E-A947-70E740481C1C}">
                <a14:useLocalDpi xmlns:a14="http://schemas.microsoft.com/office/drawing/2010/main"/>
              </a:ext>
            </a:extLst>
          </a:blip>
          <a:srcRect/>
          <a:stretch>
            <a:fillRect/>
          </a:stretch>
        </p:blipFill>
        <p:spPr bwMode="auto">
          <a:xfrm>
            <a:off x="6012160" y="3861048"/>
            <a:ext cx="1800200" cy="2279695"/>
          </a:xfrm>
          <a:prstGeom prst="rect">
            <a:avLst/>
          </a:prstGeom>
          <a:noFill/>
          <a:ln>
            <a:noFill/>
          </a:ln>
        </p:spPr>
      </p:pic>
    </p:spTree>
    <p:extLst>
      <p:ext uri="{BB962C8B-B14F-4D97-AF65-F5344CB8AC3E}">
        <p14:creationId xmlns:p14="http://schemas.microsoft.com/office/powerpoint/2010/main" val="4029545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0" y="548680"/>
            <a:ext cx="9361040" cy="1600200"/>
          </a:xfrm>
          <a:prstGeom prst="rect">
            <a:avLst/>
          </a:prstGeom>
        </p:spPr>
        <p:txBody>
          <a:bodyPr>
            <a:normAutofit fontScale="97500" lnSpcReduction="1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a:t>
            </a:r>
            <a:r>
              <a:rPr lang="ja-JP" altLang="en-US" dirty="0"/>
              <a:t>　</a:t>
            </a:r>
            <a:r>
              <a:rPr lang="ja-JP" altLang="en-US" dirty="0" smtClean="0"/>
              <a:t>　　　情報を整理する</a:t>
            </a:r>
            <a:r>
              <a:rPr lang="en-US" altLang="ja-JP" dirty="0" smtClean="0"/>
              <a:t/>
            </a:r>
            <a:br>
              <a:rPr lang="en-US" altLang="ja-JP" dirty="0" smtClean="0"/>
            </a:br>
            <a:r>
              <a:rPr lang="ja-JP" altLang="en-US" dirty="0" smtClean="0"/>
              <a:t>　　　　</a:t>
            </a:r>
            <a:endParaRPr lang="ja-JP" altLang="en-US" dirty="0"/>
          </a:p>
        </p:txBody>
      </p:sp>
      <p:graphicFrame>
        <p:nvGraphicFramePr>
          <p:cNvPr id="2" name="図表 1"/>
          <p:cNvGraphicFramePr/>
          <p:nvPr>
            <p:extLst>
              <p:ext uri="{D42A27DB-BD31-4B8C-83A1-F6EECF244321}">
                <p14:modId xmlns:p14="http://schemas.microsoft.com/office/powerpoint/2010/main" val="2379077667"/>
              </p:ext>
            </p:extLst>
          </p:nvPr>
        </p:nvGraphicFramePr>
        <p:xfrm>
          <a:off x="1080120" y="1628800"/>
          <a:ext cx="7200800" cy="44865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図 9" descr="教科書にマーカーを引く">
            <a:hlinkClick r:id="rId8" tooltip="&quot;教科書にマーカーを引く&quot;"/>
          </p:cNvPr>
          <p:cNvPicPr/>
          <p:nvPr/>
        </p:nvPicPr>
        <p:blipFill>
          <a:blip r:embed="rId9" cstate="print">
            <a:extLst>
              <a:ext uri="{28A0092B-C50C-407E-A947-70E740481C1C}">
                <a14:useLocalDpi xmlns:a14="http://schemas.microsoft.com/office/drawing/2010/main"/>
              </a:ext>
            </a:extLst>
          </a:blip>
          <a:srcRect/>
          <a:stretch>
            <a:fillRect/>
          </a:stretch>
        </p:blipFill>
        <p:spPr bwMode="auto">
          <a:xfrm>
            <a:off x="6761203" y="4005064"/>
            <a:ext cx="1800200" cy="2279695"/>
          </a:xfrm>
          <a:prstGeom prst="rect">
            <a:avLst/>
          </a:prstGeom>
          <a:noFill/>
          <a:ln>
            <a:noFill/>
          </a:ln>
        </p:spPr>
      </p:pic>
    </p:spTree>
    <p:extLst>
      <p:ext uri="{BB962C8B-B14F-4D97-AF65-F5344CB8AC3E}">
        <p14:creationId xmlns:p14="http://schemas.microsoft.com/office/powerpoint/2010/main" val="3581869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0" y="548680"/>
            <a:ext cx="9361040" cy="1600200"/>
          </a:xfrm>
          <a:prstGeom prst="rect">
            <a:avLst/>
          </a:prstGeom>
        </p:spPr>
        <p:txBody>
          <a:bodyPr>
            <a:normAutofit fontScale="97500" lnSpcReduction="1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a:t>
            </a:r>
            <a:r>
              <a:rPr lang="ja-JP" altLang="en-US" dirty="0"/>
              <a:t>　</a:t>
            </a:r>
            <a:r>
              <a:rPr lang="ja-JP" altLang="en-US" dirty="0" smtClean="0"/>
              <a:t>　　情報の整理の方法</a:t>
            </a:r>
            <a:r>
              <a:rPr lang="en-US" altLang="ja-JP" dirty="0" smtClean="0"/>
              <a:t/>
            </a:r>
            <a:br>
              <a:rPr lang="en-US" altLang="ja-JP" dirty="0" smtClean="0"/>
            </a:br>
            <a:r>
              <a:rPr lang="ja-JP" altLang="en-US" dirty="0" smtClean="0"/>
              <a:t>　　　　</a:t>
            </a:r>
            <a:endParaRPr lang="ja-JP" altLang="en-US" dirty="0"/>
          </a:p>
        </p:txBody>
      </p:sp>
      <p:graphicFrame>
        <p:nvGraphicFramePr>
          <p:cNvPr id="2" name="図表 1"/>
          <p:cNvGraphicFramePr/>
          <p:nvPr>
            <p:extLst>
              <p:ext uri="{D42A27DB-BD31-4B8C-83A1-F6EECF244321}">
                <p14:modId xmlns:p14="http://schemas.microsoft.com/office/powerpoint/2010/main" val="3555296562"/>
              </p:ext>
            </p:extLst>
          </p:nvPr>
        </p:nvGraphicFramePr>
        <p:xfrm>
          <a:off x="612068" y="1484784"/>
          <a:ext cx="8136904" cy="4896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右矢印 2"/>
          <p:cNvSpPr/>
          <p:nvPr/>
        </p:nvSpPr>
        <p:spPr>
          <a:xfrm>
            <a:off x="4860032" y="2148880"/>
            <a:ext cx="720080" cy="70405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右矢印 5"/>
          <p:cNvSpPr/>
          <p:nvPr/>
        </p:nvSpPr>
        <p:spPr>
          <a:xfrm>
            <a:off x="4860032" y="3581028"/>
            <a:ext cx="720080" cy="70405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右矢印 6"/>
          <p:cNvSpPr/>
          <p:nvPr/>
        </p:nvSpPr>
        <p:spPr>
          <a:xfrm>
            <a:off x="4677979" y="5013176"/>
            <a:ext cx="720080" cy="70405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832595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25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250"/>
                            </p:stCondLst>
                            <p:childTnLst>
                              <p:par>
                                <p:cTn id="13" presetID="10" presetClass="entr" presetSubtype="0" fill="hold" grpId="0" nodeType="afterEffect">
                                  <p:stCondLst>
                                    <p:cond delay="25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2000"/>
                            </p:stCondLst>
                            <p:childTnLst>
                              <p:par>
                                <p:cTn id="17" presetID="10" presetClass="entr" presetSubtype="0" fill="hold" grpId="0" nodeType="afterEffect">
                                  <p:stCondLst>
                                    <p:cond delay="25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3" grpId="0" animBg="1"/>
      <p:bldP spid="6" grpId="0" animBg="1"/>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0" y="548680"/>
            <a:ext cx="9361040" cy="1600200"/>
          </a:xfrm>
          <a:prstGeom prst="rect">
            <a:avLst/>
          </a:prstGeom>
        </p:spPr>
        <p:txBody>
          <a:bodyPr>
            <a:normAutofit fontScale="97500" lnSpcReduction="1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a:t>
            </a:r>
            <a:r>
              <a:rPr lang="ja-JP" altLang="en-US" dirty="0"/>
              <a:t>　</a:t>
            </a:r>
            <a:r>
              <a:rPr lang="ja-JP" altLang="en-US" dirty="0" smtClean="0"/>
              <a:t>図・表・思考ツールを使う</a:t>
            </a:r>
            <a:r>
              <a:rPr lang="en-US" altLang="ja-JP" dirty="0" smtClean="0"/>
              <a:t/>
            </a:r>
            <a:br>
              <a:rPr lang="en-US" altLang="ja-JP" dirty="0" smtClean="0"/>
            </a:br>
            <a:r>
              <a:rPr lang="ja-JP" altLang="en-US" dirty="0" smtClean="0"/>
              <a:t>　　　　</a:t>
            </a:r>
            <a:endParaRPr lang="ja-JP" altLang="en-US" dirty="0"/>
          </a:p>
        </p:txBody>
      </p:sp>
      <p:graphicFrame>
        <p:nvGraphicFramePr>
          <p:cNvPr id="5" name="図表 4"/>
          <p:cNvGraphicFramePr/>
          <p:nvPr>
            <p:extLst>
              <p:ext uri="{D42A27DB-BD31-4B8C-83A1-F6EECF244321}">
                <p14:modId xmlns:p14="http://schemas.microsoft.com/office/powerpoint/2010/main" val="1374164307"/>
              </p:ext>
            </p:extLst>
          </p:nvPr>
        </p:nvGraphicFramePr>
        <p:xfrm>
          <a:off x="735333" y="1560108"/>
          <a:ext cx="2903896" cy="22769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テキスト ボックス 2771"/>
          <p:cNvSpPr txBox="1"/>
          <p:nvPr/>
        </p:nvSpPr>
        <p:spPr>
          <a:xfrm>
            <a:off x="528627" y="1521052"/>
            <a:ext cx="1037069" cy="325730"/>
          </a:xfrm>
          <a:prstGeom prst="rect">
            <a:avLst/>
          </a:prstGeom>
          <a:solidFill>
            <a:schemeClr val="accent1">
              <a:lumMod val="40000"/>
              <a:lumOff val="60000"/>
            </a:schemeClr>
          </a:solidFill>
          <a:ln w="12700" cap="flat" cmpd="sng" algn="ctr">
            <a:solidFill>
              <a:srgbClr val="5B9BD5">
                <a:shade val="50000"/>
              </a:srgbClr>
            </a:solidFill>
            <a:prstDash val="solid"/>
            <a:miter lim="800000"/>
          </a:ln>
          <a:effectLst/>
        </p:spPr>
        <p:txBody>
          <a:bodyPr rot="0" spcFirstLastPara="0" vert="horz" wrap="square" lIns="74295" tIns="8890" rIns="74295" bIns="8890" numCol="1" spcCol="0" rtlCol="0" fromWordArt="0" anchor="t" anchorCtr="0" forceAA="0" compatLnSpc="1">
            <a:prstTxWarp prst="textNoShape">
              <a:avLst/>
            </a:prstTxWarp>
            <a:spAutoFit/>
          </a:bodyPr>
          <a:lstStyle/>
          <a:p>
            <a:pPr algn="just">
              <a:spcAft>
                <a:spcPts val="0"/>
              </a:spcAft>
            </a:pPr>
            <a:r>
              <a:rPr lang="ja-JP" sz="2000" kern="100" dirty="0" smtClean="0">
                <a:ln w="10160" cap="flat" cmpd="sng" algn="ctr">
                  <a:solidFill>
                    <a:srgbClr val="000000"/>
                  </a:solidFill>
                  <a:prstDash val="solid"/>
                  <a:round/>
                </a:ln>
                <a:noFill/>
                <a:effectLst>
                  <a:outerShdw blurRad="38100" dist="22860" dir="5400000" algn="tl">
                    <a:srgbClr val="000000">
                      <a:alpha val="30000"/>
                    </a:srgbClr>
                  </a:outerShdw>
                </a:effectLst>
                <a:latin typeface="Century" panose="02040604050505020304" pitchFamily="18" charset="0"/>
                <a:ea typeface="ＭＳ 明朝" panose="02020609040205080304" pitchFamily="17" charset="-128"/>
                <a:cs typeface="Times New Roman" panose="02020603050405020304" pitchFamily="18" charset="0"/>
              </a:rPr>
              <a:t>ベ</a:t>
            </a:r>
            <a:r>
              <a:rPr lang="ja-JP" altLang="en-US" sz="2000" kern="100" dirty="0" smtClean="0">
                <a:ln w="10160" cap="flat" cmpd="sng" algn="ctr">
                  <a:solidFill>
                    <a:srgbClr val="000000"/>
                  </a:solidFill>
                  <a:prstDash val="solid"/>
                  <a:round/>
                </a:ln>
                <a:noFill/>
                <a:effectLst>
                  <a:outerShdw blurRad="38100" dist="22860" dir="5400000" algn="tl">
                    <a:srgbClr val="000000">
                      <a:alpha val="30000"/>
                    </a:srgbClr>
                  </a:outerShdw>
                </a:effectLst>
                <a:latin typeface="Century" panose="02040604050505020304" pitchFamily="18" charset="0"/>
                <a:ea typeface="ＭＳ 明朝" panose="02020609040205080304" pitchFamily="17" charset="-128"/>
                <a:cs typeface="Times New Roman" panose="02020603050405020304" pitchFamily="18" charset="0"/>
              </a:rPr>
              <a:t>ン</a:t>
            </a:r>
            <a:r>
              <a:rPr lang="ja-JP" sz="2000" kern="100" dirty="0" smtClean="0">
                <a:ln w="10160" cap="flat" cmpd="sng" algn="ctr">
                  <a:solidFill>
                    <a:srgbClr val="000000"/>
                  </a:solidFill>
                  <a:prstDash val="solid"/>
                  <a:round/>
                </a:ln>
                <a:noFill/>
                <a:effectLst>
                  <a:outerShdw blurRad="38100" dist="22860" dir="5400000" algn="tl">
                    <a:srgbClr val="000000">
                      <a:alpha val="30000"/>
                    </a:srgbClr>
                  </a:outerShdw>
                </a:effectLst>
                <a:latin typeface="Century" panose="02040604050505020304" pitchFamily="18" charset="0"/>
                <a:ea typeface="ＭＳ 明朝" panose="02020609040205080304" pitchFamily="17" charset="-128"/>
                <a:cs typeface="Times New Roman" panose="02020603050405020304" pitchFamily="18" charset="0"/>
              </a:rPr>
              <a:t>図</a:t>
            </a:r>
            <a:endParaRPr lang="ja-JP" sz="28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cxnSp>
        <p:nvCxnSpPr>
          <p:cNvPr id="7" name="直線コネクタ 6"/>
          <p:cNvCxnSpPr/>
          <p:nvPr/>
        </p:nvCxnSpPr>
        <p:spPr>
          <a:xfrm>
            <a:off x="6465870" y="2249263"/>
            <a:ext cx="8320" cy="2492427"/>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線コネクタ 7"/>
          <p:cNvCxnSpPr/>
          <p:nvPr/>
        </p:nvCxnSpPr>
        <p:spPr>
          <a:xfrm flipV="1">
            <a:off x="5133768" y="3495478"/>
            <a:ext cx="2797340" cy="19197"/>
          </a:xfrm>
          <a:prstGeom prst="line">
            <a:avLst/>
          </a:prstGeom>
        </p:spPr>
        <p:style>
          <a:lnRef idx="1">
            <a:schemeClr val="accent1"/>
          </a:lnRef>
          <a:fillRef idx="0">
            <a:schemeClr val="accent1"/>
          </a:fillRef>
          <a:effectRef idx="0">
            <a:schemeClr val="accent1"/>
          </a:effectRef>
          <a:fontRef idx="minor">
            <a:schemeClr val="tx1"/>
          </a:fontRef>
        </p:style>
      </p:cxnSp>
      <p:sp>
        <p:nvSpPr>
          <p:cNvPr id="10" name="角丸四角形 9"/>
          <p:cNvSpPr/>
          <p:nvPr/>
        </p:nvSpPr>
        <p:spPr>
          <a:xfrm>
            <a:off x="6927508" y="2471984"/>
            <a:ext cx="261739" cy="226584"/>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sp>
        <p:nvSpPr>
          <p:cNvPr id="11" name="テキスト ボックス 2790"/>
          <p:cNvSpPr txBox="1"/>
          <p:nvPr/>
        </p:nvSpPr>
        <p:spPr>
          <a:xfrm>
            <a:off x="4417278" y="1815858"/>
            <a:ext cx="1212018" cy="325730"/>
          </a:xfrm>
          <a:prstGeom prst="rect">
            <a:avLst/>
          </a:prstGeom>
          <a:solidFill>
            <a:schemeClr val="accent1">
              <a:lumMod val="40000"/>
              <a:lumOff val="60000"/>
            </a:schemeClr>
          </a:solidFill>
          <a:ln w="12700" cap="flat" cmpd="sng" algn="ctr">
            <a:solidFill>
              <a:srgbClr val="5B9BD5">
                <a:shade val="50000"/>
              </a:srgbClr>
            </a:solidFill>
            <a:prstDash val="solid"/>
            <a:miter lim="800000"/>
          </a:ln>
          <a:effectLst/>
        </p:spPr>
        <p:txBody>
          <a:bodyPr rot="0" spcFirstLastPara="0" vert="horz" wrap="square" lIns="74295" tIns="8890" rIns="74295" bIns="8890" numCol="1" spcCol="0" rtlCol="0" fromWordArt="0" anchor="t" anchorCtr="0" forceAA="0" compatLnSpc="1">
            <a:prstTxWarp prst="textNoShape">
              <a:avLst/>
            </a:prstTxWarp>
            <a:spAutoFit/>
          </a:bodyPr>
          <a:lstStyle/>
          <a:p>
            <a:pPr algn="just">
              <a:spcAft>
                <a:spcPts val="0"/>
              </a:spcAft>
            </a:pPr>
            <a:r>
              <a:rPr lang="ja-JP" sz="2000" kern="100" dirty="0">
                <a:ln w="10160" cap="flat" cmpd="sng" algn="ctr">
                  <a:solidFill>
                    <a:srgbClr val="000000"/>
                  </a:solidFill>
                  <a:prstDash val="solid"/>
                  <a:round/>
                </a:ln>
                <a:noFill/>
                <a:effectLst>
                  <a:outerShdw blurRad="38100" dist="22860" dir="5400000" algn="tl">
                    <a:srgbClr val="000000">
                      <a:alpha val="30000"/>
                    </a:srgbClr>
                  </a:outerShdw>
                </a:effectLst>
                <a:latin typeface="Century" panose="02040604050505020304" pitchFamily="18" charset="0"/>
                <a:ea typeface="ＭＳ 明朝" panose="02020609040205080304" pitchFamily="17" charset="-128"/>
                <a:cs typeface="Times New Roman" panose="02020603050405020304" pitchFamily="18" charset="0"/>
              </a:rPr>
              <a:t>座標軸</a:t>
            </a:r>
            <a:endParaRPr lang="ja-JP" sz="24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graphicFrame>
        <p:nvGraphicFramePr>
          <p:cNvPr id="13" name="表 12"/>
          <p:cNvGraphicFramePr>
            <a:graphicFrameLocks noGrp="1"/>
          </p:cNvGraphicFramePr>
          <p:nvPr>
            <p:extLst>
              <p:ext uri="{D42A27DB-BD31-4B8C-83A1-F6EECF244321}">
                <p14:modId xmlns:p14="http://schemas.microsoft.com/office/powerpoint/2010/main" val="1853840642"/>
              </p:ext>
            </p:extLst>
          </p:nvPr>
        </p:nvGraphicFramePr>
        <p:xfrm>
          <a:off x="762676" y="4653136"/>
          <a:ext cx="4523853" cy="1483360"/>
        </p:xfrm>
        <a:graphic>
          <a:graphicData uri="http://schemas.openxmlformats.org/drawingml/2006/table">
            <a:tbl>
              <a:tblPr firstRow="1" bandRow="1">
                <a:tableStyleId>{93296810-A885-4BE3-A3E7-6D5BEEA58F35}</a:tableStyleId>
              </a:tblPr>
              <a:tblGrid>
                <a:gridCol w="1557033">
                  <a:extLst>
                    <a:ext uri="{9D8B030D-6E8A-4147-A177-3AD203B41FA5}">
                      <a16:colId xmlns:a16="http://schemas.microsoft.com/office/drawing/2014/main" val="3480072584"/>
                    </a:ext>
                  </a:extLst>
                </a:gridCol>
                <a:gridCol w="956147">
                  <a:extLst>
                    <a:ext uri="{9D8B030D-6E8A-4147-A177-3AD203B41FA5}">
                      <a16:colId xmlns:a16="http://schemas.microsoft.com/office/drawing/2014/main" val="789697896"/>
                    </a:ext>
                  </a:extLst>
                </a:gridCol>
                <a:gridCol w="936104">
                  <a:extLst>
                    <a:ext uri="{9D8B030D-6E8A-4147-A177-3AD203B41FA5}">
                      <a16:colId xmlns:a16="http://schemas.microsoft.com/office/drawing/2014/main" val="4242443137"/>
                    </a:ext>
                  </a:extLst>
                </a:gridCol>
                <a:gridCol w="1074569">
                  <a:extLst>
                    <a:ext uri="{9D8B030D-6E8A-4147-A177-3AD203B41FA5}">
                      <a16:colId xmlns:a16="http://schemas.microsoft.com/office/drawing/2014/main" val="144398220"/>
                    </a:ext>
                  </a:extLst>
                </a:gridCol>
              </a:tblGrid>
              <a:tr h="370840">
                <a:tc>
                  <a:txBody>
                    <a:bodyPr/>
                    <a:lstStyle/>
                    <a:p>
                      <a:endParaRPr kumimoji="1" lang="ja-JP" altLang="en-US" dirty="0"/>
                    </a:p>
                  </a:txBody>
                  <a:tcPr/>
                </a:tc>
                <a:tc>
                  <a:txBody>
                    <a:bodyPr/>
                    <a:lstStyle/>
                    <a:p>
                      <a:r>
                        <a:rPr kumimoji="1" lang="ja-JP" altLang="en-US" dirty="0" smtClean="0"/>
                        <a:t>情報１</a:t>
                      </a:r>
                      <a:endParaRPr kumimoji="1" lang="ja-JP" altLang="en-US" dirty="0"/>
                    </a:p>
                  </a:txBody>
                  <a:tcPr/>
                </a:tc>
                <a:tc>
                  <a:txBody>
                    <a:bodyPr/>
                    <a:lstStyle/>
                    <a:p>
                      <a:r>
                        <a:rPr kumimoji="1" lang="ja-JP" altLang="en-US" dirty="0" smtClean="0"/>
                        <a:t>情報２</a:t>
                      </a:r>
                      <a:endParaRPr kumimoji="1" lang="ja-JP" altLang="en-US" dirty="0"/>
                    </a:p>
                  </a:txBody>
                  <a:tcPr/>
                </a:tc>
                <a:tc>
                  <a:txBody>
                    <a:bodyPr/>
                    <a:lstStyle/>
                    <a:p>
                      <a:r>
                        <a:rPr kumimoji="1" lang="ja-JP" altLang="en-US" dirty="0" smtClean="0"/>
                        <a:t>情報３</a:t>
                      </a:r>
                      <a:endParaRPr kumimoji="1" lang="ja-JP" altLang="en-US" dirty="0"/>
                    </a:p>
                  </a:txBody>
                  <a:tcPr/>
                </a:tc>
                <a:extLst>
                  <a:ext uri="{0D108BD9-81ED-4DB2-BD59-A6C34878D82A}">
                    <a16:rowId xmlns:a16="http://schemas.microsoft.com/office/drawing/2014/main" val="3004955934"/>
                  </a:ext>
                </a:extLst>
              </a:tr>
              <a:tr h="370840">
                <a:tc>
                  <a:txBody>
                    <a:bodyPr/>
                    <a:lstStyle/>
                    <a:p>
                      <a:r>
                        <a:rPr kumimoji="1" lang="ja-JP" altLang="en-US" dirty="0" smtClean="0">
                          <a:latin typeface="+mj-ea"/>
                          <a:ea typeface="+mj-ea"/>
                        </a:rPr>
                        <a:t>一緒に活動</a:t>
                      </a:r>
                      <a:endParaRPr kumimoji="1" lang="ja-JP" altLang="en-US" dirty="0">
                        <a:latin typeface="+mj-ea"/>
                        <a:ea typeface="+mj-ea"/>
                      </a:endParaRPr>
                    </a:p>
                  </a:txBody>
                  <a:tcPr/>
                </a:tc>
                <a:tc>
                  <a:txBody>
                    <a:bodyPr/>
                    <a:lstStyle/>
                    <a:p>
                      <a:pPr algn="ctr"/>
                      <a:r>
                        <a:rPr kumimoji="1" lang="ja-JP" altLang="en-US" dirty="0" smtClean="0">
                          <a:latin typeface="+mj-ea"/>
                          <a:ea typeface="+mj-ea"/>
                        </a:rPr>
                        <a:t>〇</a:t>
                      </a:r>
                      <a:endParaRPr kumimoji="1" lang="en-US" altLang="ja-JP" dirty="0" smtClean="0">
                        <a:latin typeface="+mj-ea"/>
                        <a:ea typeface="+mj-ea"/>
                      </a:endParaRPr>
                    </a:p>
                  </a:txBody>
                  <a:tcPr/>
                </a:tc>
                <a:tc>
                  <a:txBody>
                    <a:bodyPr/>
                    <a:lstStyle/>
                    <a:p>
                      <a:pPr algn="ctr"/>
                      <a:r>
                        <a:rPr kumimoji="1" lang="en-US" altLang="ja-JP" dirty="0" smtClean="0">
                          <a:latin typeface="+mj-ea"/>
                          <a:ea typeface="+mj-ea"/>
                        </a:rPr>
                        <a:t>×</a:t>
                      </a:r>
                      <a:endParaRPr kumimoji="1" lang="ja-JP" altLang="en-US" dirty="0">
                        <a:latin typeface="+mj-ea"/>
                        <a:ea typeface="+mj-ea"/>
                      </a:endParaRPr>
                    </a:p>
                  </a:txBody>
                  <a:tcPr/>
                </a:tc>
                <a:tc>
                  <a:txBody>
                    <a:bodyPr/>
                    <a:lstStyle/>
                    <a:p>
                      <a:pPr algn="ctr"/>
                      <a:r>
                        <a:rPr kumimoji="1" lang="en-US" altLang="ja-JP" dirty="0" smtClean="0">
                          <a:latin typeface="+mj-ea"/>
                          <a:ea typeface="+mj-ea"/>
                        </a:rPr>
                        <a:t>×</a:t>
                      </a:r>
                      <a:endParaRPr kumimoji="1" lang="ja-JP" altLang="en-US" dirty="0">
                        <a:latin typeface="+mj-ea"/>
                        <a:ea typeface="+mj-ea"/>
                      </a:endParaRPr>
                    </a:p>
                  </a:txBody>
                  <a:tcPr/>
                </a:tc>
                <a:extLst>
                  <a:ext uri="{0D108BD9-81ED-4DB2-BD59-A6C34878D82A}">
                    <a16:rowId xmlns:a16="http://schemas.microsoft.com/office/drawing/2014/main" val="129637065"/>
                  </a:ext>
                </a:extLst>
              </a:tr>
              <a:tr h="370840">
                <a:tc>
                  <a:txBody>
                    <a:bodyPr/>
                    <a:lstStyle/>
                    <a:p>
                      <a:r>
                        <a:rPr kumimoji="1" lang="ja-JP" altLang="en-US" dirty="0" smtClean="0">
                          <a:latin typeface="+mj-ea"/>
                          <a:ea typeface="+mj-ea"/>
                        </a:rPr>
                        <a:t>簡単にできる</a:t>
                      </a:r>
                      <a:endParaRPr kumimoji="1" lang="en-US" altLang="ja-JP" dirty="0" smtClean="0">
                        <a:latin typeface="+mj-ea"/>
                        <a:ea typeface="+mj-ea"/>
                      </a:endParaRPr>
                    </a:p>
                  </a:txBody>
                  <a:tcPr/>
                </a:tc>
                <a:tc>
                  <a:txBody>
                    <a:bodyPr/>
                    <a:lstStyle/>
                    <a:p>
                      <a:pPr algn="ctr"/>
                      <a:r>
                        <a:rPr kumimoji="1" lang="ja-JP" altLang="en-US" dirty="0" smtClean="0">
                          <a:latin typeface="+mj-ea"/>
                          <a:ea typeface="+mj-ea"/>
                        </a:rPr>
                        <a:t>〇</a:t>
                      </a:r>
                      <a:endParaRPr kumimoji="1" lang="ja-JP" altLang="en-US" dirty="0">
                        <a:latin typeface="+mj-ea"/>
                        <a:ea typeface="+mj-ea"/>
                      </a:endParaRPr>
                    </a:p>
                  </a:txBody>
                  <a:tcPr/>
                </a:tc>
                <a:tc>
                  <a:txBody>
                    <a:bodyPr/>
                    <a:lstStyle/>
                    <a:p>
                      <a:pPr algn="ctr"/>
                      <a:r>
                        <a:rPr kumimoji="1" lang="ja-JP" altLang="en-US" dirty="0" smtClean="0">
                          <a:latin typeface="+mj-ea"/>
                          <a:ea typeface="+mj-ea"/>
                        </a:rPr>
                        <a:t>△</a:t>
                      </a:r>
                      <a:endParaRPr kumimoji="1" lang="en-US" altLang="ja-JP" dirty="0" smtClean="0">
                        <a:latin typeface="+mj-ea"/>
                        <a:ea typeface="+mj-ea"/>
                      </a:endParaRPr>
                    </a:p>
                  </a:txBody>
                  <a:tcPr/>
                </a:tc>
                <a:tc>
                  <a:txBody>
                    <a:bodyPr/>
                    <a:lstStyle/>
                    <a:p>
                      <a:pPr algn="ctr"/>
                      <a:r>
                        <a:rPr kumimoji="1" lang="ja-JP" altLang="en-US" dirty="0" smtClean="0">
                          <a:latin typeface="+mj-ea"/>
                          <a:ea typeface="+mj-ea"/>
                        </a:rPr>
                        <a:t>〇</a:t>
                      </a:r>
                      <a:endParaRPr kumimoji="1" lang="ja-JP" altLang="en-US" dirty="0">
                        <a:latin typeface="+mj-ea"/>
                        <a:ea typeface="+mj-ea"/>
                      </a:endParaRPr>
                    </a:p>
                  </a:txBody>
                  <a:tcPr/>
                </a:tc>
                <a:extLst>
                  <a:ext uri="{0D108BD9-81ED-4DB2-BD59-A6C34878D82A}">
                    <a16:rowId xmlns:a16="http://schemas.microsoft.com/office/drawing/2014/main" val="2273677998"/>
                  </a:ext>
                </a:extLst>
              </a:tr>
              <a:tr h="370840">
                <a:tc>
                  <a:txBody>
                    <a:bodyPr/>
                    <a:lstStyle/>
                    <a:p>
                      <a:r>
                        <a:rPr kumimoji="1" lang="ja-JP" altLang="en-US" dirty="0" smtClean="0">
                          <a:latin typeface="+mj-ea"/>
                          <a:ea typeface="+mj-ea"/>
                        </a:rPr>
                        <a:t>安全にできる</a:t>
                      </a:r>
                      <a:endParaRPr kumimoji="1" lang="ja-JP" altLang="en-US" dirty="0">
                        <a:latin typeface="+mj-ea"/>
                        <a:ea typeface="+mj-ea"/>
                      </a:endParaRPr>
                    </a:p>
                  </a:txBody>
                  <a:tcPr/>
                </a:tc>
                <a:tc>
                  <a:txBody>
                    <a:bodyPr/>
                    <a:lstStyle/>
                    <a:p>
                      <a:pPr algn="ctr"/>
                      <a:r>
                        <a:rPr kumimoji="1" lang="ja-JP" altLang="en-US" dirty="0" smtClean="0">
                          <a:latin typeface="+mj-ea"/>
                          <a:ea typeface="+mj-ea"/>
                        </a:rPr>
                        <a:t>〇</a:t>
                      </a:r>
                      <a:endParaRPr kumimoji="1" lang="ja-JP" altLang="en-US" dirty="0">
                        <a:latin typeface="+mj-ea"/>
                        <a:ea typeface="+mj-ea"/>
                      </a:endParaRPr>
                    </a:p>
                  </a:txBody>
                  <a:tcPr/>
                </a:tc>
                <a:tc>
                  <a:txBody>
                    <a:bodyPr/>
                    <a:lstStyle/>
                    <a:p>
                      <a:pPr algn="ctr"/>
                      <a:r>
                        <a:rPr kumimoji="1" lang="ja-JP" altLang="en-US" dirty="0" smtClean="0">
                          <a:latin typeface="+mj-ea"/>
                          <a:ea typeface="+mj-ea"/>
                        </a:rPr>
                        <a:t>〇</a:t>
                      </a:r>
                      <a:endParaRPr kumimoji="1" lang="ja-JP" altLang="en-US" dirty="0">
                        <a:latin typeface="+mj-ea"/>
                        <a:ea typeface="+mj-ea"/>
                      </a:endParaRPr>
                    </a:p>
                  </a:txBody>
                  <a:tcPr/>
                </a:tc>
                <a:tc>
                  <a:txBody>
                    <a:bodyPr/>
                    <a:lstStyle/>
                    <a:p>
                      <a:pPr algn="ctr"/>
                      <a:r>
                        <a:rPr kumimoji="1" lang="ja-JP" altLang="en-US" dirty="0" smtClean="0">
                          <a:latin typeface="+mj-ea"/>
                          <a:ea typeface="+mj-ea"/>
                        </a:rPr>
                        <a:t>〇</a:t>
                      </a:r>
                      <a:endParaRPr kumimoji="1" lang="ja-JP" altLang="en-US" dirty="0">
                        <a:latin typeface="+mj-ea"/>
                        <a:ea typeface="+mj-ea"/>
                      </a:endParaRPr>
                    </a:p>
                  </a:txBody>
                  <a:tcPr/>
                </a:tc>
                <a:extLst>
                  <a:ext uri="{0D108BD9-81ED-4DB2-BD59-A6C34878D82A}">
                    <a16:rowId xmlns:a16="http://schemas.microsoft.com/office/drawing/2014/main" val="3474528176"/>
                  </a:ext>
                </a:extLst>
              </a:tr>
            </a:tbl>
          </a:graphicData>
        </a:graphic>
      </p:graphicFrame>
      <p:sp>
        <p:nvSpPr>
          <p:cNvPr id="15" name="テキスト ボックス 2790"/>
          <p:cNvSpPr txBox="1"/>
          <p:nvPr/>
        </p:nvSpPr>
        <p:spPr>
          <a:xfrm>
            <a:off x="732575" y="4200202"/>
            <a:ext cx="1950911" cy="325730"/>
          </a:xfrm>
          <a:prstGeom prst="rect">
            <a:avLst/>
          </a:prstGeom>
          <a:solidFill>
            <a:schemeClr val="accent1">
              <a:lumMod val="40000"/>
              <a:lumOff val="60000"/>
            </a:schemeClr>
          </a:solidFill>
          <a:ln w="12700" cap="flat" cmpd="sng" algn="ctr">
            <a:solidFill>
              <a:srgbClr val="5B9BD5">
                <a:shade val="50000"/>
              </a:srgbClr>
            </a:solidFill>
            <a:prstDash val="solid"/>
            <a:miter lim="800000"/>
          </a:ln>
          <a:effectLst/>
        </p:spPr>
        <p:txBody>
          <a:bodyPr rot="0" spcFirstLastPara="0" vert="horz" wrap="square" lIns="74295" tIns="8890" rIns="74295" bIns="8890" numCol="1" spcCol="0" rtlCol="0" fromWordArt="0" anchor="t" anchorCtr="0" forceAA="0" compatLnSpc="1">
            <a:prstTxWarp prst="textNoShape">
              <a:avLst/>
            </a:prstTxWarp>
            <a:spAutoFit/>
          </a:bodyPr>
          <a:lstStyle/>
          <a:p>
            <a:pPr algn="just">
              <a:spcAft>
                <a:spcPts val="0"/>
              </a:spcAft>
            </a:pPr>
            <a:r>
              <a:rPr lang="ja-JP" altLang="en-US" sz="2000" kern="100" dirty="0">
                <a:ln w="10160" cap="flat" cmpd="sng" algn="ctr">
                  <a:solidFill>
                    <a:srgbClr val="000000"/>
                  </a:solidFill>
                  <a:prstDash val="solid"/>
                  <a:round/>
                </a:ln>
                <a:noFill/>
                <a:effectLst>
                  <a:outerShdw blurRad="38100" dist="22860" dir="5400000" algn="tl">
                    <a:srgbClr val="000000">
                      <a:alpha val="30000"/>
                    </a:srgbClr>
                  </a:outerShdw>
                </a:effectLst>
                <a:latin typeface="Century" panose="02040604050505020304" pitchFamily="18" charset="0"/>
                <a:ea typeface="ＭＳ 明朝" panose="02020609040205080304" pitchFamily="17" charset="-128"/>
                <a:cs typeface="Times New Roman" panose="02020603050405020304" pitchFamily="18" charset="0"/>
              </a:rPr>
              <a:t>マトリックス</a:t>
            </a:r>
            <a:endParaRPr lang="ja-JP" sz="24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16" name="角丸四角形 15"/>
          <p:cNvSpPr/>
          <p:nvPr/>
        </p:nvSpPr>
        <p:spPr>
          <a:xfrm>
            <a:off x="5766500" y="3118428"/>
            <a:ext cx="261739" cy="226584"/>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sp>
        <p:nvSpPr>
          <p:cNvPr id="17" name="角丸四角形 16"/>
          <p:cNvSpPr/>
          <p:nvPr/>
        </p:nvSpPr>
        <p:spPr>
          <a:xfrm>
            <a:off x="2006248" y="2379600"/>
            <a:ext cx="261739" cy="226584"/>
          </a:xfrm>
          <a:prstGeom prst="roundRect">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sp>
        <p:nvSpPr>
          <p:cNvPr id="18" name="角丸四角形 17"/>
          <p:cNvSpPr/>
          <p:nvPr/>
        </p:nvSpPr>
        <p:spPr>
          <a:xfrm>
            <a:off x="5909636" y="3858882"/>
            <a:ext cx="261739" cy="226584"/>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sp>
        <p:nvSpPr>
          <p:cNvPr id="19" name="角丸四角形 18"/>
          <p:cNvSpPr/>
          <p:nvPr/>
        </p:nvSpPr>
        <p:spPr>
          <a:xfrm>
            <a:off x="1987201" y="2845411"/>
            <a:ext cx="261739" cy="226584"/>
          </a:xfrm>
          <a:prstGeom prst="roundRect">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sp>
        <p:nvSpPr>
          <p:cNvPr id="20" name="角丸四角形 19"/>
          <p:cNvSpPr/>
          <p:nvPr/>
        </p:nvSpPr>
        <p:spPr>
          <a:xfrm>
            <a:off x="2906122" y="2961836"/>
            <a:ext cx="261739" cy="226584"/>
          </a:xfrm>
          <a:prstGeom prst="roundRect">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sp>
        <p:nvSpPr>
          <p:cNvPr id="21" name="角丸四角形 20"/>
          <p:cNvSpPr/>
          <p:nvPr/>
        </p:nvSpPr>
        <p:spPr>
          <a:xfrm>
            <a:off x="1067406" y="2732119"/>
            <a:ext cx="261739" cy="226584"/>
          </a:xfrm>
          <a:prstGeom prst="roundRect">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sp>
        <p:nvSpPr>
          <p:cNvPr id="22" name="角丸四角形 21"/>
          <p:cNvSpPr/>
          <p:nvPr/>
        </p:nvSpPr>
        <p:spPr>
          <a:xfrm>
            <a:off x="1329145" y="2210774"/>
            <a:ext cx="261739" cy="226584"/>
          </a:xfrm>
          <a:prstGeom prst="roundRect">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sp>
        <p:nvSpPr>
          <p:cNvPr id="23" name="角丸四角形 22"/>
          <p:cNvSpPr/>
          <p:nvPr/>
        </p:nvSpPr>
        <p:spPr>
          <a:xfrm>
            <a:off x="7090590" y="3669551"/>
            <a:ext cx="261739" cy="226584"/>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sp>
        <p:nvSpPr>
          <p:cNvPr id="24" name="角丸四角形 23"/>
          <p:cNvSpPr/>
          <p:nvPr/>
        </p:nvSpPr>
        <p:spPr>
          <a:xfrm>
            <a:off x="4759352" y="3078683"/>
            <a:ext cx="336795" cy="769172"/>
          </a:xfrm>
          <a:prstGeom prst="roundRect">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r>
              <a:rPr lang="ja-JP" altLang="en-US" sz="1600" dirty="0" smtClean="0">
                <a:latin typeface="+mn-ea"/>
              </a:rPr>
              <a:t>できる</a:t>
            </a:r>
            <a:endParaRPr lang="ja-JP" altLang="en-US" sz="1600" dirty="0">
              <a:latin typeface="+mn-ea"/>
            </a:endParaRPr>
          </a:p>
        </p:txBody>
      </p:sp>
      <p:sp>
        <p:nvSpPr>
          <p:cNvPr id="25" name="角丸四角形 24"/>
          <p:cNvSpPr/>
          <p:nvPr/>
        </p:nvSpPr>
        <p:spPr>
          <a:xfrm>
            <a:off x="7968729" y="3026760"/>
            <a:ext cx="278024" cy="937432"/>
          </a:xfrm>
          <a:prstGeom prst="roundRect">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r>
              <a:rPr lang="ja-JP" altLang="en-US" sz="1600" dirty="0" smtClean="0">
                <a:latin typeface="+mn-ea"/>
              </a:rPr>
              <a:t>できない</a:t>
            </a:r>
            <a:endParaRPr lang="ja-JP" altLang="en-US" sz="1600" dirty="0">
              <a:latin typeface="+mn-ea"/>
            </a:endParaRPr>
          </a:p>
        </p:txBody>
      </p:sp>
      <p:sp>
        <p:nvSpPr>
          <p:cNvPr id="26" name="角丸四角形 25"/>
          <p:cNvSpPr/>
          <p:nvPr/>
        </p:nvSpPr>
        <p:spPr>
          <a:xfrm>
            <a:off x="5949011" y="2059249"/>
            <a:ext cx="1047690" cy="225002"/>
          </a:xfrm>
          <a:prstGeom prst="roundRect">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r>
              <a:rPr lang="ja-JP" altLang="en-US" sz="1600" dirty="0" smtClean="0">
                <a:latin typeface="+mn-ea"/>
              </a:rPr>
              <a:t>みんな</a:t>
            </a:r>
            <a:r>
              <a:rPr lang="ja-JP" altLang="en-US" sz="1600" dirty="0">
                <a:latin typeface="+mn-ea"/>
              </a:rPr>
              <a:t>で</a:t>
            </a:r>
          </a:p>
        </p:txBody>
      </p:sp>
      <p:sp>
        <p:nvSpPr>
          <p:cNvPr id="27" name="角丸四角形 26"/>
          <p:cNvSpPr/>
          <p:nvPr/>
        </p:nvSpPr>
        <p:spPr>
          <a:xfrm>
            <a:off x="6141557" y="4683394"/>
            <a:ext cx="1047690" cy="225002"/>
          </a:xfrm>
          <a:prstGeom prst="roundRect">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r>
              <a:rPr lang="ja-JP" altLang="en-US" sz="1600" dirty="0" smtClean="0">
                <a:latin typeface="+mn-ea"/>
              </a:rPr>
              <a:t>ひとり</a:t>
            </a:r>
            <a:r>
              <a:rPr lang="ja-JP" altLang="en-US" sz="1600" dirty="0">
                <a:latin typeface="+mn-ea"/>
              </a:rPr>
              <a:t>で</a:t>
            </a:r>
          </a:p>
        </p:txBody>
      </p:sp>
      <p:sp>
        <p:nvSpPr>
          <p:cNvPr id="29" name="角丸四角形吹き出し 28"/>
          <p:cNvSpPr/>
          <p:nvPr/>
        </p:nvSpPr>
        <p:spPr>
          <a:xfrm>
            <a:off x="5629296" y="5479073"/>
            <a:ext cx="3238987" cy="986939"/>
          </a:xfrm>
          <a:prstGeom prst="wedgeRoundRectCallout">
            <a:avLst>
              <a:gd name="adj1" fmla="val -45533"/>
              <a:gd name="adj2" fmla="val -82368"/>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r>
              <a:rPr lang="ja-JP" altLang="en-US" sz="2800" dirty="0" smtClean="0">
                <a:solidFill>
                  <a:srgbClr val="FF0000"/>
                </a:solidFill>
                <a:latin typeface="+mj-ea"/>
                <a:ea typeface="+mj-ea"/>
              </a:rPr>
              <a:t>整理・分析</a:t>
            </a:r>
            <a:r>
              <a:rPr lang="ja-JP" altLang="en-US" sz="2800" dirty="0" smtClean="0">
                <a:latin typeface="+mj-ea"/>
                <a:ea typeface="+mj-ea"/>
              </a:rPr>
              <a:t>することが大切です。</a:t>
            </a:r>
            <a:endParaRPr lang="ja-JP" altLang="en-US" sz="2800" dirty="0">
              <a:latin typeface="+mj-ea"/>
              <a:ea typeface="+mj-ea"/>
            </a:endParaRPr>
          </a:p>
        </p:txBody>
      </p:sp>
    </p:spTree>
    <p:extLst>
      <p:ext uri="{BB962C8B-B14F-4D97-AF65-F5344CB8AC3E}">
        <p14:creationId xmlns:p14="http://schemas.microsoft.com/office/powerpoint/2010/main" val="1900779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500"/>
                                        <p:tgtEl>
                                          <p:spTgt spid="2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par>
                                <p:cTn id="38" presetID="10" presetClass="entr" presetSubtype="0" fill="hold" nodeType="with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500"/>
                                        <p:tgtEl>
                                          <p:spTgt spid="8"/>
                                        </p:tgtEl>
                                      </p:cBhvr>
                                    </p:animEffect>
                                  </p:childTnLst>
                                </p:cTn>
                              </p:par>
                              <p:par>
                                <p:cTn id="41" presetID="10" presetClass="entr" presetSubtype="0" fill="hold" nodeType="with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500"/>
                                        <p:tgtEl>
                                          <p:spTgt spid="7"/>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fade">
                                      <p:cBhvr>
                                        <p:cTn id="46" dur="500"/>
                                        <p:tgtEl>
                                          <p:spTgt spid="25"/>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fade">
                                      <p:cBhvr>
                                        <p:cTn id="49" dur="500"/>
                                        <p:tgtEl>
                                          <p:spTgt spid="27"/>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500"/>
                                        <p:tgtEl>
                                          <p:spTgt spid="23"/>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fade">
                                      <p:cBhvr>
                                        <p:cTn id="55" dur="500"/>
                                        <p:tgtEl>
                                          <p:spTgt spid="24"/>
                                        </p:tgtEl>
                                      </p:cBhvr>
                                    </p:animEffect>
                                  </p:childTnLst>
                                </p:cTn>
                              </p:par>
                              <p:par>
                                <p:cTn id="56" presetID="10" presetClass="entr" presetSubtype="0" fill="hold" nodeType="with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500"/>
                                        <p:tgtEl>
                                          <p:spTgt spid="13"/>
                                        </p:tgtEl>
                                      </p:cBhvr>
                                    </p:animEffect>
                                  </p:childTnLst>
                                </p:cTn>
                              </p:par>
                            </p:childTnLst>
                          </p:cTn>
                        </p:par>
                        <p:par>
                          <p:cTn id="59" fill="hold">
                            <p:stCondLst>
                              <p:cond delay="1000"/>
                            </p:stCondLst>
                            <p:childTnLst>
                              <p:par>
                                <p:cTn id="60" presetID="10" presetClass="entr" presetSubtype="0" fill="hold" grpId="0" nodeType="afterEffect">
                                  <p:stCondLst>
                                    <p:cond delay="0"/>
                                  </p:stCondLst>
                                  <p:childTnLst>
                                    <p:set>
                                      <p:cBhvr>
                                        <p:cTn id="61" dur="1" fill="hold">
                                          <p:stCondLst>
                                            <p:cond delay="0"/>
                                          </p:stCondLst>
                                        </p:cTn>
                                        <p:tgtEl>
                                          <p:spTgt spid="6"/>
                                        </p:tgtEl>
                                        <p:attrNameLst>
                                          <p:attrName>style.visibility</p:attrName>
                                        </p:attrNameLst>
                                      </p:cBhvr>
                                      <p:to>
                                        <p:strVal val="visible"/>
                                      </p:to>
                                    </p:set>
                                    <p:animEffect transition="in" filter="fade">
                                      <p:cBhvr>
                                        <p:cTn id="62" dur="500"/>
                                        <p:tgtEl>
                                          <p:spTgt spid="6"/>
                                        </p:tgtEl>
                                      </p:cBhvr>
                                    </p:animEffect>
                                  </p:childTnLst>
                                </p:cTn>
                              </p:par>
                            </p:childTnLst>
                          </p:cTn>
                        </p:par>
                        <p:par>
                          <p:cTn id="63" fill="hold">
                            <p:stCondLst>
                              <p:cond delay="1500"/>
                            </p:stCondLst>
                            <p:childTnLst>
                              <p:par>
                                <p:cTn id="64" presetID="10" presetClass="entr" presetSubtype="0" fill="hold" grpId="0" nodeType="after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fade">
                                      <p:cBhvr>
                                        <p:cTn id="66" dur="500"/>
                                        <p:tgtEl>
                                          <p:spTgt spid="11"/>
                                        </p:tgtEl>
                                      </p:cBhvr>
                                    </p:animEffect>
                                  </p:childTnLst>
                                </p:cTn>
                              </p:par>
                            </p:childTnLst>
                          </p:cTn>
                        </p:par>
                        <p:par>
                          <p:cTn id="67" fill="hold">
                            <p:stCondLst>
                              <p:cond delay="2000"/>
                            </p:stCondLst>
                            <p:childTnLst>
                              <p:par>
                                <p:cTn id="68" presetID="10" presetClass="entr" presetSubtype="0" fill="hold" grpId="0" nodeType="afterEffect">
                                  <p:stCondLst>
                                    <p:cond delay="0"/>
                                  </p:stCondLst>
                                  <p:childTnLst>
                                    <p:set>
                                      <p:cBhvr>
                                        <p:cTn id="69" dur="1" fill="hold">
                                          <p:stCondLst>
                                            <p:cond delay="0"/>
                                          </p:stCondLst>
                                        </p:cTn>
                                        <p:tgtEl>
                                          <p:spTgt spid="15"/>
                                        </p:tgtEl>
                                        <p:attrNameLst>
                                          <p:attrName>style.visibility</p:attrName>
                                        </p:attrNameLst>
                                      </p:cBhvr>
                                      <p:to>
                                        <p:strVal val="visible"/>
                                      </p:to>
                                    </p:set>
                                    <p:animEffect transition="in" filter="fade">
                                      <p:cBhvr>
                                        <p:cTn id="7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P spid="10" grpId="0" animBg="1"/>
      <p:bldP spid="11"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0" y="548680"/>
            <a:ext cx="9361040" cy="1600200"/>
          </a:xfrm>
          <a:prstGeom prst="rect">
            <a:avLst/>
          </a:prstGeom>
        </p:spPr>
        <p:txBody>
          <a:bodyPr>
            <a:normAutofit fontScale="97500" lnSpcReduction="1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a:t>
            </a:r>
            <a:r>
              <a:rPr lang="ja-JP" altLang="en-US" dirty="0"/>
              <a:t>　</a:t>
            </a:r>
            <a:r>
              <a:rPr lang="ja-JP" altLang="en-US" dirty="0" smtClean="0"/>
              <a:t>　　考えよう・話し合おう</a:t>
            </a:r>
            <a:r>
              <a:rPr lang="en-US" altLang="ja-JP" dirty="0" smtClean="0"/>
              <a:t/>
            </a:r>
            <a:br>
              <a:rPr lang="en-US" altLang="ja-JP" dirty="0" smtClean="0"/>
            </a:br>
            <a:r>
              <a:rPr lang="ja-JP" altLang="en-US" dirty="0" smtClean="0"/>
              <a:t>　　　　</a:t>
            </a:r>
            <a:endParaRPr lang="ja-JP" altLang="en-US" dirty="0"/>
          </a:p>
        </p:txBody>
      </p:sp>
      <p:sp>
        <p:nvSpPr>
          <p:cNvPr id="5" name="角丸四角形吹き出し 4"/>
          <p:cNvSpPr/>
          <p:nvPr/>
        </p:nvSpPr>
        <p:spPr>
          <a:xfrm>
            <a:off x="899592" y="1772816"/>
            <a:ext cx="7056784" cy="1341542"/>
          </a:xfrm>
          <a:prstGeom prst="wedgeRoundRectCallout">
            <a:avLst>
              <a:gd name="adj1" fmla="val -4386"/>
              <a:gd name="adj2" fmla="val -72802"/>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r>
              <a:rPr lang="ja-JP" altLang="en-US" sz="2800" dirty="0">
                <a:solidFill>
                  <a:schemeClr val="tx1"/>
                </a:solidFill>
                <a:latin typeface="+mj-ea"/>
                <a:ea typeface="+mj-ea"/>
              </a:rPr>
              <a:t>自分</a:t>
            </a:r>
            <a:r>
              <a:rPr lang="ja-JP" altLang="en-US" sz="2800" dirty="0" smtClean="0">
                <a:solidFill>
                  <a:schemeClr val="tx1"/>
                </a:solidFill>
                <a:latin typeface="+mj-ea"/>
                <a:ea typeface="+mj-ea"/>
              </a:rPr>
              <a:t>とは異なる視点や考えに気付き、自分の考えを深めましょう。</a:t>
            </a:r>
            <a:endParaRPr lang="ja-JP" altLang="en-US" sz="2800" dirty="0">
              <a:solidFill>
                <a:schemeClr val="tx1"/>
              </a:solidFill>
              <a:latin typeface="+mj-ea"/>
              <a:ea typeface="+mj-ea"/>
            </a:endParaRPr>
          </a:p>
        </p:txBody>
      </p:sp>
      <p:pic>
        <p:nvPicPr>
          <p:cNvPr id="2" name="図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48064" y="3138439"/>
            <a:ext cx="2987733" cy="2987733"/>
          </a:xfrm>
          <a:prstGeom prst="rect">
            <a:avLst/>
          </a:prstGeom>
        </p:spPr>
      </p:pic>
      <p:sp>
        <p:nvSpPr>
          <p:cNvPr id="3" name="テキスト ボックス 2"/>
          <p:cNvSpPr txBox="1"/>
          <p:nvPr/>
        </p:nvSpPr>
        <p:spPr>
          <a:xfrm>
            <a:off x="467544" y="4309513"/>
            <a:ext cx="4464496" cy="1200329"/>
          </a:xfrm>
          <a:prstGeom prst="rect">
            <a:avLst/>
          </a:prstGeom>
          <a:noFill/>
        </p:spPr>
        <p:txBody>
          <a:bodyPr wrap="square" rtlCol="0">
            <a:spAutoFit/>
          </a:bodyPr>
          <a:lstStyle/>
          <a:p>
            <a:r>
              <a:rPr kumimoji="1" lang="ja-JP" altLang="en-US" sz="2400" dirty="0" smtClean="0">
                <a:latin typeface="メイリオ" panose="020B0604030504040204" pitchFamily="50" charset="-128"/>
                <a:ea typeface="メイリオ" panose="020B0604030504040204" pitchFamily="50" charset="-128"/>
              </a:rPr>
              <a:t>レポートにまとめるにあたって、いろんな人から、様々な意見を聞いてみましょう。</a:t>
            </a:r>
            <a:endParaRPr kumimoji="1" lang="ja-JP" altLang="en-US" sz="24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066256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605752" y="585870"/>
            <a:ext cx="9361040" cy="1600200"/>
          </a:xfrm>
          <a:prstGeom prst="rect">
            <a:avLst/>
          </a:prstGeom>
        </p:spPr>
        <p:txBody>
          <a:bodyPr>
            <a:normAutofit fontScale="97500" lnSpcReduction="1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a:t>
            </a:r>
            <a:r>
              <a:rPr lang="ja-JP" altLang="en-US" dirty="0"/>
              <a:t>　</a:t>
            </a:r>
            <a:r>
              <a:rPr lang="ja-JP" altLang="en-US" dirty="0" smtClean="0"/>
              <a:t>　　レポートにしてまとめよう</a:t>
            </a:r>
            <a:r>
              <a:rPr lang="en-US" altLang="ja-JP" dirty="0" smtClean="0"/>
              <a:t/>
            </a:r>
            <a:br>
              <a:rPr lang="en-US" altLang="ja-JP" dirty="0" smtClean="0"/>
            </a:br>
            <a:r>
              <a:rPr lang="ja-JP" altLang="en-US" dirty="0" smtClean="0"/>
              <a:t>　　　　</a:t>
            </a:r>
            <a:endParaRPr lang="ja-JP" altLang="en-US" dirty="0"/>
          </a:p>
        </p:txBody>
      </p:sp>
      <p:sp>
        <p:nvSpPr>
          <p:cNvPr id="9" name="コンテンツ プレースホルダー 2"/>
          <p:cNvSpPr txBox="1">
            <a:spLocks/>
          </p:cNvSpPr>
          <p:nvPr/>
        </p:nvSpPr>
        <p:spPr>
          <a:xfrm>
            <a:off x="577444" y="1705542"/>
            <a:ext cx="8352928" cy="4464496"/>
          </a:xfrm>
          <a:prstGeom prst="rect">
            <a:avLst/>
          </a:prstGeom>
        </p:spPr>
        <p:txBody>
          <a:bodyPr>
            <a:noAutofit/>
          </a:bodyPr>
          <a:lstStyle>
            <a:lvl1pPr marL="274320" indent="-274320" algn="l" defTabSz="914400" rtl="0" eaLnBrk="1" latinLnBrk="0" hangingPunct="1">
              <a:spcBef>
                <a:spcPct val="20000"/>
              </a:spcBef>
              <a:buClr>
                <a:schemeClr val="accent1"/>
              </a:buClr>
              <a:buFont typeface="Arial" pitchFamily="34" charset="0"/>
              <a:buChar char="•"/>
              <a:defRPr kumimoji="1"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kumimoji="1"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kumimoji="1"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kumimoji="1"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kumimoji="1"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9pPr>
          </a:lstStyle>
          <a:p>
            <a:r>
              <a:rPr lang="ja-JP" altLang="en-US" sz="3600" dirty="0">
                <a:solidFill>
                  <a:srgbClr val="FF0000"/>
                </a:solidFill>
                <a:latin typeface="+mj-ea"/>
                <a:ea typeface="+mj-ea"/>
              </a:rPr>
              <a:t>項目を立てて、</a:t>
            </a:r>
            <a:r>
              <a:rPr lang="ja-JP" altLang="en-US" sz="3600" dirty="0">
                <a:solidFill>
                  <a:schemeClr val="tx1"/>
                </a:solidFill>
                <a:latin typeface="+mj-ea"/>
                <a:ea typeface="+mj-ea"/>
              </a:rPr>
              <a:t>まとめていきましょう</a:t>
            </a:r>
            <a:r>
              <a:rPr lang="ja-JP" altLang="en-US" sz="3600" dirty="0" smtClean="0">
                <a:solidFill>
                  <a:schemeClr val="tx1"/>
                </a:solidFill>
                <a:latin typeface="+mj-ea"/>
                <a:ea typeface="+mj-ea"/>
              </a:rPr>
              <a:t>。</a:t>
            </a:r>
            <a:endParaRPr lang="en-US" altLang="ja-JP" sz="3600" dirty="0" smtClean="0">
              <a:solidFill>
                <a:schemeClr val="tx1"/>
              </a:solidFill>
              <a:latin typeface="+mj-ea"/>
              <a:ea typeface="+mj-ea"/>
            </a:endParaRPr>
          </a:p>
          <a:p>
            <a:endParaRPr lang="en-US" altLang="ja-JP" sz="3600" dirty="0">
              <a:solidFill>
                <a:srgbClr val="FF0000"/>
              </a:solidFill>
              <a:latin typeface="+mj-ea"/>
              <a:ea typeface="+mj-ea"/>
            </a:endParaRPr>
          </a:p>
          <a:p>
            <a:r>
              <a:rPr lang="ja-JP" altLang="en-US" sz="3600" dirty="0" smtClean="0">
                <a:solidFill>
                  <a:srgbClr val="FF0000"/>
                </a:solidFill>
                <a:latin typeface="+mj-ea"/>
                <a:ea typeface="+mj-ea"/>
              </a:rPr>
              <a:t>本に書いてあったこと</a:t>
            </a:r>
            <a:r>
              <a:rPr lang="ja-JP" altLang="en-US" sz="3600" dirty="0" smtClean="0">
                <a:latin typeface="+mj-ea"/>
                <a:ea typeface="+mj-ea"/>
              </a:rPr>
              <a:t>と、</a:t>
            </a:r>
            <a:r>
              <a:rPr lang="ja-JP" altLang="en-US" sz="3600" dirty="0" smtClean="0">
                <a:solidFill>
                  <a:srgbClr val="FF0000"/>
                </a:solidFill>
                <a:latin typeface="+mj-ea"/>
                <a:ea typeface="+mj-ea"/>
              </a:rPr>
              <a:t>自分の意見</a:t>
            </a:r>
            <a:r>
              <a:rPr lang="ja-JP" altLang="en-US" sz="3600" dirty="0" smtClean="0">
                <a:latin typeface="+mj-ea"/>
                <a:ea typeface="+mj-ea"/>
              </a:rPr>
              <a:t>を</a:t>
            </a:r>
            <a:endParaRPr lang="en-US" altLang="ja-JP" sz="3600" dirty="0" smtClean="0">
              <a:latin typeface="+mj-ea"/>
              <a:ea typeface="+mj-ea"/>
            </a:endParaRPr>
          </a:p>
          <a:p>
            <a:pPr marL="0" indent="0">
              <a:buNone/>
            </a:pPr>
            <a:r>
              <a:rPr lang="ja-JP" altLang="en-US" sz="3600" dirty="0">
                <a:latin typeface="+mj-ea"/>
                <a:ea typeface="+mj-ea"/>
              </a:rPr>
              <a:t>　</a:t>
            </a:r>
            <a:r>
              <a:rPr lang="ja-JP" altLang="en-US" sz="4000" u="sng" dirty="0" smtClean="0">
                <a:solidFill>
                  <a:srgbClr val="FF0000"/>
                </a:solidFill>
                <a:latin typeface="+mj-ea"/>
                <a:ea typeface="+mj-ea"/>
              </a:rPr>
              <a:t>区別して</a:t>
            </a:r>
            <a:r>
              <a:rPr lang="ja-JP" altLang="en-US" sz="3600" dirty="0" smtClean="0">
                <a:latin typeface="+mj-ea"/>
                <a:ea typeface="+mj-ea"/>
              </a:rPr>
              <a:t>書いていきましょう。</a:t>
            </a:r>
            <a:endParaRPr lang="en-US" altLang="ja-JP" sz="3600" dirty="0" smtClean="0">
              <a:latin typeface="+mj-ea"/>
              <a:ea typeface="+mj-ea"/>
            </a:endParaRPr>
          </a:p>
          <a:p>
            <a:pPr marL="0" indent="0">
              <a:buNone/>
            </a:pPr>
            <a:endParaRPr lang="en-US" altLang="ja-JP" sz="3600" dirty="0" smtClean="0">
              <a:solidFill>
                <a:srgbClr val="FF0000"/>
              </a:solidFill>
              <a:latin typeface="+mj-ea"/>
              <a:ea typeface="+mj-ea"/>
            </a:endParaRPr>
          </a:p>
          <a:p>
            <a:r>
              <a:rPr lang="ja-JP" altLang="en-US" sz="3600" dirty="0" smtClean="0">
                <a:solidFill>
                  <a:srgbClr val="FF0000"/>
                </a:solidFill>
                <a:latin typeface="+mj-ea"/>
                <a:ea typeface="+mj-ea"/>
              </a:rPr>
              <a:t>引用は「　」で</a:t>
            </a:r>
            <a:r>
              <a:rPr lang="ja-JP" altLang="en-US" sz="3600" dirty="0" smtClean="0">
                <a:solidFill>
                  <a:schemeClr val="tx1"/>
                </a:solidFill>
                <a:latin typeface="+mj-ea"/>
                <a:ea typeface="+mj-ea"/>
              </a:rPr>
              <a:t>くくります。</a:t>
            </a:r>
            <a:endParaRPr lang="en-US" altLang="ja-JP" sz="3600" dirty="0" smtClean="0">
              <a:solidFill>
                <a:srgbClr val="FF0000"/>
              </a:solidFill>
              <a:latin typeface="+mj-ea"/>
              <a:ea typeface="+mj-ea"/>
            </a:endParaRPr>
          </a:p>
          <a:p>
            <a:pPr marL="0" indent="0">
              <a:buNone/>
            </a:pPr>
            <a:endParaRPr lang="en-US" altLang="ja-JP" sz="3600" dirty="0" smtClean="0">
              <a:latin typeface="+mj-ea"/>
              <a:ea typeface="+mj-ea"/>
            </a:endParaRPr>
          </a:p>
        </p:txBody>
      </p:sp>
      <p:pic>
        <p:nvPicPr>
          <p:cNvPr id="5" name="図 4" descr="書類">
            <a:hlinkClick r:id="rId3" tooltip="&quot;書類&quot;"/>
          </p:cNvPr>
          <p:cNvPicPr/>
          <p:nvPr/>
        </p:nvPicPr>
        <p:blipFill>
          <a:blip r:embed="rId4" cstate="print">
            <a:extLst>
              <a:ext uri="{28A0092B-C50C-407E-A947-70E740481C1C}">
                <a14:useLocalDpi xmlns:a14="http://schemas.microsoft.com/office/drawing/2010/main"/>
              </a:ext>
            </a:extLst>
          </a:blip>
          <a:srcRect/>
          <a:stretch>
            <a:fillRect/>
          </a:stretch>
        </p:blipFill>
        <p:spPr bwMode="auto">
          <a:xfrm rot="1128183">
            <a:off x="6534319" y="3965674"/>
            <a:ext cx="1981763" cy="2227730"/>
          </a:xfrm>
          <a:prstGeom prst="rect">
            <a:avLst/>
          </a:prstGeom>
          <a:noFill/>
          <a:ln>
            <a:noFill/>
          </a:ln>
        </p:spPr>
      </p:pic>
      <p:pic>
        <p:nvPicPr>
          <p:cNvPr id="6" name="図 5" descr="勉強をする女の子のイラスト"/>
          <p:cNvPicPr/>
          <p:nvPr/>
        </p:nvPicPr>
        <p:blipFill>
          <a:blip r:embed="rId5" cstate="print">
            <a:extLst>
              <a:ext uri="{28A0092B-C50C-407E-A947-70E740481C1C}">
                <a14:useLocalDpi xmlns:a14="http://schemas.microsoft.com/office/drawing/2010/main"/>
              </a:ext>
            </a:extLst>
          </a:blip>
          <a:srcRect/>
          <a:stretch>
            <a:fillRect/>
          </a:stretch>
        </p:blipFill>
        <p:spPr bwMode="auto">
          <a:xfrm>
            <a:off x="7737304" y="1577755"/>
            <a:ext cx="1368152" cy="1368150"/>
          </a:xfrm>
          <a:prstGeom prst="rect">
            <a:avLst/>
          </a:prstGeom>
          <a:noFill/>
          <a:ln>
            <a:noFill/>
          </a:ln>
        </p:spPr>
      </p:pic>
    </p:spTree>
    <p:extLst>
      <p:ext uri="{BB962C8B-B14F-4D97-AF65-F5344CB8AC3E}">
        <p14:creationId xmlns:p14="http://schemas.microsoft.com/office/powerpoint/2010/main" val="2611402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p:cNvSpPr txBox="1">
            <a:spLocks/>
          </p:cNvSpPr>
          <p:nvPr/>
        </p:nvSpPr>
        <p:spPr>
          <a:xfrm>
            <a:off x="4860032" y="404664"/>
            <a:ext cx="4739089" cy="1039605"/>
          </a:xfrm>
          <a:prstGeom prst="rect">
            <a:avLst/>
          </a:prstGeom>
        </p:spPr>
        <p:txBody>
          <a:bodyPr vert="horz" lIns="68580" tIns="34290" rIns="68580" bIns="34290" rtlCol="0" anchor="t">
            <a:normAutofit/>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defTabSz="342900"/>
            <a:r>
              <a:rPr lang="ja-JP" altLang="en-US" sz="2700" dirty="0" smtClean="0">
                <a:solidFill>
                  <a:prstClr val="black">
                    <a:lumMod val="85000"/>
                    <a:lumOff val="15000"/>
                  </a:prstClr>
                </a:solidFill>
                <a:latin typeface="HGS創英角ｺﾞｼｯｸUB" panose="020B0900000000000000" pitchFamily="50" charset="-128"/>
                <a:ea typeface="HGS創英角ｺﾞｼｯｸUB" panose="020B0900000000000000" pitchFamily="50" charset="-128"/>
              </a:rPr>
              <a:t>レポート作成、</a:t>
            </a:r>
            <a:endParaRPr lang="en-US" altLang="ja-JP" sz="2700" dirty="0" smtClean="0">
              <a:solidFill>
                <a:prstClr val="black">
                  <a:lumMod val="85000"/>
                  <a:lumOff val="15000"/>
                </a:prstClr>
              </a:solidFill>
              <a:latin typeface="HGS創英角ｺﾞｼｯｸUB" panose="020B0900000000000000" pitchFamily="50" charset="-128"/>
              <a:ea typeface="HGS創英角ｺﾞｼｯｸUB" panose="020B0900000000000000" pitchFamily="50" charset="-128"/>
            </a:endParaRPr>
          </a:p>
          <a:p>
            <a:pPr defTabSz="342900"/>
            <a:r>
              <a:rPr lang="ja-JP" altLang="en-US" sz="2700" dirty="0">
                <a:solidFill>
                  <a:prstClr val="black">
                    <a:lumMod val="85000"/>
                    <a:lumOff val="15000"/>
                  </a:prstClr>
                </a:solidFill>
                <a:latin typeface="HGS創英角ｺﾞｼｯｸUB" panose="020B0900000000000000" pitchFamily="50" charset="-128"/>
                <a:ea typeface="HGS創英角ｺﾞｼｯｸUB" panose="020B0900000000000000" pitchFamily="50" charset="-128"/>
              </a:rPr>
              <a:t>　</a:t>
            </a:r>
            <a:r>
              <a:rPr lang="ja-JP" altLang="en-US" sz="2700" dirty="0" smtClean="0">
                <a:solidFill>
                  <a:prstClr val="black">
                    <a:lumMod val="85000"/>
                    <a:lumOff val="15000"/>
                  </a:prstClr>
                </a:solidFill>
                <a:latin typeface="HGS創英角ｺﾞｼｯｸUB" panose="020B0900000000000000" pitchFamily="50" charset="-128"/>
                <a:ea typeface="HGS創英角ｺﾞｼｯｸUB" panose="020B0900000000000000" pitchFamily="50" charset="-128"/>
              </a:rPr>
              <a:t>　　　ここもポイント！</a:t>
            </a:r>
            <a:endParaRPr lang="ja-JP" altLang="en-US" sz="2700" dirty="0">
              <a:solidFill>
                <a:prstClr val="black">
                  <a:lumMod val="85000"/>
                  <a:lumOff val="15000"/>
                </a:prstClr>
              </a:solidFill>
              <a:latin typeface="HGS創英角ｺﾞｼｯｸUB" panose="020B0900000000000000" pitchFamily="50" charset="-128"/>
              <a:ea typeface="HGS創英角ｺﾞｼｯｸUB" panose="020B0900000000000000" pitchFamily="50" charset="-128"/>
            </a:endParaRPr>
          </a:p>
        </p:txBody>
      </p:sp>
      <p:sp>
        <p:nvSpPr>
          <p:cNvPr id="11" name="テキスト ボックス 2"/>
          <p:cNvSpPr txBox="1">
            <a:spLocks noChangeArrowheads="1"/>
          </p:cNvSpPr>
          <p:nvPr/>
        </p:nvSpPr>
        <p:spPr bwMode="auto">
          <a:xfrm>
            <a:off x="3995936" y="4788930"/>
            <a:ext cx="4896544" cy="846187"/>
          </a:xfrm>
          <a:prstGeom prst="rect">
            <a:avLst/>
          </a:prstGeom>
          <a:noFill/>
          <a:ln w="3175">
            <a:solidFill>
              <a:sysClr val="windowText" lastClr="000000"/>
            </a:solidFill>
            <a:miter lim="800000"/>
            <a:headEnd/>
            <a:tailEnd/>
          </a:ln>
        </p:spPr>
        <p:txBody>
          <a:bodyPr rot="0" vert="horz" wrap="square" lIns="91440" tIns="45720" rIns="91440" bIns="45720" anchor="t" anchorCtr="0">
            <a:noAutofit/>
          </a:bodyPr>
          <a:lstStyle/>
          <a:p>
            <a:pPr marL="508000" indent="-508000" algn="l">
              <a:spcAft>
                <a:spcPts val="0"/>
              </a:spcAft>
            </a:pPr>
            <a:r>
              <a:rPr lang="ja-JP" kern="100" dirty="0" smtClean="0">
                <a:effectLst/>
                <a:latin typeface="Century" panose="02040604050505020304" pitchFamily="18" charset="0"/>
                <a:ea typeface="HGSｺﾞｼｯｸM" panose="020B0600000000000000" pitchFamily="50" charset="-128"/>
                <a:cs typeface="Times New Roman" panose="02020603050405020304" pitchFamily="18" charset="0"/>
              </a:rPr>
              <a:t>参考</a:t>
            </a:r>
            <a:r>
              <a:rPr lang="ja-JP" altLang="en-US" kern="100" dirty="0">
                <a:latin typeface="Century" panose="02040604050505020304" pitchFamily="18" charset="0"/>
                <a:ea typeface="HGSｺﾞｼｯｸM" panose="020B0600000000000000" pitchFamily="50" charset="-128"/>
                <a:cs typeface="Times New Roman" panose="02020603050405020304" pitchFamily="18" charset="0"/>
              </a:rPr>
              <a:t>資料</a:t>
            </a:r>
            <a:r>
              <a:rPr lang="ja-JP" kern="100" dirty="0" smtClean="0">
                <a:effectLst/>
                <a:latin typeface="Century" panose="02040604050505020304" pitchFamily="18" charset="0"/>
                <a:ea typeface="HGSｺﾞｼｯｸM" panose="020B0600000000000000" pitchFamily="50" charset="-128"/>
                <a:cs typeface="Times New Roman" panose="02020603050405020304" pitchFamily="18" charset="0"/>
              </a:rPr>
              <a:t>：</a:t>
            </a:r>
            <a:r>
              <a:rPr lang="ja-JP" kern="100" dirty="0">
                <a:effectLst/>
                <a:latin typeface="Century" panose="02040604050505020304" pitchFamily="18" charset="0"/>
                <a:ea typeface="HGSｺﾞｼｯｸM" panose="020B0600000000000000" pitchFamily="50" charset="-128"/>
                <a:cs typeface="Times New Roman" panose="02020603050405020304" pitchFamily="18" charset="0"/>
              </a:rPr>
              <a:t>『ジュニア百科事典</a:t>
            </a:r>
            <a:r>
              <a:rPr lang="ja-JP" kern="100" dirty="0" smtClean="0">
                <a:effectLst/>
                <a:latin typeface="Century" panose="02040604050505020304" pitchFamily="18" charset="0"/>
                <a:ea typeface="HGSｺﾞｼｯｸM" panose="020B0600000000000000" pitchFamily="50" charset="-128"/>
                <a:cs typeface="Times New Roman" panose="02020603050405020304" pitchFamily="18" charset="0"/>
              </a:rPr>
              <a:t>』</a:t>
            </a:r>
            <a:endParaRPr lang="en-US" altLang="ja-JP" kern="100" dirty="0" smtClean="0">
              <a:effectLst/>
              <a:latin typeface="Century" panose="02040604050505020304" pitchFamily="18" charset="0"/>
              <a:ea typeface="HGSｺﾞｼｯｸM" panose="020B0600000000000000" pitchFamily="50" charset="-128"/>
              <a:cs typeface="Times New Roman" panose="02020603050405020304" pitchFamily="18" charset="0"/>
            </a:endParaRPr>
          </a:p>
          <a:p>
            <a:pPr marL="508000" indent="-508000" algn="l">
              <a:spcAft>
                <a:spcPts val="0"/>
              </a:spcAft>
            </a:pPr>
            <a:r>
              <a:rPr lang="ja-JP" altLang="en-US" kern="100" dirty="0">
                <a:latin typeface="Century" panose="02040604050505020304" pitchFamily="18" charset="0"/>
                <a:ea typeface="HGSｺﾞｼｯｸM" panose="020B0600000000000000" pitchFamily="50" charset="-128"/>
                <a:cs typeface="Times New Roman" panose="02020603050405020304" pitchFamily="18" charset="0"/>
              </a:rPr>
              <a:t>　</a:t>
            </a:r>
            <a:r>
              <a:rPr lang="ja-JP" altLang="en-US" kern="100" dirty="0" smtClean="0">
                <a:latin typeface="Century" panose="02040604050505020304" pitchFamily="18" charset="0"/>
                <a:ea typeface="HGSｺﾞｼｯｸM" panose="020B0600000000000000" pitchFamily="50" charset="-128"/>
                <a:cs typeface="Times New Roman" panose="02020603050405020304" pitchFamily="18" charset="0"/>
              </a:rPr>
              <a:t>　</a:t>
            </a:r>
            <a:r>
              <a:rPr lang="ja-JP" kern="100" dirty="0" smtClean="0">
                <a:effectLst/>
                <a:latin typeface="Century" panose="02040604050505020304" pitchFamily="18" charset="0"/>
                <a:ea typeface="HGSｺﾞｼｯｸM" panose="020B0600000000000000" pitchFamily="50" charset="-128"/>
                <a:cs typeface="Times New Roman" panose="02020603050405020304" pitchFamily="18" charset="0"/>
              </a:rPr>
              <a:t>（</a:t>
            </a:r>
            <a:r>
              <a:rPr lang="ja-JP" kern="100" dirty="0">
                <a:effectLst/>
                <a:latin typeface="Century" panose="02040604050505020304" pitchFamily="18" charset="0"/>
                <a:ea typeface="HGSｺﾞｼｯｸM" panose="020B0600000000000000" pitchFamily="50" charset="-128"/>
                <a:cs typeface="Times New Roman" panose="02020603050405020304" pitchFamily="18" charset="0"/>
              </a:rPr>
              <a:t>仙台太郎／著・仙台堂出版・</a:t>
            </a:r>
            <a:r>
              <a:rPr lang="en-US" kern="100" dirty="0">
                <a:effectLst/>
                <a:latin typeface="Century" panose="02040604050505020304" pitchFamily="18" charset="0"/>
                <a:ea typeface="HGSｺﾞｼｯｸM" panose="020B0600000000000000" pitchFamily="50" charset="-128"/>
                <a:cs typeface="Times New Roman" panose="02020603050405020304" pitchFamily="18" charset="0"/>
              </a:rPr>
              <a:t>2018.6.</a:t>
            </a:r>
            <a:r>
              <a:rPr lang="ja-JP" kern="100" dirty="0">
                <a:effectLst/>
                <a:latin typeface="Century" panose="02040604050505020304" pitchFamily="18" charset="0"/>
                <a:ea typeface="HGSｺﾞｼｯｸM" panose="020B0600000000000000" pitchFamily="50" charset="-128"/>
                <a:cs typeface="Times New Roman" panose="02020603050405020304" pitchFamily="18" charset="0"/>
              </a:rPr>
              <a:t>）</a:t>
            </a:r>
            <a:endParaRPr lang="ja-JP" sz="28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r>
              <a:rPr lang="en-US" sz="1000" b="1" kern="100" dirty="0">
                <a:ln w="6731" cap="flat" cmpd="sng" algn="ctr">
                  <a:solidFill>
                    <a:srgbClr val="FFFFFF"/>
                  </a:solidFill>
                  <a:prstDash val="solid"/>
                  <a:round/>
                </a:ln>
                <a:noFill/>
                <a:effectLst>
                  <a:outerShdw dist="38100" dir="2700000" algn="bl">
                    <a:schemeClr val="accent5"/>
                  </a:outerShdw>
                </a:effectLst>
                <a:latin typeface="HGP創英角ﾎﾟｯﾌﾟ体" panose="040B0A00000000000000" pitchFamily="50" charset="-128"/>
                <a:ea typeface="ＭＳ 明朝" panose="02020609040205080304" pitchFamily="17" charset="-128"/>
                <a:cs typeface="Times New Roman" panose="02020603050405020304" pitchFamily="18" charset="0"/>
              </a:rPr>
              <a:t> </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13" name="テキスト ボックス 2"/>
          <p:cNvSpPr txBox="1">
            <a:spLocks noChangeArrowheads="1"/>
          </p:cNvSpPr>
          <p:nvPr/>
        </p:nvSpPr>
        <p:spPr bwMode="auto">
          <a:xfrm>
            <a:off x="857231" y="4788929"/>
            <a:ext cx="3138705" cy="423094"/>
          </a:xfrm>
          <a:prstGeom prst="rect">
            <a:avLst/>
          </a:prstGeom>
          <a:noFill/>
          <a:ln w="9525">
            <a:noFill/>
            <a:miter lim="800000"/>
            <a:headEnd/>
            <a:tailEnd/>
          </a:ln>
        </p:spPr>
        <p:txBody>
          <a:bodyPr rot="0" vert="horz" wrap="square" lIns="91440" tIns="45720" rIns="91440" bIns="45720" anchor="t" anchorCtr="0">
            <a:noAutofit/>
          </a:bodyPr>
          <a:lstStyle/>
          <a:p>
            <a:pPr algn="just">
              <a:spcAft>
                <a:spcPts val="0"/>
              </a:spcAft>
            </a:pPr>
            <a:r>
              <a:rPr lang="ja-JP" sz="1400" b="1" kern="100" dirty="0">
                <a:effectLst/>
                <a:latin typeface="Century" panose="02040604050505020304" pitchFamily="18" charset="0"/>
                <a:ea typeface="HGPｺﾞｼｯｸM" panose="020B0600000000000000" pitchFamily="50" charset="-128"/>
                <a:cs typeface="Times New Roman" panose="02020603050405020304" pitchFamily="18" charset="0"/>
              </a:rPr>
              <a:t>※</a:t>
            </a:r>
            <a:r>
              <a:rPr lang="ja-JP" kern="100" dirty="0">
                <a:effectLst/>
                <a:latin typeface="Century" panose="02040604050505020304" pitchFamily="18" charset="0"/>
                <a:ea typeface="HGPｺﾞｼｯｸM" panose="020B0600000000000000" pitchFamily="50" charset="-128"/>
                <a:cs typeface="Times New Roman" panose="02020603050405020304" pitchFamily="18" charset="0"/>
              </a:rPr>
              <a:t>レポートの</a:t>
            </a:r>
            <a:r>
              <a:rPr lang="ja-JP" kern="100" dirty="0" smtClean="0">
                <a:effectLst/>
                <a:latin typeface="Century" panose="02040604050505020304" pitchFamily="18" charset="0"/>
                <a:ea typeface="HGPｺﾞｼｯｸM" panose="020B0600000000000000" pitchFamily="50" charset="-128"/>
                <a:cs typeface="Times New Roman" panose="02020603050405020304" pitchFamily="18" charset="0"/>
              </a:rPr>
              <a:t>参考</a:t>
            </a:r>
            <a:r>
              <a:rPr lang="ja-JP" altLang="en-US" kern="100" dirty="0">
                <a:latin typeface="Century" panose="02040604050505020304" pitchFamily="18" charset="0"/>
                <a:ea typeface="HGPｺﾞｼｯｸM" panose="020B0600000000000000" pitchFamily="50" charset="-128"/>
                <a:cs typeface="Times New Roman" panose="02020603050405020304" pitchFamily="18" charset="0"/>
              </a:rPr>
              <a:t>資料</a:t>
            </a:r>
            <a:r>
              <a:rPr lang="ja-JP" kern="100" dirty="0">
                <a:effectLst/>
                <a:latin typeface="Century" panose="02040604050505020304" pitchFamily="18" charset="0"/>
                <a:ea typeface="HGPｺﾞｼｯｸM" panose="020B0600000000000000" pitchFamily="50" charset="-128"/>
                <a:cs typeface="Times New Roman" panose="02020603050405020304" pitchFamily="18" charset="0"/>
              </a:rPr>
              <a:t>　記入例</a:t>
            </a:r>
            <a:endParaRPr lang="ja-JP" sz="20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14" name="コンテンツ プレースホルダー 2"/>
          <p:cNvSpPr txBox="1">
            <a:spLocks/>
          </p:cNvSpPr>
          <p:nvPr/>
        </p:nvSpPr>
        <p:spPr>
          <a:xfrm>
            <a:off x="539552" y="1196752"/>
            <a:ext cx="8352928" cy="5256584"/>
          </a:xfrm>
          <a:prstGeom prst="rect">
            <a:avLst/>
          </a:prstGeom>
        </p:spPr>
        <p:txBody>
          <a:bodyPr>
            <a:noAutofit/>
          </a:bodyPr>
          <a:lstStyle>
            <a:lvl1pPr marL="274320" indent="-274320" algn="l" defTabSz="914400" rtl="0" eaLnBrk="1" latinLnBrk="0" hangingPunct="1">
              <a:spcBef>
                <a:spcPct val="20000"/>
              </a:spcBef>
              <a:buClr>
                <a:schemeClr val="accent1"/>
              </a:buClr>
              <a:buFont typeface="Arial" pitchFamily="34" charset="0"/>
              <a:buChar char="•"/>
              <a:defRPr kumimoji="1"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kumimoji="1"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kumimoji="1"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kumimoji="1"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kumimoji="1"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9pPr>
          </a:lstStyle>
          <a:p>
            <a:r>
              <a:rPr lang="ja-JP" altLang="en-US" sz="3600" dirty="0" smtClean="0">
                <a:solidFill>
                  <a:schemeClr val="tx1"/>
                </a:solidFill>
                <a:latin typeface="+mj-ea"/>
                <a:ea typeface="+mj-ea"/>
              </a:rPr>
              <a:t>調べたことを伝えたい</a:t>
            </a:r>
            <a:r>
              <a:rPr lang="ja-JP" altLang="en-US" sz="3600" dirty="0" smtClean="0">
                <a:solidFill>
                  <a:srgbClr val="0070C0"/>
                </a:solidFill>
                <a:latin typeface="+mj-ea"/>
                <a:ea typeface="+mj-ea"/>
              </a:rPr>
              <a:t>相手を意識</a:t>
            </a:r>
            <a:r>
              <a:rPr lang="ja-JP" altLang="en-US" sz="3600" dirty="0" smtClean="0">
                <a:solidFill>
                  <a:schemeClr val="tx1"/>
                </a:solidFill>
                <a:latin typeface="+mj-ea"/>
                <a:ea typeface="+mj-ea"/>
              </a:rPr>
              <a:t>する。</a:t>
            </a:r>
            <a:endParaRPr lang="en-US" altLang="ja-JP" sz="3600" dirty="0" smtClean="0">
              <a:solidFill>
                <a:schemeClr val="tx1"/>
              </a:solidFill>
              <a:latin typeface="+mj-ea"/>
              <a:ea typeface="+mj-ea"/>
            </a:endParaRPr>
          </a:p>
          <a:p>
            <a:endParaRPr lang="en-US" altLang="ja-JP" sz="3600" dirty="0" smtClean="0">
              <a:solidFill>
                <a:schemeClr val="tx1"/>
              </a:solidFill>
              <a:latin typeface="+mj-ea"/>
              <a:ea typeface="+mj-ea"/>
            </a:endParaRPr>
          </a:p>
          <a:p>
            <a:r>
              <a:rPr lang="ja-JP" altLang="en-US" sz="3600" dirty="0" smtClean="0">
                <a:solidFill>
                  <a:srgbClr val="0070C0"/>
                </a:solidFill>
                <a:latin typeface="+mj-ea"/>
                <a:ea typeface="+mj-ea"/>
              </a:rPr>
              <a:t>目的を意識</a:t>
            </a:r>
            <a:r>
              <a:rPr lang="ja-JP" altLang="en-US" sz="3600" dirty="0" smtClean="0">
                <a:solidFill>
                  <a:schemeClr val="tx1"/>
                </a:solidFill>
                <a:latin typeface="+mj-ea"/>
                <a:ea typeface="+mj-ea"/>
              </a:rPr>
              <a:t>して、課題と向き合う。</a:t>
            </a:r>
            <a:endParaRPr lang="en-US" altLang="ja-JP" sz="3600" dirty="0">
              <a:solidFill>
                <a:schemeClr val="tx1"/>
              </a:solidFill>
              <a:latin typeface="+mj-ea"/>
              <a:ea typeface="+mj-ea"/>
            </a:endParaRPr>
          </a:p>
          <a:p>
            <a:pPr marL="0" indent="0">
              <a:buNone/>
            </a:pPr>
            <a:endParaRPr lang="en-US" altLang="ja-JP" sz="3600" dirty="0" smtClean="0">
              <a:solidFill>
                <a:srgbClr val="FF0000"/>
              </a:solidFill>
              <a:latin typeface="+mj-ea"/>
              <a:ea typeface="+mj-ea"/>
            </a:endParaRPr>
          </a:p>
          <a:p>
            <a:r>
              <a:rPr lang="ja-JP" altLang="en-US" sz="3600" dirty="0" smtClean="0">
                <a:solidFill>
                  <a:schemeClr val="tx1"/>
                </a:solidFill>
                <a:latin typeface="+mj-ea"/>
                <a:ea typeface="+mj-ea"/>
              </a:rPr>
              <a:t>レポートの終わりに</a:t>
            </a:r>
            <a:r>
              <a:rPr lang="ja-JP" altLang="en-US" sz="3600" dirty="0" smtClean="0">
                <a:solidFill>
                  <a:srgbClr val="FF0000"/>
                </a:solidFill>
                <a:latin typeface="+mj-ea"/>
                <a:ea typeface="+mj-ea"/>
              </a:rPr>
              <a:t>参考資料を明記</a:t>
            </a:r>
            <a:r>
              <a:rPr lang="ja-JP" altLang="en-US" sz="3600" dirty="0" smtClean="0">
                <a:solidFill>
                  <a:schemeClr val="tx1"/>
                </a:solidFill>
                <a:latin typeface="+mj-ea"/>
                <a:ea typeface="+mj-ea"/>
              </a:rPr>
              <a:t>する</a:t>
            </a:r>
            <a:r>
              <a:rPr lang="ja-JP" altLang="en-US" sz="3600" dirty="0" smtClean="0">
                <a:latin typeface="+mj-ea"/>
                <a:ea typeface="+mj-ea"/>
              </a:rPr>
              <a:t>。</a:t>
            </a:r>
            <a:endParaRPr lang="en-US" altLang="ja-JP" sz="3600" dirty="0" smtClean="0">
              <a:latin typeface="+mj-ea"/>
              <a:ea typeface="+mj-ea"/>
            </a:endParaRPr>
          </a:p>
          <a:p>
            <a:pPr marL="0" indent="0">
              <a:buNone/>
            </a:pPr>
            <a:endParaRPr lang="en-US" altLang="ja-JP" sz="3600" dirty="0">
              <a:latin typeface="+mj-ea"/>
              <a:ea typeface="+mj-ea"/>
            </a:endParaRPr>
          </a:p>
          <a:p>
            <a:pPr marL="0" indent="0">
              <a:buNone/>
            </a:pPr>
            <a:endParaRPr lang="en-US" altLang="ja-JP" sz="1800" dirty="0" smtClean="0">
              <a:latin typeface="+mj-ea"/>
              <a:ea typeface="+mj-ea"/>
            </a:endParaRPr>
          </a:p>
          <a:p>
            <a:r>
              <a:rPr lang="ja-JP" altLang="en-US" sz="3600" dirty="0">
                <a:latin typeface="+mj-ea"/>
                <a:ea typeface="+mj-ea"/>
              </a:rPr>
              <a:t>学習</a:t>
            </a:r>
            <a:r>
              <a:rPr lang="ja-JP" altLang="en-US" sz="3600" dirty="0" smtClean="0">
                <a:latin typeface="+mj-ea"/>
                <a:ea typeface="+mj-ea"/>
              </a:rPr>
              <a:t>を振り返る。</a:t>
            </a:r>
            <a:endParaRPr lang="en-US" altLang="ja-JP" sz="3600" dirty="0" smtClean="0">
              <a:solidFill>
                <a:srgbClr val="FF0000"/>
              </a:solidFill>
              <a:latin typeface="+mj-ea"/>
              <a:ea typeface="+mj-ea"/>
            </a:endParaRPr>
          </a:p>
          <a:p>
            <a:endParaRPr lang="en-US" altLang="ja-JP" sz="3600" dirty="0" smtClean="0">
              <a:latin typeface="+mj-ea"/>
              <a:ea typeface="+mj-ea"/>
            </a:endParaRPr>
          </a:p>
        </p:txBody>
      </p:sp>
    </p:spTree>
    <p:extLst>
      <p:ext uri="{BB962C8B-B14F-4D97-AF65-F5344CB8AC3E}">
        <p14:creationId xmlns:p14="http://schemas.microsoft.com/office/powerpoint/2010/main" val="2558467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25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p:bldP spid="1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0" y="548680"/>
            <a:ext cx="9361040" cy="1600200"/>
          </a:xfrm>
          <a:prstGeom prst="rect">
            <a:avLst/>
          </a:prstGeom>
        </p:spPr>
        <p:txBody>
          <a:bodyPr>
            <a:normAutofit fontScale="97500" lnSpcReduction="1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a:t>
            </a:r>
            <a:r>
              <a:rPr lang="ja-JP" altLang="en-US" dirty="0"/>
              <a:t>　</a:t>
            </a:r>
            <a:r>
              <a:rPr lang="ja-JP" altLang="en-US" dirty="0" smtClean="0"/>
              <a:t>　　　　発表しよう</a:t>
            </a:r>
            <a:r>
              <a:rPr lang="en-US" altLang="ja-JP" dirty="0" smtClean="0"/>
              <a:t/>
            </a:r>
            <a:br>
              <a:rPr lang="en-US" altLang="ja-JP" dirty="0" smtClean="0"/>
            </a:br>
            <a:r>
              <a:rPr lang="ja-JP" altLang="en-US" dirty="0" smtClean="0"/>
              <a:t>　　　　</a:t>
            </a:r>
            <a:endParaRPr lang="ja-JP" altLang="en-US" dirty="0"/>
          </a:p>
        </p:txBody>
      </p:sp>
      <p:sp>
        <p:nvSpPr>
          <p:cNvPr id="5" name="角丸四角形吹き出し 4"/>
          <p:cNvSpPr/>
          <p:nvPr/>
        </p:nvSpPr>
        <p:spPr>
          <a:xfrm>
            <a:off x="990351" y="1633186"/>
            <a:ext cx="7056784" cy="1341542"/>
          </a:xfrm>
          <a:prstGeom prst="wedgeRoundRectCallout">
            <a:avLst>
              <a:gd name="adj1" fmla="val -4386"/>
              <a:gd name="adj2" fmla="val -72802"/>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r>
              <a:rPr lang="ja-JP" altLang="en-US" sz="2800" dirty="0" smtClean="0">
                <a:solidFill>
                  <a:schemeClr val="tx1"/>
                </a:solidFill>
                <a:latin typeface="+mj-ea"/>
                <a:ea typeface="+mj-ea"/>
              </a:rPr>
              <a:t>調べて</a:t>
            </a:r>
            <a:r>
              <a:rPr lang="ja-JP" altLang="en-US" sz="2800" dirty="0">
                <a:solidFill>
                  <a:schemeClr val="tx1"/>
                </a:solidFill>
                <a:latin typeface="+mj-ea"/>
                <a:ea typeface="+mj-ea"/>
              </a:rPr>
              <a:t>分</a:t>
            </a:r>
            <a:r>
              <a:rPr lang="ja-JP" altLang="en-US" sz="2800" dirty="0" smtClean="0">
                <a:solidFill>
                  <a:schemeClr val="tx1"/>
                </a:solidFill>
                <a:latin typeface="+mj-ea"/>
                <a:ea typeface="+mj-ea"/>
              </a:rPr>
              <a:t>かったこと、考えたことを整理・分析して、みんなに分かりやすく伝えよう。</a:t>
            </a:r>
            <a:endParaRPr lang="ja-JP" altLang="en-US" sz="2800" dirty="0">
              <a:solidFill>
                <a:schemeClr val="tx1"/>
              </a:solidFill>
              <a:latin typeface="+mj-ea"/>
              <a:ea typeface="+mj-ea"/>
            </a:endParaRPr>
          </a:p>
        </p:txBody>
      </p:sp>
      <p:pic>
        <p:nvPicPr>
          <p:cNvPr id="2" name="図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419872" y="3068961"/>
            <a:ext cx="2966910" cy="3094892"/>
          </a:xfrm>
          <a:prstGeom prst="rect">
            <a:avLst/>
          </a:prstGeom>
        </p:spPr>
      </p:pic>
    </p:spTree>
    <p:extLst>
      <p:ext uri="{BB962C8B-B14F-4D97-AF65-F5344CB8AC3E}">
        <p14:creationId xmlns:p14="http://schemas.microsoft.com/office/powerpoint/2010/main" val="1144888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サブタイトル 2"/>
          <p:cNvSpPr>
            <a:spLocks noGrp="1"/>
          </p:cNvSpPr>
          <p:nvPr>
            <p:ph type="subTitle" idx="1"/>
          </p:nvPr>
        </p:nvSpPr>
        <p:spPr>
          <a:xfrm>
            <a:off x="827584" y="1844824"/>
            <a:ext cx="6858000" cy="990600"/>
          </a:xfrm>
        </p:spPr>
        <p:txBody>
          <a:bodyPr>
            <a:normAutofit lnSpcReduction="10000"/>
          </a:bodyPr>
          <a:lstStyle/>
          <a:p>
            <a:endParaRPr kumimoji="1" lang="en-US" altLang="ja-JP" dirty="0" smtClean="0">
              <a:solidFill>
                <a:schemeClr val="bg1"/>
              </a:solidFill>
            </a:endParaRPr>
          </a:p>
          <a:p>
            <a:r>
              <a:rPr lang="ja-JP" altLang="en-US" dirty="0">
                <a:solidFill>
                  <a:schemeClr val="bg1"/>
                </a:solidFill>
              </a:rPr>
              <a:t>　</a:t>
            </a:r>
            <a:endParaRPr kumimoji="1" lang="ja-JP" altLang="en-US" b="1" dirty="0">
              <a:solidFill>
                <a:schemeClr val="bg1"/>
              </a:solidFill>
            </a:endParaRPr>
          </a:p>
        </p:txBody>
      </p:sp>
      <p:sp>
        <p:nvSpPr>
          <p:cNvPr id="4" name="サブタイトル 2"/>
          <p:cNvSpPr txBox="1">
            <a:spLocks/>
          </p:cNvSpPr>
          <p:nvPr/>
        </p:nvSpPr>
        <p:spPr>
          <a:xfrm>
            <a:off x="827584" y="5337103"/>
            <a:ext cx="8498169" cy="1512168"/>
          </a:xfrm>
          <a:prstGeom prst="rect">
            <a:avLst/>
          </a:prstGeom>
        </p:spPr>
        <p:txBody>
          <a:bodyPr vert="horz" lIns="91440" tIns="45720" rIns="91440" bIns="45720" rtlCol="0" anchor="t" anchorCtr="0">
            <a:normAutofit/>
          </a:bodyPr>
          <a:lstStyle>
            <a:lvl1pPr marL="0" indent="0" algn="l" defTabSz="914400" rtl="0" eaLnBrk="1" latinLnBrk="0" hangingPunct="1">
              <a:spcBef>
                <a:spcPct val="20000"/>
              </a:spcBef>
              <a:buClr>
                <a:schemeClr val="accent1"/>
              </a:buClr>
              <a:buFont typeface="Arial" pitchFamily="34" charset="0"/>
              <a:buNone/>
              <a:defRPr kumimoji="1" sz="2800" kern="1200">
                <a:solidFill>
                  <a:schemeClr val="tx2"/>
                </a:solidFill>
                <a:latin typeface="+mn-lt"/>
                <a:ea typeface="+mn-ea"/>
                <a:cs typeface="+mn-cs"/>
              </a:defRPr>
            </a:lvl1pPr>
            <a:lvl2pPr marL="457200" indent="0" algn="ctr" defTabSz="914400" rtl="0" eaLnBrk="1" latinLnBrk="0" hangingPunct="1">
              <a:spcBef>
                <a:spcPct val="20000"/>
              </a:spcBef>
              <a:buClr>
                <a:schemeClr val="accent1"/>
              </a:buClr>
              <a:buFont typeface="Arial" pitchFamily="34" charset="0"/>
              <a:buNone/>
              <a:defRPr kumimoji="1"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Font typeface="Arial" pitchFamily="34" charset="0"/>
              <a:buNone/>
              <a:defRPr kumimoji="1"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Font typeface="Arial" pitchFamily="34" charset="0"/>
              <a:buNone/>
              <a:defRPr kumimoji="1"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Font typeface="Arial" pitchFamily="34" charset="0"/>
              <a:buNone/>
              <a:defRPr kumimoji="1" sz="18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Font typeface="Arial" pitchFamily="34" charset="0"/>
              <a:buNone/>
              <a:defRPr kumimoji="1" sz="16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Font typeface="Arial" pitchFamily="34" charset="0"/>
              <a:buNone/>
              <a:defRPr kumimoji="1" sz="16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Font typeface="Arial" pitchFamily="34" charset="0"/>
              <a:buNone/>
              <a:defRPr kumimoji="1" sz="16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Font typeface="Arial" pitchFamily="34" charset="0"/>
              <a:buNone/>
              <a:defRPr kumimoji="1" sz="1600" kern="1200">
                <a:solidFill>
                  <a:schemeClr val="tx1">
                    <a:tint val="75000"/>
                  </a:schemeClr>
                </a:solidFill>
                <a:latin typeface="+mn-lt"/>
                <a:ea typeface="+mn-ea"/>
                <a:cs typeface="+mn-cs"/>
              </a:defRPr>
            </a:lvl9pPr>
          </a:lstStyle>
          <a:p>
            <a:r>
              <a:rPr lang="ja-JP" altLang="en-US" sz="2400" b="1" dirty="0">
                <a:solidFill>
                  <a:schemeClr val="tx1"/>
                </a:solidFill>
              </a:rPr>
              <a:t>中学校</a:t>
            </a:r>
            <a:r>
              <a:rPr lang="ja-JP" altLang="en-US" sz="2400" b="1" dirty="0" smtClean="0">
                <a:solidFill>
                  <a:schemeClr val="tx1"/>
                </a:solidFill>
              </a:rPr>
              <a:t>向け「仙台市図書館公共図書館利用学習」支援資料</a:t>
            </a:r>
            <a:endParaRPr lang="en-US" altLang="ja-JP" sz="2400" b="1" dirty="0" smtClean="0">
              <a:solidFill>
                <a:schemeClr val="tx1"/>
              </a:solidFill>
            </a:endParaRPr>
          </a:p>
          <a:p>
            <a:r>
              <a:rPr lang="ja-JP" altLang="en-US" sz="2400" b="1" dirty="0" smtClean="0">
                <a:solidFill>
                  <a:schemeClr val="tx1"/>
                </a:solidFill>
              </a:rPr>
              <a:t>「図書館で調べよう　～</a:t>
            </a:r>
            <a:r>
              <a:rPr lang="ja-JP" altLang="en-US" sz="2400" b="1" dirty="0">
                <a:solidFill>
                  <a:schemeClr val="tx1"/>
                </a:solidFill>
              </a:rPr>
              <a:t>職業</a:t>
            </a:r>
            <a:r>
              <a:rPr lang="ja-JP" altLang="en-US" sz="2400" b="1" dirty="0" smtClean="0">
                <a:solidFill>
                  <a:schemeClr val="tx1"/>
                </a:solidFill>
              </a:rPr>
              <a:t>～」</a:t>
            </a:r>
            <a:endParaRPr lang="en-US" altLang="ja-JP" sz="2400" b="1" dirty="0" smtClean="0">
              <a:solidFill>
                <a:schemeClr val="tx1"/>
              </a:solidFill>
            </a:endParaRPr>
          </a:p>
          <a:p>
            <a:r>
              <a:rPr lang="ja-JP" altLang="en-US" sz="2400" b="1" dirty="0" smtClean="0">
                <a:solidFill>
                  <a:schemeClr val="tx1"/>
                </a:solidFill>
              </a:rPr>
              <a:t>　　　　　　　　　　　　　　　　　　仙台市図書館　学校連携事業</a:t>
            </a:r>
            <a:endParaRPr lang="ja-JP" altLang="en-US" sz="2400" b="1" dirty="0">
              <a:solidFill>
                <a:schemeClr val="tx1"/>
              </a:solidFill>
            </a:endParaRPr>
          </a:p>
        </p:txBody>
      </p:sp>
    </p:spTree>
    <p:extLst>
      <p:ext uri="{BB962C8B-B14F-4D97-AF65-F5344CB8AC3E}">
        <p14:creationId xmlns:p14="http://schemas.microsoft.com/office/powerpoint/2010/main" val="243093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0" y="2276872"/>
            <a:ext cx="9144000" cy="2392288"/>
          </a:xfrm>
        </p:spPr>
        <p:txBody>
          <a:bodyPr>
            <a:normAutofit/>
          </a:bodyPr>
          <a:lstStyle/>
          <a:p>
            <a:r>
              <a:rPr lang="ja-JP" altLang="en-US" dirty="0" smtClean="0"/>
              <a:t>　　   キーワードを挙げてみよう</a:t>
            </a:r>
            <a:r>
              <a:rPr lang="en-US" altLang="ja-JP" dirty="0" smtClean="0"/>
              <a:t/>
            </a:r>
            <a:br>
              <a:rPr lang="en-US" altLang="ja-JP" dirty="0" smtClean="0"/>
            </a:br>
            <a:r>
              <a:rPr lang="ja-JP" altLang="en-US" dirty="0"/>
              <a:t>　</a:t>
            </a:r>
            <a:r>
              <a:rPr lang="ja-JP" altLang="en-US" dirty="0" smtClean="0"/>
              <a:t>　　　　　　　　</a:t>
            </a:r>
            <a:endParaRPr kumimoji="1" lang="ja-JP" altLang="en-US" dirty="0"/>
          </a:p>
        </p:txBody>
      </p:sp>
    </p:spTree>
    <p:extLst>
      <p:ext uri="{BB962C8B-B14F-4D97-AF65-F5344CB8AC3E}">
        <p14:creationId xmlns:p14="http://schemas.microsoft.com/office/powerpoint/2010/main" val="29628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吹き出し 2"/>
          <p:cNvSpPr/>
          <p:nvPr/>
        </p:nvSpPr>
        <p:spPr>
          <a:xfrm>
            <a:off x="395536" y="939802"/>
            <a:ext cx="3816424" cy="1233979"/>
          </a:xfrm>
          <a:prstGeom prst="wedgeRoundRectCallout">
            <a:avLst>
              <a:gd name="adj1" fmla="val 45774"/>
              <a:gd name="adj2" fmla="val 98977"/>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800" dirty="0" smtClean="0">
                <a:latin typeface="+mj-ea"/>
                <a:ea typeface="+mj-ea"/>
              </a:rPr>
              <a:t>就職・職業・会社・</a:t>
            </a:r>
            <a:endParaRPr lang="en-US" altLang="ja-JP" sz="2800" dirty="0" smtClean="0">
              <a:latin typeface="+mj-ea"/>
              <a:ea typeface="+mj-ea"/>
            </a:endParaRPr>
          </a:p>
          <a:p>
            <a:pPr algn="ctr"/>
            <a:r>
              <a:rPr lang="ja-JP" altLang="en-US" sz="2800" dirty="0" smtClean="0">
                <a:latin typeface="+mj-ea"/>
                <a:ea typeface="+mj-ea"/>
              </a:rPr>
              <a:t>企業・資格</a:t>
            </a:r>
            <a:r>
              <a:rPr lang="en-US" altLang="ja-JP" sz="2800" dirty="0" smtClean="0">
                <a:latin typeface="+mj-ea"/>
                <a:ea typeface="+mj-ea"/>
              </a:rPr>
              <a:t>…</a:t>
            </a:r>
            <a:endParaRPr lang="ja-JP" altLang="en-US" sz="2800" dirty="0">
              <a:latin typeface="+mj-ea"/>
              <a:ea typeface="+mj-ea"/>
            </a:endParaRPr>
          </a:p>
        </p:txBody>
      </p:sp>
      <p:sp>
        <p:nvSpPr>
          <p:cNvPr id="4" name="角丸四角形吹き出し 3"/>
          <p:cNvSpPr/>
          <p:nvPr/>
        </p:nvSpPr>
        <p:spPr>
          <a:xfrm>
            <a:off x="144635" y="3030763"/>
            <a:ext cx="3538423" cy="1609866"/>
          </a:xfrm>
          <a:prstGeom prst="wedgeRoundRectCallout">
            <a:avLst>
              <a:gd name="adj1" fmla="val 47319"/>
              <a:gd name="adj2" fmla="val 77101"/>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400" dirty="0" smtClean="0">
                <a:latin typeface="+mj-ea"/>
                <a:ea typeface="+mj-ea"/>
              </a:rPr>
              <a:t>収入・生活・やりがい</a:t>
            </a:r>
            <a:r>
              <a:rPr lang="en-US" altLang="ja-JP" sz="2400" dirty="0" smtClean="0">
                <a:latin typeface="+mj-ea"/>
                <a:ea typeface="+mj-ea"/>
              </a:rPr>
              <a:t>…</a:t>
            </a:r>
            <a:endParaRPr lang="en-US" altLang="ja-JP" sz="2400" dirty="0">
              <a:latin typeface="+mj-ea"/>
              <a:ea typeface="+mj-ea"/>
            </a:endParaRPr>
          </a:p>
        </p:txBody>
      </p:sp>
      <p:sp>
        <p:nvSpPr>
          <p:cNvPr id="5" name="角丸四角形吹き出し 4"/>
          <p:cNvSpPr/>
          <p:nvPr/>
        </p:nvSpPr>
        <p:spPr>
          <a:xfrm>
            <a:off x="4661720" y="1675459"/>
            <a:ext cx="4081785" cy="1080119"/>
          </a:xfrm>
          <a:prstGeom prst="wedgeRoundRectCallout">
            <a:avLst>
              <a:gd name="adj1" fmla="val -37371"/>
              <a:gd name="adj2" fmla="val 72073"/>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tLang="ja-JP" sz="2800" dirty="0" smtClean="0">
              <a:latin typeface="+mj-ea"/>
              <a:ea typeface="+mj-ea"/>
            </a:endParaRPr>
          </a:p>
          <a:p>
            <a:pPr algn="ctr"/>
            <a:r>
              <a:rPr lang="ja-JP" altLang="en-US" sz="2800" dirty="0" smtClean="0">
                <a:latin typeface="+mj-ea"/>
                <a:ea typeface="+mj-ea"/>
              </a:rPr>
              <a:t>雇用・採用・面接・履歴書</a:t>
            </a:r>
            <a:r>
              <a:rPr lang="en-US" altLang="ja-JP" sz="2800" dirty="0" smtClean="0">
                <a:latin typeface="+mj-ea"/>
                <a:ea typeface="+mj-ea"/>
              </a:rPr>
              <a:t>…</a:t>
            </a:r>
            <a:endParaRPr lang="ja-JP" altLang="en-US" sz="2800" dirty="0">
              <a:latin typeface="+mj-ea"/>
              <a:ea typeface="+mj-ea"/>
            </a:endParaRPr>
          </a:p>
          <a:p>
            <a:pPr algn="ctr"/>
            <a:endParaRPr lang="ja-JP" altLang="en-US" sz="3000" dirty="0">
              <a:solidFill>
                <a:schemeClr val="tx1"/>
              </a:solidFill>
            </a:endParaRPr>
          </a:p>
        </p:txBody>
      </p:sp>
      <p:pic>
        <p:nvPicPr>
          <p:cNvPr id="6" name="図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85233" y="4417493"/>
            <a:ext cx="1741761" cy="1857877"/>
          </a:xfrm>
          <a:prstGeom prst="rect">
            <a:avLst/>
          </a:prstGeom>
        </p:spPr>
      </p:pic>
      <p:sp>
        <p:nvSpPr>
          <p:cNvPr id="7" name="角丸四角形吹き出し 6"/>
          <p:cNvSpPr/>
          <p:nvPr/>
        </p:nvSpPr>
        <p:spPr>
          <a:xfrm>
            <a:off x="5477544" y="3450156"/>
            <a:ext cx="3265961" cy="1409001"/>
          </a:xfrm>
          <a:prstGeom prst="wedgeRoundRectCallout">
            <a:avLst>
              <a:gd name="adj1" fmla="val -46492"/>
              <a:gd name="adj2" fmla="val 68270"/>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800" dirty="0" smtClean="0">
                <a:solidFill>
                  <a:schemeClr val="tx1"/>
                </a:solidFill>
                <a:latin typeface="+mj-ea"/>
                <a:ea typeface="+mj-ea"/>
              </a:rPr>
              <a:t>介護・福祉の仕事、サービス、販売、製造、教育</a:t>
            </a:r>
            <a:r>
              <a:rPr lang="en-US" altLang="ja-JP" sz="2800" dirty="0" smtClean="0">
                <a:solidFill>
                  <a:schemeClr val="tx1"/>
                </a:solidFill>
                <a:latin typeface="+mj-ea"/>
                <a:ea typeface="+mj-ea"/>
              </a:rPr>
              <a:t>…</a:t>
            </a:r>
            <a:endParaRPr lang="ja-JP" altLang="en-US" sz="2800" dirty="0">
              <a:solidFill>
                <a:schemeClr val="tx1"/>
              </a:solidFill>
              <a:latin typeface="+mj-ea"/>
              <a:ea typeface="+mj-ea"/>
            </a:endParaRPr>
          </a:p>
        </p:txBody>
      </p:sp>
      <p:sp>
        <p:nvSpPr>
          <p:cNvPr id="2" name="正方形/長方形 1"/>
          <p:cNvSpPr/>
          <p:nvPr/>
        </p:nvSpPr>
        <p:spPr>
          <a:xfrm>
            <a:off x="755576" y="6150114"/>
            <a:ext cx="8979693" cy="707886"/>
          </a:xfrm>
          <a:prstGeom prst="rect">
            <a:avLst/>
          </a:prstGeom>
        </p:spPr>
        <p:txBody>
          <a:bodyPr wrap="square">
            <a:spAutoFit/>
          </a:bodyPr>
          <a:lstStyle/>
          <a:p>
            <a:r>
              <a:rPr lang="ja-JP" altLang="en-US" sz="2000" b="1" dirty="0">
                <a:latin typeface="+mj-ea"/>
              </a:rPr>
              <a:t>個別</a:t>
            </a:r>
            <a:r>
              <a:rPr lang="ja-JP" altLang="en-US" sz="2000" b="1" dirty="0" smtClean="0">
                <a:latin typeface="+mj-ea"/>
              </a:rPr>
              <a:t>の</a:t>
            </a:r>
            <a:r>
              <a:rPr lang="ja-JP" altLang="en-US" sz="2000" b="1" dirty="0">
                <a:latin typeface="+mj-ea"/>
              </a:rPr>
              <a:t>職業</a:t>
            </a:r>
            <a:r>
              <a:rPr lang="ja-JP" altLang="en-US" sz="2000" b="1" dirty="0" smtClean="0">
                <a:latin typeface="+mj-ea"/>
              </a:rPr>
              <a:t>については、その職業をキーワードとして挙げてみましょう。</a:t>
            </a:r>
            <a:endParaRPr lang="en-US" altLang="ja-JP" sz="2000" b="1" dirty="0" smtClean="0">
              <a:latin typeface="+mj-ea"/>
            </a:endParaRPr>
          </a:p>
          <a:p>
            <a:r>
              <a:rPr lang="ja-JP" altLang="en-US" sz="2000" b="1" dirty="0" smtClean="0">
                <a:latin typeface="+mj-ea"/>
              </a:rPr>
              <a:t>例）気象予報士、行政書士、医師</a:t>
            </a:r>
            <a:r>
              <a:rPr lang="en-US" altLang="ja-JP" sz="2000" b="1" dirty="0" smtClean="0">
                <a:latin typeface="+mj-ea"/>
              </a:rPr>
              <a:t>…</a:t>
            </a:r>
            <a:r>
              <a:rPr lang="ja-JP" altLang="en-US" sz="2000" b="1" dirty="0" smtClean="0">
                <a:latin typeface="+mj-ea"/>
              </a:rPr>
              <a:t>など</a:t>
            </a:r>
            <a:endParaRPr lang="ja-JP" altLang="en-US" sz="2000" b="1" dirty="0"/>
          </a:p>
        </p:txBody>
      </p:sp>
    </p:spTree>
    <p:extLst>
      <p:ext uri="{BB962C8B-B14F-4D97-AF65-F5344CB8AC3E}">
        <p14:creationId xmlns:p14="http://schemas.microsoft.com/office/powerpoint/2010/main" val="1232894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25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250"/>
                            </p:stCondLst>
                            <p:childTnLst>
                              <p:par>
                                <p:cTn id="8" presetID="1" presetClass="entr" presetSubtype="0" fill="hold" grpId="0" nodeType="afterEffect">
                                  <p:stCondLst>
                                    <p:cond delay="250"/>
                                  </p:stCondLst>
                                  <p:childTnLst>
                                    <p:set>
                                      <p:cBhvr>
                                        <p:cTn id="9" dur="1" fill="hold">
                                          <p:stCondLst>
                                            <p:cond delay="0"/>
                                          </p:stCondLst>
                                        </p:cTn>
                                        <p:tgtEl>
                                          <p:spTgt spid="4"/>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grpId="0" nodeType="afterEffect">
                                  <p:stCondLst>
                                    <p:cond delay="250"/>
                                  </p:stCondLst>
                                  <p:childTnLst>
                                    <p:set>
                                      <p:cBhvr>
                                        <p:cTn id="12" dur="1" fill="hold">
                                          <p:stCondLst>
                                            <p:cond delay="0"/>
                                          </p:stCondLst>
                                        </p:cTn>
                                        <p:tgtEl>
                                          <p:spTgt spid="5"/>
                                        </p:tgtEl>
                                        <p:attrNameLst>
                                          <p:attrName>style.visibility</p:attrName>
                                        </p:attrNameLst>
                                      </p:cBhvr>
                                      <p:to>
                                        <p:strVal val="visible"/>
                                      </p:to>
                                    </p:set>
                                  </p:childTnLst>
                                </p:cTn>
                              </p:par>
                            </p:childTnLst>
                          </p:cTn>
                        </p:par>
                        <p:par>
                          <p:cTn id="13" fill="hold">
                            <p:stCondLst>
                              <p:cond delay="750"/>
                            </p:stCondLst>
                            <p:childTnLst>
                              <p:par>
                                <p:cTn id="14" presetID="1" presetClass="entr" presetSubtype="0" fill="hold" grpId="0" nodeType="afterEffect">
                                  <p:stCondLst>
                                    <p:cond delay="25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467545" y="535887"/>
            <a:ext cx="7992888" cy="3220147"/>
          </a:xfrm>
          <a:prstGeom prst="rect">
            <a:avLst/>
          </a:prstGeom>
        </p:spPr>
        <p:txBody>
          <a:bodyPr>
            <a:noAutofit/>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図書館のホームページから</a:t>
            </a:r>
            <a:endParaRPr lang="en-US" altLang="ja-JP" dirty="0" smtClean="0"/>
          </a:p>
          <a:p>
            <a:r>
              <a:rPr lang="ja-JP" altLang="en-US" dirty="0" smtClean="0">
                <a:solidFill>
                  <a:srgbClr val="FF0000"/>
                </a:solidFill>
              </a:rPr>
              <a:t>　　「</a:t>
            </a:r>
            <a:r>
              <a:rPr lang="ja-JP" altLang="en-US" dirty="0">
                <a:solidFill>
                  <a:srgbClr val="FF0000"/>
                </a:solidFill>
              </a:rPr>
              <a:t>資料</a:t>
            </a:r>
            <a:r>
              <a:rPr lang="ja-JP" altLang="en-US" dirty="0" smtClean="0">
                <a:solidFill>
                  <a:srgbClr val="FF0000"/>
                </a:solidFill>
              </a:rPr>
              <a:t>の検索」</a:t>
            </a:r>
            <a:r>
              <a:rPr lang="ja-JP" altLang="en-US" dirty="0" smtClean="0"/>
              <a:t>を行う</a:t>
            </a:r>
            <a:endParaRPr lang="en-US" altLang="ja-JP" dirty="0" smtClean="0"/>
          </a:p>
          <a:p>
            <a:r>
              <a:rPr lang="en-US" altLang="ja-JP" sz="3200" dirty="0" smtClean="0"/>
              <a:t/>
            </a:r>
            <a:br>
              <a:rPr lang="en-US" altLang="ja-JP" sz="3200" dirty="0" smtClean="0"/>
            </a:br>
            <a:r>
              <a:rPr lang="ja-JP" altLang="en-US" sz="3200" dirty="0" smtClean="0"/>
              <a:t>　　　　</a:t>
            </a:r>
            <a:endParaRPr lang="ja-JP" altLang="en-US" sz="3200" dirty="0"/>
          </a:p>
        </p:txBody>
      </p:sp>
      <p:sp>
        <p:nvSpPr>
          <p:cNvPr id="2" name="正方形/長方形 1"/>
          <p:cNvSpPr/>
          <p:nvPr/>
        </p:nvSpPr>
        <p:spPr>
          <a:xfrm>
            <a:off x="1799184" y="2348880"/>
            <a:ext cx="5328592" cy="523220"/>
          </a:xfrm>
          <a:prstGeom prst="rect">
            <a:avLst/>
          </a:prstGeom>
        </p:spPr>
        <p:txBody>
          <a:bodyPr wrap="square">
            <a:spAutoFit/>
          </a:bodyPr>
          <a:lstStyle/>
          <a:p>
            <a:r>
              <a:rPr lang="en-US" altLang="ja-JP" sz="2800" u="sng" dirty="0"/>
              <a:t>https://</a:t>
            </a:r>
            <a:r>
              <a:rPr lang="en-US" altLang="ja-JP" sz="2800" u="sng" dirty="0" smtClean="0"/>
              <a:t>lib-www.smt.city.sendai.jp</a:t>
            </a:r>
            <a:r>
              <a:rPr lang="en-US" altLang="ja-JP" sz="2800" u="sng" dirty="0"/>
              <a:t>/</a:t>
            </a:r>
            <a:endParaRPr lang="ja-JP" altLang="en-US" sz="2800" dirty="0"/>
          </a:p>
        </p:txBody>
      </p:sp>
      <p:grpSp>
        <p:nvGrpSpPr>
          <p:cNvPr id="7" name="グループ化 6"/>
          <p:cNvGrpSpPr/>
          <p:nvPr/>
        </p:nvGrpSpPr>
        <p:grpSpPr>
          <a:xfrm>
            <a:off x="1007096" y="3758048"/>
            <a:ext cx="6912768" cy="2238089"/>
            <a:chOff x="-115490" y="349845"/>
            <a:chExt cx="3847385" cy="828675"/>
          </a:xfrm>
        </p:grpSpPr>
        <p:sp>
          <p:nvSpPr>
            <p:cNvPr id="10" name="テキスト ボックス 2"/>
            <p:cNvSpPr txBox="1">
              <a:spLocks noChangeArrowheads="1"/>
            </p:cNvSpPr>
            <p:nvPr/>
          </p:nvSpPr>
          <p:spPr bwMode="auto">
            <a:xfrm>
              <a:off x="-115490" y="349845"/>
              <a:ext cx="2408158" cy="828675"/>
            </a:xfrm>
            <a:prstGeom prst="rect">
              <a:avLst/>
            </a:prstGeom>
            <a:noFill/>
            <a:ln w="9525">
              <a:noFill/>
              <a:miter lim="800000"/>
              <a:headEnd/>
              <a:tailEnd/>
            </a:ln>
          </p:spPr>
          <p:txBody>
            <a:bodyPr rot="0" vert="horz" wrap="square" lIns="68580" tIns="34290" rIns="68580" bIns="34290" anchor="ctr" anchorCtr="0">
              <a:noAutofit/>
            </a:bodyPr>
            <a:lstStyle/>
            <a:p>
              <a:pPr algn="just"/>
              <a:r>
                <a:rPr lang="ja-JP" altLang="en-US" sz="2000" kern="100" dirty="0" smtClean="0">
                  <a:latin typeface="Century" panose="02040604050505020304" pitchFamily="18" charset="0"/>
                  <a:ea typeface="HGPｺﾞｼｯｸM" panose="020B0600000000000000" pitchFamily="50" charset="-128"/>
                  <a:cs typeface="Times New Roman" panose="02020603050405020304" pitchFamily="18" charset="0"/>
                </a:rPr>
                <a:t>利用登録時に、パスワード発行していると、「</a:t>
              </a:r>
              <a:r>
                <a:rPr lang="ja-JP" altLang="en-US" sz="2000" kern="100" dirty="0" smtClean="0">
                  <a:solidFill>
                    <a:srgbClr val="FF0000"/>
                  </a:solidFill>
                  <a:latin typeface="Century" panose="02040604050505020304" pitchFamily="18" charset="0"/>
                  <a:ea typeface="HGPｺﾞｼｯｸM" panose="020B0600000000000000" pitchFamily="50" charset="-128"/>
                  <a:cs typeface="Times New Roman" panose="02020603050405020304" pitchFamily="18" charset="0"/>
                </a:rPr>
                <a:t>Ｍｙライブラリ</a:t>
              </a:r>
              <a:r>
                <a:rPr lang="ja-JP" altLang="en-US" sz="2000" kern="100" dirty="0" smtClean="0">
                  <a:latin typeface="Century" panose="02040604050505020304" pitchFamily="18" charset="0"/>
                  <a:ea typeface="HGPｺﾞｼｯｸM" panose="020B0600000000000000" pitchFamily="50" charset="-128"/>
                  <a:cs typeface="Times New Roman" panose="02020603050405020304" pitchFamily="18" charset="0"/>
                </a:rPr>
                <a:t>」にログインして、資料の「</a:t>
              </a:r>
              <a:r>
                <a:rPr lang="ja-JP" altLang="en-US" sz="2000" kern="100" dirty="0">
                  <a:solidFill>
                    <a:srgbClr val="FF0000"/>
                  </a:solidFill>
                  <a:latin typeface="Century" panose="02040604050505020304" pitchFamily="18" charset="0"/>
                  <a:ea typeface="HGPｺﾞｼｯｸM" panose="020B0600000000000000" pitchFamily="50" charset="-128"/>
                  <a:cs typeface="Times New Roman" panose="02020603050405020304" pitchFamily="18" charset="0"/>
                </a:rPr>
                <a:t>予約</a:t>
              </a:r>
              <a:r>
                <a:rPr lang="ja-JP" altLang="en-US" sz="2000" kern="100" dirty="0">
                  <a:latin typeface="Century" panose="02040604050505020304" pitchFamily="18" charset="0"/>
                  <a:ea typeface="HGPｺﾞｼｯｸM" panose="020B0600000000000000" pitchFamily="50" charset="-128"/>
                  <a:cs typeface="Times New Roman" panose="02020603050405020304" pitchFamily="18" charset="0"/>
                </a:rPr>
                <a:t>」</a:t>
              </a:r>
              <a:r>
                <a:rPr lang="ja-JP" altLang="en-US" sz="2000" kern="100" dirty="0" smtClean="0">
                  <a:latin typeface="Century" panose="02040604050505020304" pitchFamily="18" charset="0"/>
                  <a:ea typeface="HGPｺﾞｼｯｸM" panose="020B0600000000000000" pitchFamily="50" charset="-128"/>
                  <a:cs typeface="Times New Roman" panose="02020603050405020304" pitchFamily="18" charset="0"/>
                </a:rPr>
                <a:t>や「</a:t>
              </a:r>
              <a:r>
                <a:rPr lang="ja-JP" altLang="en-US" sz="2000" kern="100" dirty="0" smtClean="0">
                  <a:solidFill>
                    <a:srgbClr val="FF0000"/>
                  </a:solidFill>
                  <a:latin typeface="Century" panose="02040604050505020304" pitchFamily="18" charset="0"/>
                  <a:ea typeface="HGPｺﾞｼｯｸM" panose="020B0600000000000000" pitchFamily="50" charset="-128"/>
                  <a:cs typeface="Times New Roman" panose="02020603050405020304" pitchFamily="18" charset="0"/>
                </a:rPr>
                <a:t>Ｍ</a:t>
              </a:r>
              <a:r>
                <a:rPr lang="ja-JP" altLang="en-US" sz="2000" kern="100" dirty="0">
                  <a:solidFill>
                    <a:srgbClr val="FF0000"/>
                  </a:solidFill>
                  <a:latin typeface="Century" panose="02040604050505020304" pitchFamily="18" charset="0"/>
                  <a:ea typeface="HGPｺﾞｼｯｸM" panose="020B0600000000000000" pitchFamily="50" charset="-128"/>
                  <a:cs typeface="Times New Roman" panose="02020603050405020304" pitchFamily="18" charset="0"/>
                </a:rPr>
                <a:t>ｙ</a:t>
              </a:r>
              <a:r>
                <a:rPr lang="ja-JP" altLang="en-US" sz="2000" kern="100" dirty="0" smtClean="0">
                  <a:solidFill>
                    <a:srgbClr val="FF0000"/>
                  </a:solidFill>
                  <a:latin typeface="Century" panose="02040604050505020304" pitchFamily="18" charset="0"/>
                  <a:ea typeface="HGPｺﾞｼｯｸM" panose="020B0600000000000000" pitchFamily="50" charset="-128"/>
                  <a:cs typeface="Times New Roman" panose="02020603050405020304" pitchFamily="18" charset="0"/>
                </a:rPr>
                <a:t>本棚」</a:t>
              </a:r>
              <a:r>
                <a:rPr lang="ja-JP" altLang="en-US" sz="2000" kern="100" dirty="0" smtClean="0">
                  <a:latin typeface="Century" panose="02040604050505020304" pitchFamily="18" charset="0"/>
                  <a:ea typeface="HGPｺﾞｼｯｸM" panose="020B0600000000000000" pitchFamily="50" charset="-128"/>
                  <a:cs typeface="Times New Roman" panose="02020603050405020304" pitchFamily="18" charset="0"/>
                </a:rPr>
                <a:t>の作成などができます</a:t>
              </a:r>
              <a:r>
                <a:rPr lang="ja-JP" altLang="en-US" sz="2000" kern="100" dirty="0">
                  <a:latin typeface="Century" panose="02040604050505020304" pitchFamily="18" charset="0"/>
                  <a:ea typeface="HGPｺﾞｼｯｸM" panose="020B0600000000000000" pitchFamily="50" charset="-128"/>
                  <a:cs typeface="Times New Roman" panose="02020603050405020304" pitchFamily="18" charset="0"/>
                </a:rPr>
                <a:t>。</a:t>
              </a:r>
              <a:endParaRPr lang="en-US" altLang="ja-JP" sz="2000" kern="100" dirty="0" smtClean="0">
                <a:latin typeface="Century" panose="02040604050505020304" pitchFamily="18" charset="0"/>
                <a:ea typeface="HGPｺﾞｼｯｸM" panose="020B0600000000000000" pitchFamily="50" charset="-128"/>
                <a:cs typeface="Times New Roman" panose="02020603050405020304" pitchFamily="18" charset="0"/>
              </a:endParaRPr>
            </a:p>
          </p:txBody>
        </p:sp>
        <p:grpSp>
          <p:nvGrpSpPr>
            <p:cNvPr id="12" name="グループ化 11"/>
            <p:cNvGrpSpPr/>
            <p:nvPr/>
          </p:nvGrpSpPr>
          <p:grpSpPr>
            <a:xfrm>
              <a:off x="3390900" y="609600"/>
              <a:ext cx="340995" cy="524510"/>
              <a:chOff x="0" y="0"/>
              <a:chExt cx="457200" cy="809625"/>
            </a:xfrm>
          </p:grpSpPr>
          <p:sp>
            <p:nvSpPr>
              <p:cNvPr id="23" name="角丸四角形 22"/>
              <p:cNvSpPr/>
              <p:nvPr/>
            </p:nvSpPr>
            <p:spPr>
              <a:xfrm>
                <a:off x="0" y="0"/>
                <a:ext cx="457200" cy="809625"/>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sp>
            <p:nvSpPr>
              <p:cNvPr id="24" name="正方形/長方形 23"/>
              <p:cNvSpPr/>
              <p:nvPr/>
            </p:nvSpPr>
            <p:spPr>
              <a:xfrm>
                <a:off x="76200" y="85725"/>
                <a:ext cx="304800" cy="590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sp>
            <p:nvSpPr>
              <p:cNvPr id="25" name="角丸四角形 24"/>
              <p:cNvSpPr/>
              <p:nvPr/>
            </p:nvSpPr>
            <p:spPr>
              <a:xfrm>
                <a:off x="152400" y="704850"/>
                <a:ext cx="161925" cy="4508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grpSp>
        <p:grpSp>
          <p:nvGrpSpPr>
            <p:cNvPr id="13" name="グループ化 12"/>
            <p:cNvGrpSpPr/>
            <p:nvPr/>
          </p:nvGrpSpPr>
          <p:grpSpPr>
            <a:xfrm>
              <a:off x="2349500" y="571500"/>
              <a:ext cx="887729" cy="523876"/>
              <a:chOff x="0" y="0"/>
              <a:chExt cx="1108075" cy="645160"/>
            </a:xfrm>
          </p:grpSpPr>
          <p:grpSp>
            <p:nvGrpSpPr>
              <p:cNvPr id="14" name="グループ化 13"/>
              <p:cNvGrpSpPr/>
              <p:nvPr/>
            </p:nvGrpSpPr>
            <p:grpSpPr>
              <a:xfrm>
                <a:off x="0" y="0"/>
                <a:ext cx="752475" cy="645160"/>
                <a:chOff x="0" y="0"/>
                <a:chExt cx="752475" cy="645160"/>
              </a:xfrm>
            </p:grpSpPr>
            <p:grpSp>
              <p:nvGrpSpPr>
                <p:cNvPr id="18" name="グループ化 17"/>
                <p:cNvGrpSpPr/>
                <p:nvPr/>
              </p:nvGrpSpPr>
              <p:grpSpPr>
                <a:xfrm>
                  <a:off x="0" y="0"/>
                  <a:ext cx="752475" cy="528320"/>
                  <a:chOff x="0" y="0"/>
                  <a:chExt cx="752475" cy="528320"/>
                </a:xfrm>
              </p:grpSpPr>
              <p:sp>
                <p:nvSpPr>
                  <p:cNvPr id="21" name="角丸四角形 20"/>
                  <p:cNvSpPr/>
                  <p:nvPr/>
                </p:nvSpPr>
                <p:spPr>
                  <a:xfrm>
                    <a:off x="0" y="0"/>
                    <a:ext cx="752475" cy="528320"/>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sp>
                <p:nvSpPr>
                  <p:cNvPr id="22" name="正方形/長方形 21"/>
                  <p:cNvSpPr/>
                  <p:nvPr/>
                </p:nvSpPr>
                <p:spPr>
                  <a:xfrm>
                    <a:off x="76200" y="57150"/>
                    <a:ext cx="609600" cy="400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grpSp>
            <p:sp>
              <p:nvSpPr>
                <p:cNvPr id="19" name="正方形/長方形 18"/>
                <p:cNvSpPr/>
                <p:nvPr/>
              </p:nvSpPr>
              <p:spPr>
                <a:xfrm>
                  <a:off x="238125" y="523875"/>
                  <a:ext cx="266700" cy="9080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sp>
              <p:nvSpPr>
                <p:cNvPr id="20" name="角丸四角形 19"/>
                <p:cNvSpPr/>
                <p:nvPr/>
              </p:nvSpPr>
              <p:spPr>
                <a:xfrm>
                  <a:off x="142875" y="600075"/>
                  <a:ext cx="476250" cy="45085"/>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grpSp>
          <p:grpSp>
            <p:nvGrpSpPr>
              <p:cNvPr id="15" name="グループ化 14"/>
              <p:cNvGrpSpPr/>
              <p:nvPr/>
            </p:nvGrpSpPr>
            <p:grpSpPr>
              <a:xfrm>
                <a:off x="812800" y="38100"/>
                <a:ext cx="295275" cy="604520"/>
                <a:chOff x="0" y="0"/>
                <a:chExt cx="295275" cy="604520"/>
              </a:xfrm>
            </p:grpSpPr>
            <p:sp>
              <p:nvSpPr>
                <p:cNvPr id="16" name="正方形/長方形 15"/>
                <p:cNvSpPr/>
                <p:nvPr/>
              </p:nvSpPr>
              <p:spPr>
                <a:xfrm>
                  <a:off x="0" y="0"/>
                  <a:ext cx="295275" cy="60452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sp>
              <p:nvSpPr>
                <p:cNvPr id="17" name="角丸四角形 16"/>
                <p:cNvSpPr/>
                <p:nvPr/>
              </p:nvSpPr>
              <p:spPr>
                <a:xfrm>
                  <a:off x="28575" y="104775"/>
                  <a:ext cx="238125" cy="4508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grpSp>
        </p:grpSp>
      </p:grpSp>
    </p:spTree>
    <p:extLst>
      <p:ext uri="{BB962C8B-B14F-4D97-AF65-F5344CB8AC3E}">
        <p14:creationId xmlns:p14="http://schemas.microsoft.com/office/powerpoint/2010/main" val="2111724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0" y="2276872"/>
            <a:ext cx="9144000" cy="2392288"/>
          </a:xfrm>
        </p:spPr>
        <p:txBody>
          <a:bodyPr>
            <a:normAutofit/>
          </a:bodyPr>
          <a:lstStyle/>
          <a:p>
            <a:r>
              <a:rPr lang="ja-JP" altLang="en-US" dirty="0" smtClean="0"/>
              <a:t>　仙台市</a:t>
            </a:r>
            <a:r>
              <a:rPr lang="ja-JP" altLang="en-US" dirty="0"/>
              <a:t>図書館</a:t>
            </a:r>
            <a:r>
              <a:rPr lang="ja-JP" altLang="en-US" dirty="0" smtClean="0"/>
              <a:t>に行ってみよう</a:t>
            </a:r>
            <a:r>
              <a:rPr lang="en-US" altLang="ja-JP" dirty="0" smtClean="0"/>
              <a:t/>
            </a:r>
            <a:br>
              <a:rPr lang="en-US" altLang="ja-JP" dirty="0" smtClean="0"/>
            </a:br>
            <a:r>
              <a:rPr lang="ja-JP" altLang="en-US" dirty="0"/>
              <a:t>　</a:t>
            </a:r>
            <a:r>
              <a:rPr lang="ja-JP" altLang="en-US" dirty="0" smtClean="0"/>
              <a:t>　　　　　　　　</a:t>
            </a:r>
            <a:endParaRPr kumimoji="1" lang="ja-JP" altLang="en-US" dirty="0"/>
          </a:p>
        </p:txBody>
      </p:sp>
    </p:spTree>
    <p:extLst>
      <p:ext uri="{BB962C8B-B14F-4D97-AF65-F5344CB8AC3E}">
        <p14:creationId xmlns:p14="http://schemas.microsoft.com/office/powerpoint/2010/main" val="25961492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559363" y="3519204"/>
            <a:ext cx="1421238" cy="646331"/>
          </a:xfrm>
          <a:prstGeom prst="rect">
            <a:avLst/>
          </a:prstGeom>
          <a:noFill/>
        </p:spPr>
        <p:txBody>
          <a:bodyPr wrap="square" rtlCol="0">
            <a:spAutoFit/>
          </a:bodyPr>
          <a:lstStyle/>
          <a:p>
            <a:r>
              <a:rPr kumimoji="1" lang="ja-JP" altLang="en-US" dirty="0" smtClean="0"/>
              <a:t>市民図書館</a:t>
            </a:r>
            <a:endParaRPr kumimoji="1" lang="en-US" altLang="ja-JP" dirty="0" smtClean="0"/>
          </a:p>
          <a:p>
            <a:endParaRPr kumimoji="1" lang="ja-JP" altLang="en-US" dirty="0"/>
          </a:p>
        </p:txBody>
      </p:sp>
      <p:sp>
        <p:nvSpPr>
          <p:cNvPr id="6" name="タイトル 1"/>
          <p:cNvSpPr txBox="1">
            <a:spLocks/>
          </p:cNvSpPr>
          <p:nvPr/>
        </p:nvSpPr>
        <p:spPr>
          <a:xfrm>
            <a:off x="3905877" y="466273"/>
            <a:ext cx="4739089" cy="1039605"/>
          </a:xfrm>
          <a:prstGeom prst="rect">
            <a:avLst/>
          </a:prstGeom>
        </p:spPr>
        <p:txBody>
          <a:bodyPr vert="horz" lIns="68580" tIns="34290" rIns="68580" bIns="34290" rtlCol="0" anchor="t">
            <a:normAutofit/>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defTabSz="342900"/>
            <a:r>
              <a:rPr lang="ja-JP" altLang="en-US" sz="2700" dirty="0" smtClean="0">
                <a:solidFill>
                  <a:prstClr val="black">
                    <a:lumMod val="85000"/>
                    <a:lumOff val="15000"/>
                  </a:prstClr>
                </a:solidFill>
                <a:latin typeface="HGS創英角ｺﾞｼｯｸUB" panose="020B0900000000000000" pitchFamily="50" charset="-128"/>
                <a:ea typeface="HGS創英角ｺﾞｼｯｸUB" panose="020B0900000000000000" pitchFamily="50" charset="-128"/>
              </a:rPr>
              <a:t>仙台市図書館へ行ってみよう</a:t>
            </a:r>
            <a:endParaRPr lang="ja-JP" altLang="en-US" sz="2700" dirty="0">
              <a:solidFill>
                <a:prstClr val="black">
                  <a:lumMod val="85000"/>
                  <a:lumOff val="15000"/>
                </a:prstClr>
              </a:solidFill>
              <a:latin typeface="HGS創英角ｺﾞｼｯｸUB" panose="020B0900000000000000" pitchFamily="50" charset="-128"/>
              <a:ea typeface="HGS創英角ｺﾞｼｯｸUB" panose="020B0900000000000000" pitchFamily="50" charset="-128"/>
            </a:endParaRPr>
          </a:p>
        </p:txBody>
      </p:sp>
      <p:pic>
        <p:nvPicPr>
          <p:cNvPr id="8" name="図 7"/>
          <p:cNvPicPr/>
          <p:nvPr/>
        </p:nvPicPr>
        <p:blipFill>
          <a:blip r:embed="rId3" cstate="print">
            <a:extLst>
              <a:ext uri="{28A0092B-C50C-407E-A947-70E740481C1C}">
                <a14:useLocalDpi xmlns:a14="http://schemas.microsoft.com/office/drawing/2010/main"/>
              </a:ext>
            </a:extLst>
          </a:blip>
          <a:srcRect/>
          <a:stretch>
            <a:fillRect/>
          </a:stretch>
        </p:blipFill>
        <p:spPr bwMode="auto">
          <a:xfrm>
            <a:off x="6534520" y="3897300"/>
            <a:ext cx="2110446" cy="2118466"/>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テキスト ボックス 9"/>
          <p:cNvSpPr txBox="1"/>
          <p:nvPr/>
        </p:nvSpPr>
        <p:spPr>
          <a:xfrm>
            <a:off x="745246" y="6162673"/>
            <a:ext cx="4248472" cy="646331"/>
          </a:xfrm>
          <a:prstGeom prst="rect">
            <a:avLst/>
          </a:prstGeom>
          <a:noFill/>
        </p:spPr>
        <p:txBody>
          <a:bodyPr wrap="square" rtlCol="0">
            <a:spAutoFit/>
          </a:bodyPr>
          <a:lstStyle/>
          <a:p>
            <a:r>
              <a:rPr lang="ja-JP" altLang="en-US" dirty="0"/>
              <a:t>宮城野</a:t>
            </a:r>
            <a:r>
              <a:rPr lang="ja-JP" altLang="en-US" dirty="0" smtClean="0"/>
              <a:t>図書館</a:t>
            </a:r>
            <a:endParaRPr kumimoji="1" lang="en-US" altLang="ja-JP" dirty="0" smtClean="0"/>
          </a:p>
          <a:p>
            <a:endParaRPr kumimoji="1" lang="ja-JP" altLang="en-US" dirty="0"/>
          </a:p>
        </p:txBody>
      </p:sp>
      <p:sp>
        <p:nvSpPr>
          <p:cNvPr id="12" name="テキスト ボックス 11"/>
          <p:cNvSpPr txBox="1"/>
          <p:nvPr/>
        </p:nvSpPr>
        <p:spPr>
          <a:xfrm>
            <a:off x="4092039" y="6199715"/>
            <a:ext cx="1395364" cy="646331"/>
          </a:xfrm>
          <a:prstGeom prst="rect">
            <a:avLst/>
          </a:prstGeom>
          <a:noFill/>
        </p:spPr>
        <p:txBody>
          <a:bodyPr wrap="square" rtlCol="0">
            <a:spAutoFit/>
          </a:bodyPr>
          <a:lstStyle/>
          <a:p>
            <a:r>
              <a:rPr lang="ja-JP" altLang="en-US" dirty="0"/>
              <a:t>泉</a:t>
            </a:r>
            <a:r>
              <a:rPr lang="ja-JP" altLang="en-US" dirty="0" smtClean="0"/>
              <a:t>図書館</a:t>
            </a:r>
            <a:endParaRPr kumimoji="1" lang="en-US" altLang="ja-JP" dirty="0" smtClean="0"/>
          </a:p>
          <a:p>
            <a:endParaRPr kumimoji="1" lang="ja-JP" altLang="en-US" dirty="0"/>
          </a:p>
        </p:txBody>
      </p:sp>
      <p:sp>
        <p:nvSpPr>
          <p:cNvPr id="15" name="テキスト ボックス 404"/>
          <p:cNvSpPr txBox="1">
            <a:spLocks noChangeArrowheads="1"/>
          </p:cNvSpPr>
          <p:nvPr/>
        </p:nvSpPr>
        <p:spPr bwMode="auto">
          <a:xfrm>
            <a:off x="4572000" y="1219996"/>
            <a:ext cx="3738539" cy="1455750"/>
          </a:xfrm>
          <a:prstGeom prst="rect">
            <a:avLst/>
          </a:prstGeom>
          <a:noFill/>
          <a:ln w="9525">
            <a:noFill/>
            <a:miter lim="800000"/>
            <a:headEnd/>
            <a:tailEnd/>
          </a:ln>
        </p:spPr>
        <p:txBody>
          <a:bodyPr rot="0" vert="horz" wrap="square" lIns="91440" tIns="45720" rIns="91440" bIns="45720" anchor="t" anchorCtr="0">
            <a:noAutofit/>
          </a:bodyPr>
          <a:lstStyle/>
          <a:p>
            <a:r>
              <a:rPr lang="ja-JP" sz="2000" kern="100" dirty="0">
                <a:effectLst/>
                <a:latin typeface="Century" panose="02040604050505020304" pitchFamily="18" charset="0"/>
                <a:ea typeface="HGP創英角ｺﾞｼｯｸUB" panose="020B0900000000000000" pitchFamily="50" charset="-128"/>
                <a:cs typeface="Times New Roman" panose="02020603050405020304" pitchFamily="18" charset="0"/>
              </a:rPr>
              <a:t>市民</a:t>
            </a:r>
            <a:r>
              <a:rPr lang="ja-JP" sz="2000" kern="100" dirty="0" smtClean="0">
                <a:effectLst/>
                <a:latin typeface="Century" panose="02040604050505020304" pitchFamily="18" charset="0"/>
                <a:ea typeface="HGP創英角ｺﾞｼｯｸUB" panose="020B0900000000000000" pitchFamily="50" charset="-128"/>
                <a:cs typeface="Times New Roman" panose="02020603050405020304" pitchFamily="18" charset="0"/>
              </a:rPr>
              <a:t>図書館</a:t>
            </a:r>
            <a:r>
              <a:rPr lang="ja-JP" altLang="en-US" sz="2000" kern="100" dirty="0" smtClean="0">
                <a:effectLst/>
                <a:latin typeface="Century" panose="02040604050505020304" pitchFamily="18" charset="0"/>
                <a:ea typeface="HGP創英角ｺﾞｼｯｸUB" panose="020B0900000000000000" pitchFamily="50" charset="-128"/>
                <a:cs typeface="Times New Roman" panose="02020603050405020304" pitchFamily="18" charset="0"/>
              </a:rPr>
              <a:t>　　　　</a:t>
            </a:r>
            <a:r>
              <a:rPr lang="ja-JP" altLang="ja-JP" sz="2000" kern="100" dirty="0" smtClean="0">
                <a:latin typeface="Century" panose="02040604050505020304" pitchFamily="18" charset="0"/>
                <a:ea typeface="HGP創英角ｺﾞｼｯｸUB" panose="020B0900000000000000" pitchFamily="50" charset="-128"/>
                <a:cs typeface="Times New Roman" panose="02020603050405020304" pitchFamily="18" charset="0"/>
              </a:rPr>
              <a:t>若林</a:t>
            </a:r>
            <a:r>
              <a:rPr lang="ja-JP" altLang="ja-JP" sz="2000" kern="100" dirty="0">
                <a:latin typeface="Century" panose="02040604050505020304" pitchFamily="18" charset="0"/>
                <a:ea typeface="HGP創英角ｺﾞｼｯｸUB" panose="020B0900000000000000" pitchFamily="50" charset="-128"/>
                <a:cs typeface="Times New Roman" panose="02020603050405020304" pitchFamily="18" charset="0"/>
              </a:rPr>
              <a:t>図書館 </a:t>
            </a:r>
            <a:r>
              <a:rPr lang="ja-JP" sz="2000" kern="100" dirty="0">
                <a:effectLst/>
                <a:latin typeface="Century" panose="02040604050505020304" pitchFamily="18" charset="0"/>
                <a:ea typeface="HGP創英角ｺﾞｼｯｸUB" panose="020B0900000000000000" pitchFamily="50" charset="-128"/>
                <a:cs typeface="Times New Roman" panose="02020603050405020304" pitchFamily="18" charset="0"/>
              </a:rPr>
              <a:t>　</a:t>
            </a:r>
            <a:r>
              <a:rPr lang="ja-JP" sz="1400" kern="100" dirty="0">
                <a:effectLst/>
                <a:latin typeface="Century" panose="02040604050505020304" pitchFamily="18" charset="0"/>
                <a:ea typeface="HGP創英角ｺﾞｼｯｸUB" panose="020B0900000000000000" pitchFamily="50" charset="-128"/>
                <a:cs typeface="Times New Roman" panose="02020603050405020304" pitchFamily="18" charset="0"/>
              </a:rPr>
              <a:t>　 </a:t>
            </a:r>
            <a:r>
              <a:rPr lang="en-US" sz="1400" kern="100" dirty="0">
                <a:effectLst/>
                <a:latin typeface="Century" panose="02040604050505020304" pitchFamily="18" charset="0"/>
                <a:ea typeface="HGP創英角ｺﾞｼｯｸUB" panose="020B0900000000000000" pitchFamily="50" charset="-128"/>
                <a:cs typeface="Times New Roman" panose="02020603050405020304" pitchFamily="18" charset="0"/>
              </a:rPr>
              <a:t>      </a:t>
            </a:r>
            <a:endParaRPr lang="ja-JP" sz="3200" kern="100" dirty="0">
              <a:effectLst/>
              <a:latin typeface="Century" panose="02040604050505020304" pitchFamily="18" charset="0"/>
              <a:ea typeface="ＭＳ 明朝" panose="02020609040205080304" pitchFamily="17" charset="-128"/>
              <a:cs typeface="Times New Roman" panose="02020603050405020304" pitchFamily="18" charset="0"/>
            </a:endParaRPr>
          </a:p>
          <a:p>
            <a:r>
              <a:rPr lang="ja-JP" sz="2000" kern="100" dirty="0">
                <a:effectLst/>
                <a:latin typeface="Century" panose="02040604050505020304" pitchFamily="18" charset="0"/>
                <a:ea typeface="HGP創英角ｺﾞｼｯｸUB" panose="020B0900000000000000" pitchFamily="50" charset="-128"/>
                <a:cs typeface="Times New Roman" panose="02020603050405020304" pitchFamily="18" charset="0"/>
              </a:rPr>
              <a:t>広瀬</a:t>
            </a:r>
            <a:r>
              <a:rPr lang="ja-JP" sz="2000" kern="100" dirty="0" smtClean="0">
                <a:effectLst/>
                <a:latin typeface="Century" panose="02040604050505020304" pitchFamily="18" charset="0"/>
                <a:ea typeface="HGP創英角ｺﾞｼｯｸUB" panose="020B0900000000000000" pitchFamily="50" charset="-128"/>
                <a:cs typeface="Times New Roman" panose="02020603050405020304" pitchFamily="18" charset="0"/>
              </a:rPr>
              <a:t>図書館</a:t>
            </a:r>
            <a:r>
              <a:rPr lang="ja-JP" altLang="en-US" sz="2000" kern="100" dirty="0" smtClean="0">
                <a:effectLst/>
                <a:latin typeface="Century" panose="02040604050505020304" pitchFamily="18" charset="0"/>
                <a:ea typeface="HGP創英角ｺﾞｼｯｸUB" panose="020B0900000000000000" pitchFamily="50" charset="-128"/>
                <a:cs typeface="Times New Roman" panose="02020603050405020304" pitchFamily="18" charset="0"/>
              </a:rPr>
              <a:t>　　　　</a:t>
            </a:r>
            <a:r>
              <a:rPr lang="ja-JP" altLang="ja-JP" sz="2000" kern="100" dirty="0">
                <a:latin typeface="Century" panose="02040604050505020304" pitchFamily="18" charset="0"/>
                <a:ea typeface="HGP創英角ｺﾞｼｯｸUB" panose="020B0900000000000000" pitchFamily="50" charset="-128"/>
                <a:cs typeface="Times New Roman" panose="02020603050405020304" pitchFamily="18" charset="0"/>
              </a:rPr>
              <a:t>泉図書館 </a:t>
            </a:r>
            <a:r>
              <a:rPr lang="ja-JP" altLang="en-US" sz="2000" kern="100" dirty="0" smtClean="0">
                <a:effectLst/>
                <a:latin typeface="Century" panose="02040604050505020304" pitchFamily="18" charset="0"/>
                <a:ea typeface="HGP創英角ｺﾞｼｯｸUB" panose="020B0900000000000000" pitchFamily="50" charset="-128"/>
                <a:cs typeface="Times New Roman" panose="02020603050405020304" pitchFamily="18" charset="0"/>
              </a:rPr>
              <a:t>　　　　　　</a:t>
            </a:r>
            <a:r>
              <a:rPr lang="en-US" sz="1400" kern="100" dirty="0" smtClean="0">
                <a:effectLst/>
                <a:latin typeface="HGP創英角ｺﾞｼｯｸUB" panose="020B0900000000000000" pitchFamily="50" charset="-128"/>
                <a:ea typeface="ＭＳ 明朝" panose="02020609040205080304" pitchFamily="17" charset="-128"/>
                <a:cs typeface="Times New Roman" panose="02020603050405020304" pitchFamily="18" charset="0"/>
              </a:rPr>
              <a:t>  </a:t>
            </a:r>
            <a:endParaRPr lang="ja-JP" sz="3200" kern="100" dirty="0">
              <a:effectLst/>
              <a:latin typeface="Century" panose="02040604050505020304" pitchFamily="18" charset="0"/>
              <a:ea typeface="ＭＳ 明朝" panose="02020609040205080304" pitchFamily="17" charset="-128"/>
              <a:cs typeface="Times New Roman" panose="02020603050405020304" pitchFamily="18" charset="0"/>
            </a:endParaRPr>
          </a:p>
          <a:p>
            <a:r>
              <a:rPr lang="ja-JP" sz="2000" kern="100" dirty="0" smtClean="0">
                <a:effectLst/>
                <a:latin typeface="Century" panose="02040604050505020304" pitchFamily="18" charset="0"/>
                <a:ea typeface="HGP創英角ｺﾞｼｯｸUB" panose="020B0900000000000000" pitchFamily="50" charset="-128"/>
                <a:cs typeface="Times New Roman" panose="02020603050405020304" pitchFamily="18" charset="0"/>
              </a:rPr>
              <a:t>宮城野図書館</a:t>
            </a:r>
            <a:r>
              <a:rPr lang="ja-JP" altLang="en-US" sz="2000" kern="100" dirty="0" smtClean="0">
                <a:effectLst/>
                <a:latin typeface="Century" panose="02040604050505020304" pitchFamily="18" charset="0"/>
                <a:ea typeface="HGP創英角ｺﾞｼｯｸUB" panose="020B0900000000000000" pitchFamily="50" charset="-128"/>
                <a:cs typeface="Times New Roman" panose="02020603050405020304" pitchFamily="18" charset="0"/>
              </a:rPr>
              <a:t>　　 </a:t>
            </a:r>
            <a:r>
              <a:rPr lang="ja-JP" altLang="ja-JP" sz="2000" kern="100" dirty="0" smtClean="0">
                <a:latin typeface="Century" panose="02040604050505020304" pitchFamily="18" charset="0"/>
                <a:ea typeface="HGP創英角ｺﾞｼｯｸUB" panose="020B0900000000000000" pitchFamily="50" charset="-128"/>
                <a:cs typeface="Times New Roman" panose="02020603050405020304" pitchFamily="18" charset="0"/>
              </a:rPr>
              <a:t>太白</a:t>
            </a:r>
            <a:r>
              <a:rPr lang="ja-JP" altLang="ja-JP" sz="2000" kern="100" dirty="0">
                <a:latin typeface="Century" panose="02040604050505020304" pitchFamily="18" charset="0"/>
                <a:ea typeface="HGP創英角ｺﾞｼｯｸUB" panose="020B0900000000000000" pitchFamily="50" charset="-128"/>
                <a:cs typeface="Times New Roman" panose="02020603050405020304" pitchFamily="18" charset="0"/>
              </a:rPr>
              <a:t>図書館 </a:t>
            </a:r>
            <a:r>
              <a:rPr lang="en-US" altLang="ja-JP" sz="1400" kern="100" dirty="0">
                <a:latin typeface="Century" panose="02040604050505020304" pitchFamily="18" charset="0"/>
                <a:ea typeface="HGP創英角ｺﾞｼｯｸUB" panose="020B0900000000000000" pitchFamily="50" charset="-128"/>
                <a:cs typeface="Times New Roman" panose="02020603050405020304" pitchFamily="18" charset="0"/>
              </a:rPr>
              <a:t>  </a:t>
            </a:r>
            <a:endParaRPr lang="ja-JP" altLang="ja-JP" sz="3200" kern="100" dirty="0">
              <a:latin typeface="Century" panose="02040604050505020304" pitchFamily="18" charset="0"/>
              <a:ea typeface="ＭＳ 明朝" panose="02020609040205080304" pitchFamily="17" charset="-128"/>
              <a:cs typeface="Times New Roman" panose="02020603050405020304" pitchFamily="18" charset="0"/>
            </a:endParaRPr>
          </a:p>
          <a:p>
            <a:pPr algn="l">
              <a:spcAft>
                <a:spcPts val="0"/>
              </a:spcAft>
            </a:pPr>
            <a:r>
              <a:rPr lang="ja-JP" sz="2000" kern="100" dirty="0" smtClean="0">
                <a:effectLst/>
                <a:latin typeface="Century" panose="02040604050505020304" pitchFamily="18" charset="0"/>
                <a:ea typeface="HGP創英角ｺﾞｼｯｸUB" panose="020B0900000000000000" pitchFamily="50" charset="-128"/>
                <a:cs typeface="Times New Roman" panose="02020603050405020304" pitchFamily="18" charset="0"/>
              </a:rPr>
              <a:t>榴</a:t>
            </a:r>
            <a:r>
              <a:rPr lang="ja-JP" sz="2000" kern="100" dirty="0">
                <a:effectLst/>
                <a:latin typeface="Century" panose="02040604050505020304" pitchFamily="18" charset="0"/>
                <a:ea typeface="HGP創英角ｺﾞｼｯｸUB" panose="020B0900000000000000" pitchFamily="50" charset="-128"/>
                <a:cs typeface="Times New Roman" panose="02020603050405020304" pitchFamily="18" charset="0"/>
              </a:rPr>
              <a:t>岡図書館 </a:t>
            </a:r>
            <a:r>
              <a:rPr lang="ja-JP" sz="1200" kern="100" dirty="0">
                <a:effectLst/>
                <a:latin typeface="Century" panose="02040604050505020304" pitchFamily="18" charset="0"/>
                <a:ea typeface="HGP創英角ｺﾞｼｯｸUB" panose="020B0900000000000000" pitchFamily="50" charset="-128"/>
                <a:cs typeface="Times New Roman" panose="02020603050405020304" pitchFamily="18" charset="0"/>
              </a:rPr>
              <a:t>　 </a:t>
            </a:r>
            <a:r>
              <a:rPr lang="en-US" sz="1200" kern="100" dirty="0">
                <a:effectLst/>
                <a:latin typeface="Century" panose="02040604050505020304" pitchFamily="18" charset="0"/>
                <a:ea typeface="HGP創英角ｺﾞｼｯｸUB" panose="020B0900000000000000" pitchFamily="50" charset="-128"/>
                <a:cs typeface="Times New Roman" panose="02020603050405020304" pitchFamily="18" charset="0"/>
              </a:rPr>
              <a:t>    </a:t>
            </a:r>
            <a:endParaRPr lang="ja-JP" sz="28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l">
              <a:spcAft>
                <a:spcPts val="0"/>
              </a:spcAft>
            </a:pPr>
            <a:r>
              <a:rPr lang="ja-JP" sz="1200" kern="100" dirty="0">
                <a:effectLst/>
                <a:latin typeface="Century" panose="02040604050505020304" pitchFamily="18" charset="0"/>
                <a:ea typeface="HGP創英角ｺﾞｼｯｸUB" panose="020B0900000000000000" pitchFamily="50" charset="-128"/>
                <a:cs typeface="Times New Roman" panose="02020603050405020304" pitchFamily="18" charset="0"/>
              </a:rPr>
              <a:t>　</a:t>
            </a:r>
            <a:r>
              <a:rPr lang="en-US" kern="100" dirty="0" smtClean="0">
                <a:effectLst/>
                <a:latin typeface="HGP創英角ｺﾞｼｯｸUB" panose="020B0900000000000000" pitchFamily="50" charset="-128"/>
                <a:ea typeface="ＭＳ 明朝" panose="02020609040205080304" pitchFamily="17" charset="-128"/>
                <a:cs typeface="Times New Roman" panose="02020603050405020304" pitchFamily="18" charset="0"/>
              </a:rPr>
              <a:t> </a:t>
            </a:r>
            <a:endParaRPr lang="ja-JP" sz="28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l">
              <a:spcAft>
                <a:spcPts val="0"/>
              </a:spcAft>
            </a:pPr>
            <a:r>
              <a:rPr lang="ja-JP" kern="100" dirty="0">
                <a:effectLst/>
                <a:latin typeface="Century" panose="02040604050505020304" pitchFamily="18" charset="0"/>
                <a:ea typeface="HGP創英角ｺﾞｼｯｸUB" panose="020B0900000000000000" pitchFamily="50" charset="-128"/>
                <a:cs typeface="Times New Roman" panose="02020603050405020304" pitchFamily="18" charset="0"/>
              </a:rPr>
              <a:t>　</a:t>
            </a:r>
            <a:r>
              <a:rPr lang="en-US" sz="1400" kern="100" dirty="0" smtClean="0">
                <a:effectLst/>
                <a:latin typeface="Century" panose="02040604050505020304" pitchFamily="18" charset="0"/>
                <a:ea typeface="HGP創英角ｺﾞｼｯｸUB" panose="020B0900000000000000" pitchFamily="50" charset="-128"/>
                <a:cs typeface="Times New Roman" panose="02020603050405020304" pitchFamily="18" charset="0"/>
              </a:rPr>
              <a:t>     </a:t>
            </a:r>
            <a:r>
              <a:rPr lang="ja-JP" sz="1200" kern="100" dirty="0">
                <a:effectLst/>
                <a:latin typeface="Century" panose="02040604050505020304" pitchFamily="18" charset="0"/>
                <a:ea typeface="HGP創英角ｺﾞｼｯｸUB" panose="020B0900000000000000" pitchFamily="50" charset="-128"/>
                <a:cs typeface="Times New Roman" panose="02020603050405020304" pitchFamily="18" charset="0"/>
              </a:rPr>
              <a:t>　</a:t>
            </a:r>
            <a:endParaRPr lang="ja-JP" sz="28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l">
              <a:spcAft>
                <a:spcPts val="0"/>
              </a:spcAft>
            </a:pPr>
            <a:r>
              <a:rPr lang="en-US" sz="800" kern="100" dirty="0">
                <a:effectLst/>
                <a:latin typeface="HGPｺﾞｼｯｸM" panose="020B0600000000000000" pitchFamily="50" charset="-128"/>
                <a:ea typeface="ＭＳ 明朝" panose="02020609040205080304" pitchFamily="17" charset="-128"/>
                <a:cs typeface="Times New Roman" panose="02020603050405020304" pitchFamily="18" charset="0"/>
              </a:rPr>
              <a:t> </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pic>
        <p:nvPicPr>
          <p:cNvPr id="17" name="図 1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7073" y="1027907"/>
            <a:ext cx="3744869" cy="2449466"/>
          </a:xfrm>
          <a:prstGeom prst="rect">
            <a:avLst/>
          </a:prstGeom>
        </p:spPr>
      </p:pic>
      <p:pic>
        <p:nvPicPr>
          <p:cNvPr id="18" name="図 17"/>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092039" y="3897300"/>
            <a:ext cx="2325242" cy="2166667"/>
          </a:xfrm>
          <a:prstGeom prst="rect">
            <a:avLst/>
          </a:prstGeom>
        </p:spPr>
      </p:pic>
      <p:pic>
        <p:nvPicPr>
          <p:cNvPr id="19" name="図 18"/>
          <p:cNvPicPr/>
          <p:nvPr/>
        </p:nvPicPr>
        <p:blipFill>
          <a:blip r:embed="rId6" cstate="screen">
            <a:extLst>
              <a:ext uri="{28A0092B-C50C-407E-A947-70E740481C1C}">
                <a14:useLocalDpi xmlns:a14="http://schemas.microsoft.com/office/drawing/2010/main"/>
              </a:ext>
            </a:extLst>
          </a:blip>
          <a:srcRect/>
          <a:stretch>
            <a:fillRect/>
          </a:stretch>
        </p:blipFill>
        <p:spPr bwMode="auto">
          <a:xfrm>
            <a:off x="559363" y="3886436"/>
            <a:ext cx="3418322" cy="2188394"/>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角丸四角形吹き出し 10"/>
          <p:cNvSpPr/>
          <p:nvPr/>
        </p:nvSpPr>
        <p:spPr>
          <a:xfrm>
            <a:off x="4743541" y="2811494"/>
            <a:ext cx="3893803" cy="833530"/>
          </a:xfrm>
          <a:prstGeom prst="wedgeRoundRectCallout">
            <a:avLst>
              <a:gd name="adj1" fmla="val -3236"/>
              <a:gd name="adj2" fmla="val -84965"/>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tLang="ja-JP" sz="2800" dirty="0" smtClean="0">
              <a:latin typeface="+mj-ea"/>
              <a:ea typeface="+mj-ea"/>
            </a:endParaRPr>
          </a:p>
          <a:p>
            <a:pPr algn="ctr"/>
            <a:r>
              <a:rPr lang="ja-JP" altLang="en-US" dirty="0" smtClean="0">
                <a:latin typeface="+mj-ea"/>
                <a:ea typeface="+mj-ea"/>
              </a:rPr>
              <a:t>市内に</a:t>
            </a:r>
            <a:r>
              <a:rPr lang="ja-JP" altLang="en-US" dirty="0" smtClean="0">
                <a:solidFill>
                  <a:srgbClr val="FF0000"/>
                </a:solidFill>
                <a:latin typeface="+mj-ea"/>
                <a:ea typeface="+mj-ea"/>
              </a:rPr>
              <a:t>７館</a:t>
            </a:r>
            <a:r>
              <a:rPr lang="ja-JP" altLang="en-US" dirty="0" smtClean="0">
                <a:latin typeface="+mj-ea"/>
                <a:ea typeface="+mj-ea"/>
              </a:rPr>
              <a:t>あります。</a:t>
            </a:r>
            <a:endParaRPr lang="en-US" altLang="ja-JP" dirty="0" smtClean="0">
              <a:latin typeface="+mj-ea"/>
              <a:ea typeface="+mj-ea"/>
            </a:endParaRPr>
          </a:p>
          <a:p>
            <a:pPr algn="ctr"/>
            <a:r>
              <a:rPr lang="ja-JP" altLang="en-US" sz="1400" dirty="0" smtClean="0">
                <a:latin typeface="+mj-ea"/>
                <a:ea typeface="+mj-ea"/>
              </a:rPr>
              <a:t>他、分館、移動図書館やサービススポットもあり。</a:t>
            </a:r>
            <a:endParaRPr lang="ja-JP" altLang="en-US" sz="1400" dirty="0">
              <a:latin typeface="+mj-ea"/>
              <a:ea typeface="+mj-ea"/>
            </a:endParaRPr>
          </a:p>
          <a:p>
            <a:pPr algn="ctr"/>
            <a:endParaRPr lang="ja-JP" altLang="en-US" sz="3000" dirty="0">
              <a:solidFill>
                <a:schemeClr val="tx1"/>
              </a:solidFill>
            </a:endParaRPr>
          </a:p>
        </p:txBody>
      </p:sp>
    </p:spTree>
    <p:extLst>
      <p:ext uri="{BB962C8B-B14F-4D97-AF65-F5344CB8AC3E}">
        <p14:creationId xmlns:p14="http://schemas.microsoft.com/office/powerpoint/2010/main" val="2782912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1" presetClass="entr" presetSubtype="0" fill="hold" grpId="0" nodeType="afterEffect">
                                  <p:stCondLst>
                                    <p:cond delay="25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0" y="2276872"/>
            <a:ext cx="9144000" cy="2392288"/>
          </a:xfrm>
        </p:spPr>
        <p:txBody>
          <a:bodyPr>
            <a:normAutofit/>
          </a:bodyPr>
          <a:lstStyle/>
          <a:p>
            <a:r>
              <a:rPr lang="ja-JP" altLang="en-US" dirty="0" smtClean="0"/>
              <a:t>　　　　　　本で調べる</a:t>
            </a:r>
            <a:r>
              <a:rPr lang="en-US" altLang="ja-JP" dirty="0" smtClean="0"/>
              <a:t/>
            </a:r>
            <a:br>
              <a:rPr lang="en-US" altLang="ja-JP" dirty="0" smtClean="0"/>
            </a:br>
            <a:r>
              <a:rPr lang="ja-JP" altLang="en-US" dirty="0"/>
              <a:t>　</a:t>
            </a:r>
            <a:r>
              <a:rPr lang="ja-JP" altLang="en-US" dirty="0" smtClean="0"/>
              <a:t>　　　　　　　　</a:t>
            </a:r>
            <a:endParaRPr kumimoji="1" lang="ja-JP" altLang="en-US" dirty="0"/>
          </a:p>
        </p:txBody>
      </p:sp>
      <p:pic>
        <p:nvPicPr>
          <p:cNvPr id="4" name="図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75445" y="4134740"/>
            <a:ext cx="1918111" cy="1918111"/>
          </a:xfrm>
          <a:prstGeom prst="rect">
            <a:avLst/>
          </a:prstGeom>
        </p:spPr>
      </p:pic>
    </p:spTree>
    <p:extLst>
      <p:ext uri="{BB962C8B-B14F-4D97-AF65-F5344CB8AC3E}">
        <p14:creationId xmlns:p14="http://schemas.microsoft.com/office/powerpoint/2010/main" val="101521089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ウィスプ">
  <a:themeElements>
    <a:clrScheme name="ウィスプ">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ウィスプ">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ウィスプ">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Newsprint</Template>
  <TotalTime>2653</TotalTime>
  <Words>4696</Words>
  <Application>Microsoft Office PowerPoint</Application>
  <PresentationFormat>画面に合わせる (4:3)</PresentationFormat>
  <Paragraphs>570</Paragraphs>
  <Slides>39</Slides>
  <Notes>39</Notes>
  <HiddenSlides>0</HiddenSlides>
  <MMClips>0</MMClips>
  <ScaleCrop>false</ScaleCrop>
  <HeadingPairs>
    <vt:vector size="6" baseType="variant">
      <vt:variant>
        <vt:lpstr>使用されているフォント</vt:lpstr>
      </vt:variant>
      <vt:variant>
        <vt:i4>17</vt:i4>
      </vt:variant>
      <vt:variant>
        <vt:lpstr>テーマ</vt:lpstr>
      </vt:variant>
      <vt:variant>
        <vt:i4>2</vt:i4>
      </vt:variant>
      <vt:variant>
        <vt:lpstr>スライド タイトル</vt:lpstr>
      </vt:variant>
      <vt:variant>
        <vt:i4>39</vt:i4>
      </vt:variant>
    </vt:vector>
  </HeadingPairs>
  <TitlesOfParts>
    <vt:vector size="58" baseType="lpstr">
      <vt:lpstr>HGPｺﾞｼｯｸE</vt:lpstr>
      <vt:lpstr>HGPｺﾞｼｯｸM</vt:lpstr>
      <vt:lpstr>HGP創英角ｺﾞｼｯｸUB</vt:lpstr>
      <vt:lpstr>HGP創英角ﾎﾟｯﾌﾟ体</vt:lpstr>
      <vt:lpstr>HGSｺﾞｼｯｸM</vt:lpstr>
      <vt:lpstr>HGS創英角ｺﾞｼｯｸUB</vt:lpstr>
      <vt:lpstr>ＭＳ Ｐ明朝</vt:lpstr>
      <vt:lpstr>ＭＳ 明朝</vt:lpstr>
      <vt:lpstr>メイリオ</vt:lpstr>
      <vt:lpstr>游ゴシック</vt:lpstr>
      <vt:lpstr>游ゴシック Light</vt:lpstr>
      <vt:lpstr>Arial</vt:lpstr>
      <vt:lpstr>Century</vt:lpstr>
      <vt:lpstr>Century Gothic</vt:lpstr>
      <vt:lpstr>Impact</vt:lpstr>
      <vt:lpstr>Times New Roman</vt:lpstr>
      <vt:lpstr>Wingdings 3</vt:lpstr>
      <vt:lpstr>NewsPrint</vt:lpstr>
      <vt:lpstr>ウィスプ</vt:lpstr>
      <vt:lpstr>　図書館で調べよう 　　　　「職業」</vt:lpstr>
      <vt:lpstr>PowerPoint プレゼンテーション</vt:lpstr>
      <vt:lpstr>　      「職業」を調べる　とは 　　　　　　　　　</vt:lpstr>
      <vt:lpstr>　　   キーワードを挙げてみよう 　　　　　　　　　</vt:lpstr>
      <vt:lpstr>PowerPoint プレゼンテーション</vt:lpstr>
      <vt:lpstr>PowerPoint プレゼンテーション</vt:lpstr>
      <vt:lpstr>　仙台市図書館に行ってみよう 　　　　　　　　　</vt:lpstr>
      <vt:lpstr>PowerPoint プレゼンテーション</vt:lpstr>
      <vt:lpstr>　　　　　　本で調べる 　　　　　　　　　</vt:lpstr>
      <vt:lpstr>日本十進分類法</vt:lpstr>
      <vt:lpstr>　　テーマの棚に行って探す</vt:lpstr>
      <vt:lpstr>PowerPoint プレゼンテーション</vt:lpstr>
      <vt:lpstr>PowerPoint プレゼンテーション</vt:lpstr>
      <vt:lpstr>　　資料検索端末（ＯＰＡＣ）で調べる 　　　　</vt:lpstr>
      <vt:lpstr>PowerPoint プレゼンテーション</vt:lpstr>
      <vt:lpstr>PowerPoint プレゼンテーション</vt:lpstr>
      <vt:lpstr>　　　　　　新聞で調べる 　　　　　　　　　</vt:lpstr>
      <vt:lpstr>PowerPoint プレゼンテーション</vt:lpstr>
      <vt:lpstr>PowerPoint プレゼンテーション</vt:lpstr>
      <vt:lpstr>PowerPoint プレゼンテーション</vt:lpstr>
      <vt:lpstr>PowerPoint プレゼンテーション</vt:lpstr>
      <vt:lpstr>　　　視聴覚資料で調べる 　　　　　　　　　</vt:lpstr>
      <vt:lpstr>PowerPoint プレゼンテーション</vt:lpstr>
      <vt:lpstr>　　　　　　資料を借りる 　　　　　　　　　</vt:lpstr>
      <vt:lpstr>PowerPoint プレゼンテーション</vt:lpstr>
      <vt:lpstr>PowerPoint プレゼンテーション</vt:lpstr>
      <vt:lpstr>　　　使った資料を記録する 　　　　　　　　　</vt:lpstr>
      <vt:lpstr>PowerPoint プレゼンテーション</vt:lpstr>
      <vt:lpstr>PowerPoint プレゼンテーション</vt:lpstr>
      <vt:lpstr>PowerPoint プレゼンテーション</vt:lpstr>
      <vt:lpstr>　情報を整理してまとめる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仙台市</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しみんとしょかんへようこそ！</dc:title>
  <dc:creator>仙台市</dc:creator>
  <cp:lastModifiedBy>shimin-mail</cp:lastModifiedBy>
  <cp:revision>154</cp:revision>
  <cp:lastPrinted>2020-12-11T08:14:40Z</cp:lastPrinted>
  <dcterms:created xsi:type="dcterms:W3CDTF">2019-06-26T01:37:00Z</dcterms:created>
  <dcterms:modified xsi:type="dcterms:W3CDTF">2020-12-15T01:46:16Z</dcterms:modified>
</cp:coreProperties>
</file>