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2"/>
  </p:notesMasterIdLst>
  <p:handoutMasterIdLst>
    <p:handoutMasterId r:id="rId43"/>
  </p:handoutMasterIdLst>
  <p:sldIdLst>
    <p:sldId id="256" r:id="rId3"/>
    <p:sldId id="276" r:id="rId4"/>
    <p:sldId id="341" r:id="rId5"/>
    <p:sldId id="292" r:id="rId6"/>
    <p:sldId id="298" r:id="rId7"/>
    <p:sldId id="346" r:id="rId8"/>
    <p:sldId id="347" r:id="rId9"/>
    <p:sldId id="312" r:id="rId10"/>
    <p:sldId id="300" r:id="rId11"/>
    <p:sldId id="307" r:id="rId12"/>
    <p:sldId id="301" r:id="rId13"/>
    <p:sldId id="337" r:id="rId14"/>
    <p:sldId id="344" r:id="rId15"/>
    <p:sldId id="302" r:id="rId16"/>
    <p:sldId id="305" r:id="rId17"/>
    <p:sldId id="304" r:id="rId18"/>
    <p:sldId id="303" r:id="rId19"/>
    <p:sldId id="309" r:id="rId20"/>
    <p:sldId id="308" r:id="rId21"/>
    <p:sldId id="310" r:id="rId22"/>
    <p:sldId id="325" r:id="rId23"/>
    <p:sldId id="315" r:id="rId24"/>
    <p:sldId id="316" r:id="rId25"/>
    <p:sldId id="317" r:id="rId26"/>
    <p:sldId id="318" r:id="rId27"/>
    <p:sldId id="320" r:id="rId28"/>
    <p:sldId id="321" r:id="rId29"/>
    <p:sldId id="322" r:id="rId30"/>
    <p:sldId id="289" r:id="rId31"/>
    <p:sldId id="345" r:id="rId32"/>
    <p:sldId id="330" r:id="rId33"/>
    <p:sldId id="331" r:id="rId34"/>
    <p:sldId id="332" r:id="rId35"/>
    <p:sldId id="333" r:id="rId36"/>
    <p:sldId id="334" r:id="rId37"/>
    <p:sldId id="335" r:id="rId38"/>
    <p:sldId id="323" r:id="rId39"/>
    <p:sldId id="336" r:id="rId40"/>
    <p:sldId id="290" r:id="rId41"/>
  </p:sldIdLst>
  <p:sldSz cx="9144000" cy="6858000" type="screen4x3"/>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771" autoAdjust="0"/>
  </p:normalViewPr>
  <p:slideViewPr>
    <p:cSldViewPr>
      <p:cViewPr varScale="1">
        <p:scale>
          <a:sx n="51" d="100"/>
          <a:sy n="51" d="100"/>
        </p:scale>
        <p:origin x="1872"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B5B5DC-94F8-4088-9B2E-612DD646D63D}" type="doc">
      <dgm:prSet loTypeId="urn:microsoft.com/office/officeart/2005/8/layout/gear1" loCatId="process" qsTypeId="urn:microsoft.com/office/officeart/2005/8/quickstyle/simple3" qsCatId="simple" csTypeId="urn:microsoft.com/office/officeart/2005/8/colors/accent1_2" csCatId="accent1" phldr="1"/>
      <dgm:spPr/>
      <dgm:t>
        <a:bodyPr/>
        <a:lstStyle/>
        <a:p>
          <a:endParaRPr kumimoji="1" lang="ja-JP" altLang="en-US"/>
        </a:p>
      </dgm:t>
    </dgm:pt>
    <dgm:pt modelId="{CB587736-C78A-4091-8C00-CBCBE26370C1}">
      <dgm:prSet phldrT="[テキスト]" custT="1"/>
      <dgm:spPr/>
      <dgm:t>
        <a:bodyPr/>
        <a:lstStyle/>
        <a:p>
          <a:r>
            <a:rPr kumimoji="1" lang="ja-JP" altLang="en-US" sz="2800" b="1" dirty="0" smtClean="0">
              <a:solidFill>
                <a:srgbClr val="FF0000"/>
              </a:solidFill>
            </a:rPr>
            <a:t>「働くこと」「生き方」</a:t>
          </a:r>
          <a:r>
            <a:rPr kumimoji="1" lang="ja-JP" altLang="en-US" sz="2400" b="1" dirty="0" smtClean="0"/>
            <a:t>について考えよう</a:t>
          </a:r>
          <a:endParaRPr kumimoji="1" lang="ja-JP" altLang="en-US" sz="2400" b="1" dirty="0"/>
        </a:p>
      </dgm:t>
    </dgm:pt>
    <dgm:pt modelId="{611F9934-BDF5-4E80-AC3C-2B40A06247D1}" type="parTrans" cxnId="{98E24239-D481-44A4-BF31-F8EC53C712AB}">
      <dgm:prSet/>
      <dgm:spPr/>
      <dgm:t>
        <a:bodyPr/>
        <a:lstStyle/>
        <a:p>
          <a:endParaRPr kumimoji="1" lang="ja-JP" altLang="en-US"/>
        </a:p>
      </dgm:t>
    </dgm:pt>
    <dgm:pt modelId="{DA418A87-A99F-4CA7-904D-C49D165E696D}" type="sibTrans" cxnId="{98E24239-D481-44A4-BF31-F8EC53C712AB}">
      <dgm:prSet/>
      <dgm:spPr/>
      <dgm:t>
        <a:bodyPr/>
        <a:lstStyle/>
        <a:p>
          <a:endParaRPr kumimoji="1" lang="ja-JP" altLang="en-US"/>
        </a:p>
      </dgm:t>
    </dgm:pt>
    <dgm:pt modelId="{84136499-216D-4F74-907A-4877E2D317E5}">
      <dgm:prSet phldrT="[テキスト]" custT="1"/>
      <dgm:spPr/>
      <dgm:t>
        <a:bodyPr/>
        <a:lstStyle/>
        <a:p>
          <a:r>
            <a:rPr kumimoji="1" lang="ja-JP" altLang="en-US" sz="2400" b="1" dirty="0" smtClean="0">
              <a:solidFill>
                <a:srgbClr val="FF0000"/>
              </a:solidFill>
            </a:rPr>
            <a:t>「職業」</a:t>
          </a:r>
          <a:r>
            <a:rPr kumimoji="1" lang="ja-JP" altLang="en-US" sz="2400" b="1" dirty="0" smtClean="0"/>
            <a:t>を調べよう</a:t>
          </a:r>
          <a:endParaRPr kumimoji="1" lang="ja-JP" altLang="en-US" sz="2400" b="1" dirty="0"/>
        </a:p>
      </dgm:t>
    </dgm:pt>
    <dgm:pt modelId="{396F7E40-EC32-428B-8D3E-63202094651A}" type="parTrans" cxnId="{24804009-BD62-4481-A645-FD277599D37E}">
      <dgm:prSet/>
      <dgm:spPr/>
      <dgm:t>
        <a:bodyPr/>
        <a:lstStyle/>
        <a:p>
          <a:endParaRPr kumimoji="1" lang="ja-JP" altLang="en-US"/>
        </a:p>
      </dgm:t>
    </dgm:pt>
    <dgm:pt modelId="{2F810788-8302-48C7-AF46-142BF0B42703}" type="sibTrans" cxnId="{24804009-BD62-4481-A645-FD277599D37E}">
      <dgm:prSet/>
      <dgm:spPr/>
      <dgm:t>
        <a:bodyPr/>
        <a:lstStyle/>
        <a:p>
          <a:endParaRPr kumimoji="1" lang="ja-JP" altLang="en-US"/>
        </a:p>
      </dgm:t>
    </dgm:pt>
    <dgm:pt modelId="{1BDEF668-5B23-40F2-864E-4744DF48FBC1}">
      <dgm:prSet phldrT="[テキスト]" custT="1"/>
      <dgm:spPr/>
      <dgm:t>
        <a:bodyPr/>
        <a:lstStyle/>
        <a:p>
          <a:r>
            <a:rPr kumimoji="1" lang="ja-JP" altLang="en-US" sz="2000" dirty="0" smtClean="0"/>
            <a:t>具体的な職種に関する図書や資料で調べたり・読み物を読んだりしてみよう</a:t>
          </a:r>
          <a:endParaRPr kumimoji="1" lang="ja-JP" altLang="en-US" sz="2000" dirty="0"/>
        </a:p>
      </dgm:t>
    </dgm:pt>
    <dgm:pt modelId="{187D2C20-1919-4311-B14E-04F092B8C0AD}" type="parTrans" cxnId="{21D5041D-12EE-455A-A909-468580C90616}">
      <dgm:prSet/>
      <dgm:spPr/>
      <dgm:t>
        <a:bodyPr/>
        <a:lstStyle/>
        <a:p>
          <a:endParaRPr kumimoji="1" lang="ja-JP" altLang="en-US"/>
        </a:p>
      </dgm:t>
    </dgm:pt>
    <dgm:pt modelId="{91E86283-2845-46A6-84A1-94378E4203B1}" type="sibTrans" cxnId="{21D5041D-12EE-455A-A909-468580C90616}">
      <dgm:prSet/>
      <dgm:spPr/>
      <dgm:t>
        <a:bodyPr/>
        <a:lstStyle/>
        <a:p>
          <a:endParaRPr kumimoji="1" lang="ja-JP" altLang="en-US"/>
        </a:p>
      </dgm:t>
    </dgm:pt>
    <dgm:pt modelId="{B948C8B9-2DB7-4C05-9491-8464407CD4A2}">
      <dgm:prSet phldrT="[テキスト]" custT="1"/>
      <dgm:spPr/>
      <dgm:t>
        <a:bodyPr/>
        <a:lstStyle/>
        <a:p>
          <a:r>
            <a:rPr kumimoji="1" lang="ja-JP" altLang="en-US" sz="2400" b="1" dirty="0" smtClean="0">
              <a:solidFill>
                <a:srgbClr val="FF0000"/>
              </a:solidFill>
            </a:rPr>
            <a:t>調べたい職業</a:t>
          </a:r>
          <a:r>
            <a:rPr kumimoji="1" lang="ja-JP" altLang="en-US" sz="2400" b="1" dirty="0" smtClean="0"/>
            <a:t>に関する詳しい情報を得よう</a:t>
          </a:r>
          <a:endParaRPr kumimoji="1" lang="ja-JP" altLang="en-US" sz="2400" b="1" dirty="0"/>
        </a:p>
      </dgm:t>
    </dgm:pt>
    <dgm:pt modelId="{8107A531-DAD3-423A-9DC8-1A89EE519DF5}" type="parTrans" cxnId="{E36B9B47-2FC4-4FF7-BA27-29B75D75509A}">
      <dgm:prSet/>
      <dgm:spPr/>
      <dgm:t>
        <a:bodyPr/>
        <a:lstStyle/>
        <a:p>
          <a:endParaRPr kumimoji="1" lang="ja-JP" altLang="en-US"/>
        </a:p>
      </dgm:t>
    </dgm:pt>
    <dgm:pt modelId="{9E4EB402-8D7F-49BC-A730-ACE028C1185D}" type="sibTrans" cxnId="{E36B9B47-2FC4-4FF7-BA27-29B75D75509A}">
      <dgm:prSet/>
      <dgm:spPr/>
      <dgm:t>
        <a:bodyPr/>
        <a:lstStyle/>
        <a:p>
          <a:endParaRPr kumimoji="1" lang="ja-JP" altLang="en-US"/>
        </a:p>
      </dgm:t>
    </dgm:pt>
    <dgm:pt modelId="{0C12CE5D-CF5A-4187-8E5D-8DA8AAED365C}">
      <dgm:prSet phldrT="[テキスト]" custT="1"/>
      <dgm:spPr/>
      <dgm:t>
        <a:bodyPr/>
        <a:lstStyle/>
        <a:p>
          <a:r>
            <a:rPr kumimoji="1" lang="ja-JP" altLang="en-US" sz="2000" dirty="0" smtClean="0"/>
            <a:t>職業ガイドや図書を使って調べてみよう</a:t>
          </a:r>
          <a:endParaRPr kumimoji="1" lang="ja-JP" altLang="en-US" sz="2000" dirty="0"/>
        </a:p>
      </dgm:t>
    </dgm:pt>
    <dgm:pt modelId="{C54139BA-44BE-4A53-BAE2-9DC603CD0114}" type="parTrans" cxnId="{6D585F8A-B945-4832-9C2A-A421D2666A5A}">
      <dgm:prSet/>
      <dgm:spPr/>
      <dgm:t>
        <a:bodyPr/>
        <a:lstStyle/>
        <a:p>
          <a:endParaRPr kumimoji="1" lang="ja-JP" altLang="en-US"/>
        </a:p>
      </dgm:t>
    </dgm:pt>
    <dgm:pt modelId="{6CCA69AB-8945-4075-B464-0A46CD0D2D22}" type="sibTrans" cxnId="{6D585F8A-B945-4832-9C2A-A421D2666A5A}">
      <dgm:prSet/>
      <dgm:spPr/>
      <dgm:t>
        <a:bodyPr/>
        <a:lstStyle/>
        <a:p>
          <a:endParaRPr kumimoji="1" lang="ja-JP" altLang="en-US"/>
        </a:p>
      </dgm:t>
    </dgm:pt>
    <dgm:pt modelId="{11CD4543-432E-420A-9D2A-44D3D03BF768}" type="pres">
      <dgm:prSet presAssocID="{DEB5B5DC-94F8-4088-9B2E-612DD646D63D}" presName="composite" presStyleCnt="0">
        <dgm:presLayoutVars>
          <dgm:chMax val="3"/>
          <dgm:animLvl val="lvl"/>
          <dgm:resizeHandles val="exact"/>
        </dgm:presLayoutVars>
      </dgm:prSet>
      <dgm:spPr/>
      <dgm:t>
        <a:bodyPr/>
        <a:lstStyle/>
        <a:p>
          <a:endParaRPr kumimoji="1" lang="ja-JP" altLang="en-US"/>
        </a:p>
      </dgm:t>
    </dgm:pt>
    <dgm:pt modelId="{E4B38B34-4432-4938-A796-6CAD2281C69B}" type="pres">
      <dgm:prSet presAssocID="{CB587736-C78A-4091-8C00-CBCBE26370C1}" presName="gear1" presStyleLbl="node1" presStyleIdx="0" presStyleCnt="3" custScaleX="100906" custScaleY="94640" custLinFactNeighborX="-4352" custLinFactNeighborY="-10577">
        <dgm:presLayoutVars>
          <dgm:chMax val="1"/>
          <dgm:bulletEnabled val="1"/>
        </dgm:presLayoutVars>
      </dgm:prSet>
      <dgm:spPr/>
      <dgm:t>
        <a:bodyPr/>
        <a:lstStyle/>
        <a:p>
          <a:endParaRPr kumimoji="1" lang="ja-JP" altLang="en-US"/>
        </a:p>
      </dgm:t>
    </dgm:pt>
    <dgm:pt modelId="{06AE3591-131F-4480-9E72-02C8E541751B}" type="pres">
      <dgm:prSet presAssocID="{CB587736-C78A-4091-8C00-CBCBE26370C1}" presName="gear1srcNode" presStyleLbl="node1" presStyleIdx="0" presStyleCnt="3"/>
      <dgm:spPr/>
      <dgm:t>
        <a:bodyPr/>
        <a:lstStyle/>
        <a:p>
          <a:endParaRPr kumimoji="1" lang="ja-JP" altLang="en-US"/>
        </a:p>
      </dgm:t>
    </dgm:pt>
    <dgm:pt modelId="{3FB672A6-EB9A-4881-9D04-3B51248A5AD7}" type="pres">
      <dgm:prSet presAssocID="{CB587736-C78A-4091-8C00-CBCBE26370C1}" presName="gear1dstNode" presStyleLbl="node1" presStyleIdx="0" presStyleCnt="3"/>
      <dgm:spPr/>
      <dgm:t>
        <a:bodyPr/>
        <a:lstStyle/>
        <a:p>
          <a:endParaRPr kumimoji="1" lang="ja-JP" altLang="en-US"/>
        </a:p>
      </dgm:t>
    </dgm:pt>
    <dgm:pt modelId="{911C5FA2-3D5E-4434-A99B-512A5B44F156}" type="pres">
      <dgm:prSet presAssocID="{84136499-216D-4F74-907A-4877E2D317E5}" presName="gear2" presStyleLbl="node1" presStyleIdx="1" presStyleCnt="3" custAng="21341078" custLinFactNeighborX="65078" custLinFactNeighborY="-63595">
        <dgm:presLayoutVars>
          <dgm:chMax val="1"/>
          <dgm:bulletEnabled val="1"/>
        </dgm:presLayoutVars>
      </dgm:prSet>
      <dgm:spPr/>
      <dgm:t>
        <a:bodyPr/>
        <a:lstStyle/>
        <a:p>
          <a:endParaRPr kumimoji="1" lang="ja-JP" altLang="en-US"/>
        </a:p>
      </dgm:t>
    </dgm:pt>
    <dgm:pt modelId="{655046E7-3D87-466C-B8B0-B9CE069AD935}" type="pres">
      <dgm:prSet presAssocID="{84136499-216D-4F74-907A-4877E2D317E5}" presName="gear2srcNode" presStyleLbl="node1" presStyleIdx="1" presStyleCnt="3"/>
      <dgm:spPr/>
      <dgm:t>
        <a:bodyPr/>
        <a:lstStyle/>
        <a:p>
          <a:endParaRPr kumimoji="1" lang="ja-JP" altLang="en-US"/>
        </a:p>
      </dgm:t>
    </dgm:pt>
    <dgm:pt modelId="{D5A1C869-0E27-41FC-A975-FED7F980553A}" type="pres">
      <dgm:prSet presAssocID="{84136499-216D-4F74-907A-4877E2D317E5}" presName="gear2dstNode" presStyleLbl="node1" presStyleIdx="1" presStyleCnt="3"/>
      <dgm:spPr/>
      <dgm:t>
        <a:bodyPr/>
        <a:lstStyle/>
        <a:p>
          <a:endParaRPr kumimoji="1" lang="ja-JP" altLang="en-US"/>
        </a:p>
      </dgm:t>
    </dgm:pt>
    <dgm:pt modelId="{8E0A77E0-4DA0-49FD-8724-729CC2AE129F}" type="pres">
      <dgm:prSet presAssocID="{84136499-216D-4F74-907A-4877E2D317E5}" presName="gear2ch" presStyleLbl="fgAcc1" presStyleIdx="0" presStyleCnt="2" custScaleX="211890" custScaleY="105361" custLinFactNeighborX="-50743" custLinFactNeighborY="40485">
        <dgm:presLayoutVars>
          <dgm:chMax val="0"/>
          <dgm:bulletEnabled val="1"/>
        </dgm:presLayoutVars>
      </dgm:prSet>
      <dgm:spPr/>
      <dgm:t>
        <a:bodyPr/>
        <a:lstStyle/>
        <a:p>
          <a:endParaRPr kumimoji="1" lang="ja-JP" altLang="en-US"/>
        </a:p>
      </dgm:t>
    </dgm:pt>
    <dgm:pt modelId="{2D6C27E7-05FC-43F3-A277-FE532E81AEFA}" type="pres">
      <dgm:prSet presAssocID="{B948C8B9-2DB7-4C05-9491-8464407CD4A2}" presName="gear3" presStyleLbl="node1" presStyleIdx="2" presStyleCnt="3" custScaleX="125978" custScaleY="120980" custLinFactNeighborX="-68399" custLinFactNeighborY="42520"/>
      <dgm:spPr/>
      <dgm:t>
        <a:bodyPr/>
        <a:lstStyle/>
        <a:p>
          <a:endParaRPr kumimoji="1" lang="ja-JP" altLang="en-US"/>
        </a:p>
      </dgm:t>
    </dgm:pt>
    <dgm:pt modelId="{D0552A39-F4C7-44F0-942E-1EC63A496100}" type="pres">
      <dgm:prSet presAssocID="{B948C8B9-2DB7-4C05-9491-8464407CD4A2}" presName="gear3tx" presStyleLbl="node1" presStyleIdx="2" presStyleCnt="3">
        <dgm:presLayoutVars>
          <dgm:chMax val="1"/>
          <dgm:bulletEnabled val="1"/>
        </dgm:presLayoutVars>
      </dgm:prSet>
      <dgm:spPr/>
      <dgm:t>
        <a:bodyPr/>
        <a:lstStyle/>
        <a:p>
          <a:endParaRPr kumimoji="1" lang="ja-JP" altLang="en-US"/>
        </a:p>
      </dgm:t>
    </dgm:pt>
    <dgm:pt modelId="{8ABE6A12-1AF6-4BCB-9E1B-A0FF8733B96E}" type="pres">
      <dgm:prSet presAssocID="{B948C8B9-2DB7-4C05-9491-8464407CD4A2}" presName="gear3srcNode" presStyleLbl="node1" presStyleIdx="2" presStyleCnt="3"/>
      <dgm:spPr/>
      <dgm:t>
        <a:bodyPr/>
        <a:lstStyle/>
        <a:p>
          <a:endParaRPr kumimoji="1" lang="ja-JP" altLang="en-US"/>
        </a:p>
      </dgm:t>
    </dgm:pt>
    <dgm:pt modelId="{5F27A293-026C-42A8-89C2-5DF3DE2E7903}" type="pres">
      <dgm:prSet presAssocID="{B948C8B9-2DB7-4C05-9491-8464407CD4A2}" presName="gear3dstNode" presStyleLbl="node1" presStyleIdx="2" presStyleCnt="3"/>
      <dgm:spPr/>
      <dgm:t>
        <a:bodyPr/>
        <a:lstStyle/>
        <a:p>
          <a:endParaRPr kumimoji="1" lang="ja-JP" altLang="en-US"/>
        </a:p>
      </dgm:t>
    </dgm:pt>
    <dgm:pt modelId="{297DBA9E-F64D-41E8-872C-CCE608689DD3}" type="pres">
      <dgm:prSet presAssocID="{B948C8B9-2DB7-4C05-9491-8464407CD4A2}" presName="gear3ch" presStyleLbl="fgAcc1" presStyleIdx="1" presStyleCnt="2" custScaleX="123157" custScaleY="104925" custLinFactNeighborX="49937" custLinFactNeighborY="-5240">
        <dgm:presLayoutVars>
          <dgm:chMax val="0"/>
          <dgm:bulletEnabled val="1"/>
        </dgm:presLayoutVars>
      </dgm:prSet>
      <dgm:spPr/>
      <dgm:t>
        <a:bodyPr/>
        <a:lstStyle/>
        <a:p>
          <a:endParaRPr kumimoji="1" lang="ja-JP" altLang="en-US"/>
        </a:p>
      </dgm:t>
    </dgm:pt>
    <dgm:pt modelId="{9EDEDDC7-FFD4-4EE0-833F-5E5D7F3B0F09}" type="pres">
      <dgm:prSet presAssocID="{DA418A87-A99F-4CA7-904D-C49D165E696D}" presName="connector1" presStyleLbl="sibTrans2D1" presStyleIdx="0" presStyleCnt="3" custScaleX="88102" custScaleY="87186" custLinFactNeighborX="7488" custLinFactNeighborY="-6254"/>
      <dgm:spPr/>
      <dgm:t>
        <a:bodyPr/>
        <a:lstStyle/>
        <a:p>
          <a:endParaRPr kumimoji="1" lang="ja-JP" altLang="en-US"/>
        </a:p>
      </dgm:t>
    </dgm:pt>
    <dgm:pt modelId="{E7694F8A-B179-4A53-9C2B-B8A01E62D1A3}" type="pres">
      <dgm:prSet presAssocID="{2F810788-8302-48C7-AF46-142BF0B42703}" presName="connector2" presStyleLbl="sibTrans2D1" presStyleIdx="1" presStyleCnt="3" custLinFactNeighborX="-33177" custLinFactNeighborY="-10218"/>
      <dgm:spPr/>
      <dgm:t>
        <a:bodyPr/>
        <a:lstStyle/>
        <a:p>
          <a:endParaRPr kumimoji="1" lang="ja-JP" altLang="en-US"/>
        </a:p>
      </dgm:t>
    </dgm:pt>
    <dgm:pt modelId="{F671C1BE-C2B4-4D43-84AB-2D9C9160CE67}" type="pres">
      <dgm:prSet presAssocID="{9E4EB402-8D7F-49BC-A730-ACE028C1185D}" presName="connector3" presStyleLbl="sibTrans2D1" presStyleIdx="2" presStyleCnt="3" custLinFactNeighborX="11820" custLinFactNeighborY="-938"/>
      <dgm:spPr/>
      <dgm:t>
        <a:bodyPr/>
        <a:lstStyle/>
        <a:p>
          <a:endParaRPr kumimoji="1" lang="ja-JP" altLang="en-US"/>
        </a:p>
      </dgm:t>
    </dgm:pt>
  </dgm:ptLst>
  <dgm:cxnLst>
    <dgm:cxn modelId="{98E24239-D481-44A4-BF31-F8EC53C712AB}" srcId="{DEB5B5DC-94F8-4088-9B2E-612DD646D63D}" destId="{CB587736-C78A-4091-8C00-CBCBE26370C1}" srcOrd="0" destOrd="0" parTransId="{611F9934-BDF5-4E80-AC3C-2B40A06247D1}" sibTransId="{DA418A87-A99F-4CA7-904D-C49D165E696D}"/>
    <dgm:cxn modelId="{F2C61822-FB1B-41BF-8994-22AE8CBEFDEC}" type="presOf" srcId="{84136499-216D-4F74-907A-4877E2D317E5}" destId="{655046E7-3D87-466C-B8B0-B9CE069AD935}" srcOrd="1" destOrd="0" presId="urn:microsoft.com/office/officeart/2005/8/layout/gear1"/>
    <dgm:cxn modelId="{E36B9B47-2FC4-4FF7-BA27-29B75D75509A}" srcId="{DEB5B5DC-94F8-4088-9B2E-612DD646D63D}" destId="{B948C8B9-2DB7-4C05-9491-8464407CD4A2}" srcOrd="2" destOrd="0" parTransId="{8107A531-DAD3-423A-9DC8-1A89EE519DF5}" sibTransId="{9E4EB402-8D7F-49BC-A730-ACE028C1185D}"/>
    <dgm:cxn modelId="{21D5041D-12EE-455A-A909-468580C90616}" srcId="{84136499-216D-4F74-907A-4877E2D317E5}" destId="{1BDEF668-5B23-40F2-864E-4744DF48FBC1}" srcOrd="0" destOrd="0" parTransId="{187D2C20-1919-4311-B14E-04F092B8C0AD}" sibTransId="{91E86283-2845-46A6-84A1-94378E4203B1}"/>
    <dgm:cxn modelId="{910DE3C2-7509-4433-8E1A-63ECA742D655}" type="presOf" srcId="{CB587736-C78A-4091-8C00-CBCBE26370C1}" destId="{E4B38B34-4432-4938-A796-6CAD2281C69B}" srcOrd="0" destOrd="0" presId="urn:microsoft.com/office/officeart/2005/8/layout/gear1"/>
    <dgm:cxn modelId="{0E39CB02-2779-4DE1-9801-6FD8A7220A5E}" type="presOf" srcId="{2F810788-8302-48C7-AF46-142BF0B42703}" destId="{E7694F8A-B179-4A53-9C2B-B8A01E62D1A3}" srcOrd="0" destOrd="0" presId="urn:microsoft.com/office/officeart/2005/8/layout/gear1"/>
    <dgm:cxn modelId="{24804009-BD62-4481-A645-FD277599D37E}" srcId="{DEB5B5DC-94F8-4088-9B2E-612DD646D63D}" destId="{84136499-216D-4F74-907A-4877E2D317E5}" srcOrd="1" destOrd="0" parTransId="{396F7E40-EC32-428B-8D3E-63202094651A}" sibTransId="{2F810788-8302-48C7-AF46-142BF0B42703}"/>
    <dgm:cxn modelId="{0A583CD5-A1CF-4A68-BB3E-B17D58E951FA}" type="presOf" srcId="{B948C8B9-2DB7-4C05-9491-8464407CD4A2}" destId="{2D6C27E7-05FC-43F3-A277-FE532E81AEFA}" srcOrd="0" destOrd="0" presId="urn:microsoft.com/office/officeart/2005/8/layout/gear1"/>
    <dgm:cxn modelId="{D47D489E-C829-49C1-ACC0-37B706CA8689}" type="presOf" srcId="{DA418A87-A99F-4CA7-904D-C49D165E696D}" destId="{9EDEDDC7-FFD4-4EE0-833F-5E5D7F3B0F09}" srcOrd="0" destOrd="0" presId="urn:microsoft.com/office/officeart/2005/8/layout/gear1"/>
    <dgm:cxn modelId="{B85A2E16-28CA-44C4-8A2D-E01C78FF4D49}" type="presOf" srcId="{B948C8B9-2DB7-4C05-9491-8464407CD4A2}" destId="{8ABE6A12-1AF6-4BCB-9E1B-A0FF8733B96E}" srcOrd="2" destOrd="0" presId="urn:microsoft.com/office/officeart/2005/8/layout/gear1"/>
    <dgm:cxn modelId="{E937D59E-783D-4D8C-97EC-4867686AD432}" type="presOf" srcId="{84136499-216D-4F74-907A-4877E2D317E5}" destId="{911C5FA2-3D5E-4434-A99B-512A5B44F156}" srcOrd="0" destOrd="0" presId="urn:microsoft.com/office/officeart/2005/8/layout/gear1"/>
    <dgm:cxn modelId="{6D585F8A-B945-4832-9C2A-A421D2666A5A}" srcId="{B948C8B9-2DB7-4C05-9491-8464407CD4A2}" destId="{0C12CE5D-CF5A-4187-8E5D-8DA8AAED365C}" srcOrd="0" destOrd="0" parTransId="{C54139BA-44BE-4A53-BAE2-9DC603CD0114}" sibTransId="{6CCA69AB-8945-4075-B464-0A46CD0D2D22}"/>
    <dgm:cxn modelId="{037C6161-1F84-4FE2-BF22-292EBD3C7D05}" type="presOf" srcId="{B948C8B9-2DB7-4C05-9491-8464407CD4A2}" destId="{D0552A39-F4C7-44F0-942E-1EC63A496100}" srcOrd="1" destOrd="0" presId="urn:microsoft.com/office/officeart/2005/8/layout/gear1"/>
    <dgm:cxn modelId="{887ED662-6125-4F54-ACE1-984C07B7A262}" type="presOf" srcId="{DEB5B5DC-94F8-4088-9B2E-612DD646D63D}" destId="{11CD4543-432E-420A-9D2A-44D3D03BF768}" srcOrd="0" destOrd="0" presId="urn:microsoft.com/office/officeart/2005/8/layout/gear1"/>
    <dgm:cxn modelId="{CB78471D-9FC4-4665-923C-4DA3E8130644}" type="presOf" srcId="{1BDEF668-5B23-40F2-864E-4744DF48FBC1}" destId="{8E0A77E0-4DA0-49FD-8724-729CC2AE129F}" srcOrd="0" destOrd="0" presId="urn:microsoft.com/office/officeart/2005/8/layout/gear1"/>
    <dgm:cxn modelId="{5CCFA0DC-8A64-4974-A40F-A20D681A8031}" type="presOf" srcId="{B948C8B9-2DB7-4C05-9491-8464407CD4A2}" destId="{5F27A293-026C-42A8-89C2-5DF3DE2E7903}" srcOrd="3" destOrd="0" presId="urn:microsoft.com/office/officeart/2005/8/layout/gear1"/>
    <dgm:cxn modelId="{F8B6D701-5B8D-4DE0-B299-440B53A67B76}" type="presOf" srcId="{CB587736-C78A-4091-8C00-CBCBE26370C1}" destId="{06AE3591-131F-4480-9E72-02C8E541751B}" srcOrd="1" destOrd="0" presId="urn:microsoft.com/office/officeart/2005/8/layout/gear1"/>
    <dgm:cxn modelId="{861CD584-EB8D-4133-BFCC-31EB39C005CE}" type="presOf" srcId="{84136499-216D-4F74-907A-4877E2D317E5}" destId="{D5A1C869-0E27-41FC-A975-FED7F980553A}" srcOrd="2" destOrd="0" presId="urn:microsoft.com/office/officeart/2005/8/layout/gear1"/>
    <dgm:cxn modelId="{1AD21A66-C60E-4CC1-B735-C010C815F0F4}" type="presOf" srcId="{9E4EB402-8D7F-49BC-A730-ACE028C1185D}" destId="{F671C1BE-C2B4-4D43-84AB-2D9C9160CE67}" srcOrd="0" destOrd="0" presId="urn:microsoft.com/office/officeart/2005/8/layout/gear1"/>
    <dgm:cxn modelId="{CDF0BBEA-1C66-4A3C-8B1B-3437BECEEFDF}" type="presOf" srcId="{CB587736-C78A-4091-8C00-CBCBE26370C1}" destId="{3FB672A6-EB9A-4881-9D04-3B51248A5AD7}" srcOrd="2" destOrd="0" presId="urn:microsoft.com/office/officeart/2005/8/layout/gear1"/>
    <dgm:cxn modelId="{4F493AEF-D312-43EB-AD1A-960D4B373DE5}" type="presOf" srcId="{0C12CE5D-CF5A-4187-8E5D-8DA8AAED365C}" destId="{297DBA9E-F64D-41E8-872C-CCE608689DD3}" srcOrd="0" destOrd="0" presId="urn:microsoft.com/office/officeart/2005/8/layout/gear1"/>
    <dgm:cxn modelId="{354CFBCA-6890-4021-9C48-CE3E203D08E4}" type="presParOf" srcId="{11CD4543-432E-420A-9D2A-44D3D03BF768}" destId="{E4B38B34-4432-4938-A796-6CAD2281C69B}" srcOrd="0" destOrd="0" presId="urn:microsoft.com/office/officeart/2005/8/layout/gear1"/>
    <dgm:cxn modelId="{17701A2A-C84B-41FE-8DE6-1CA05CB1B360}" type="presParOf" srcId="{11CD4543-432E-420A-9D2A-44D3D03BF768}" destId="{06AE3591-131F-4480-9E72-02C8E541751B}" srcOrd="1" destOrd="0" presId="urn:microsoft.com/office/officeart/2005/8/layout/gear1"/>
    <dgm:cxn modelId="{1BC99E4C-B5AE-4FCD-B25C-54D9B37834B9}" type="presParOf" srcId="{11CD4543-432E-420A-9D2A-44D3D03BF768}" destId="{3FB672A6-EB9A-4881-9D04-3B51248A5AD7}" srcOrd="2" destOrd="0" presId="urn:microsoft.com/office/officeart/2005/8/layout/gear1"/>
    <dgm:cxn modelId="{BBC7066F-D253-439E-B611-7F7461552A55}" type="presParOf" srcId="{11CD4543-432E-420A-9D2A-44D3D03BF768}" destId="{911C5FA2-3D5E-4434-A99B-512A5B44F156}" srcOrd="3" destOrd="0" presId="urn:microsoft.com/office/officeart/2005/8/layout/gear1"/>
    <dgm:cxn modelId="{5E6B6F8E-E498-4DEF-8940-0202D8333219}" type="presParOf" srcId="{11CD4543-432E-420A-9D2A-44D3D03BF768}" destId="{655046E7-3D87-466C-B8B0-B9CE069AD935}" srcOrd="4" destOrd="0" presId="urn:microsoft.com/office/officeart/2005/8/layout/gear1"/>
    <dgm:cxn modelId="{E635FDAA-0957-428F-9FEB-9CB6182576C6}" type="presParOf" srcId="{11CD4543-432E-420A-9D2A-44D3D03BF768}" destId="{D5A1C869-0E27-41FC-A975-FED7F980553A}" srcOrd="5" destOrd="0" presId="urn:microsoft.com/office/officeart/2005/8/layout/gear1"/>
    <dgm:cxn modelId="{FD4DDE71-0E40-4840-BFAC-3C13A6ADFB6C}" type="presParOf" srcId="{11CD4543-432E-420A-9D2A-44D3D03BF768}" destId="{8E0A77E0-4DA0-49FD-8724-729CC2AE129F}" srcOrd="6" destOrd="0" presId="urn:microsoft.com/office/officeart/2005/8/layout/gear1"/>
    <dgm:cxn modelId="{E0194D80-2965-4920-A62D-CC81DD1AF11F}" type="presParOf" srcId="{11CD4543-432E-420A-9D2A-44D3D03BF768}" destId="{2D6C27E7-05FC-43F3-A277-FE532E81AEFA}" srcOrd="7" destOrd="0" presId="urn:microsoft.com/office/officeart/2005/8/layout/gear1"/>
    <dgm:cxn modelId="{1C97DE86-89D6-4795-891C-7E231B29B768}" type="presParOf" srcId="{11CD4543-432E-420A-9D2A-44D3D03BF768}" destId="{D0552A39-F4C7-44F0-942E-1EC63A496100}" srcOrd="8" destOrd="0" presId="urn:microsoft.com/office/officeart/2005/8/layout/gear1"/>
    <dgm:cxn modelId="{1DB3C5AB-B15F-4418-9132-5AE7BA2A47E6}" type="presParOf" srcId="{11CD4543-432E-420A-9D2A-44D3D03BF768}" destId="{8ABE6A12-1AF6-4BCB-9E1B-A0FF8733B96E}" srcOrd="9" destOrd="0" presId="urn:microsoft.com/office/officeart/2005/8/layout/gear1"/>
    <dgm:cxn modelId="{D4142062-FD1E-4D7D-830A-64419B5E8912}" type="presParOf" srcId="{11CD4543-432E-420A-9D2A-44D3D03BF768}" destId="{5F27A293-026C-42A8-89C2-5DF3DE2E7903}" srcOrd="10" destOrd="0" presId="urn:microsoft.com/office/officeart/2005/8/layout/gear1"/>
    <dgm:cxn modelId="{26F98183-A6D1-4BF1-B87D-1DFF8FA5F3B2}" type="presParOf" srcId="{11CD4543-432E-420A-9D2A-44D3D03BF768}" destId="{297DBA9E-F64D-41E8-872C-CCE608689DD3}" srcOrd="11" destOrd="0" presId="urn:microsoft.com/office/officeart/2005/8/layout/gear1"/>
    <dgm:cxn modelId="{603408DB-5CB8-4C75-A584-AF408277835A}" type="presParOf" srcId="{11CD4543-432E-420A-9D2A-44D3D03BF768}" destId="{9EDEDDC7-FFD4-4EE0-833F-5E5D7F3B0F09}" srcOrd="12" destOrd="0" presId="urn:microsoft.com/office/officeart/2005/8/layout/gear1"/>
    <dgm:cxn modelId="{11359ED6-D119-47A7-9782-6E1B07955E2C}" type="presParOf" srcId="{11CD4543-432E-420A-9D2A-44D3D03BF768}" destId="{E7694F8A-B179-4A53-9C2B-B8A01E62D1A3}" srcOrd="13" destOrd="0" presId="urn:microsoft.com/office/officeart/2005/8/layout/gear1"/>
    <dgm:cxn modelId="{AA764F26-AD97-4EF2-9E9A-910F97B170AF}" type="presParOf" srcId="{11CD4543-432E-420A-9D2A-44D3D03BF768}" destId="{F671C1BE-C2B4-4D43-84AB-2D9C9160CE67}" srcOrd="14"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85E17D-E4E3-4E57-8E02-0301D9DDBC7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53E96C16-2D42-4BE1-B6A5-70BACC987BCB}">
      <dgm:prSet phldrT="[テキスト]"/>
      <dgm:spPr/>
      <dgm:t>
        <a:bodyPr/>
        <a:lstStyle/>
        <a:p>
          <a:pPr algn="ctr"/>
          <a:r>
            <a:rPr kumimoji="1" lang="ja-JP" altLang="en-US" dirty="0" smtClean="0">
              <a:latin typeface="+mj-ea"/>
              <a:ea typeface="+mj-ea"/>
            </a:rPr>
            <a:t>・情報の</a:t>
          </a:r>
          <a:r>
            <a:rPr kumimoji="1" lang="ja-JP" altLang="en-US" dirty="0" smtClean="0">
              <a:solidFill>
                <a:srgbClr val="FFFF00"/>
              </a:solidFill>
              <a:latin typeface="+mj-ea"/>
              <a:ea typeface="+mj-ea"/>
            </a:rPr>
            <a:t>取捨選択</a:t>
          </a:r>
          <a:endParaRPr kumimoji="1" lang="ja-JP" altLang="en-US" dirty="0">
            <a:solidFill>
              <a:srgbClr val="FFFF00"/>
            </a:solidFill>
            <a:latin typeface="+mj-ea"/>
            <a:ea typeface="+mj-ea"/>
          </a:endParaRPr>
        </a:p>
      </dgm:t>
    </dgm:pt>
    <dgm:pt modelId="{3FAFD3C2-EE1B-4D9A-A6BF-C743F630854E}" type="parTrans" cxnId="{633F1FB7-BE28-4320-A597-F24CF70576D9}">
      <dgm:prSet/>
      <dgm:spPr/>
      <dgm:t>
        <a:bodyPr/>
        <a:lstStyle/>
        <a:p>
          <a:pPr algn="ctr"/>
          <a:endParaRPr kumimoji="1" lang="ja-JP" altLang="en-US"/>
        </a:p>
      </dgm:t>
    </dgm:pt>
    <dgm:pt modelId="{5548E856-3855-43B1-A22F-6CC033A74EF2}" type="sibTrans" cxnId="{633F1FB7-BE28-4320-A597-F24CF70576D9}">
      <dgm:prSet/>
      <dgm:spPr/>
      <dgm:t>
        <a:bodyPr/>
        <a:lstStyle/>
        <a:p>
          <a:pPr algn="ctr"/>
          <a:endParaRPr kumimoji="1" lang="ja-JP" altLang="en-US"/>
        </a:p>
      </dgm:t>
    </dgm:pt>
    <dgm:pt modelId="{11C7E943-DBF4-48B5-AEB4-463B0CF5FC24}">
      <dgm:prSet phldrT="[テキスト]"/>
      <dgm:spPr/>
      <dgm:t>
        <a:bodyPr/>
        <a:lstStyle/>
        <a:p>
          <a:pPr algn="ctr"/>
          <a:r>
            <a:rPr kumimoji="1" lang="ja-JP" altLang="en-US" dirty="0" smtClean="0">
              <a:latin typeface="+mj-ea"/>
              <a:ea typeface="+mj-ea"/>
            </a:rPr>
            <a:t>・情報を</a:t>
          </a:r>
          <a:r>
            <a:rPr kumimoji="1" lang="ja-JP" altLang="en-US" dirty="0" smtClean="0">
              <a:solidFill>
                <a:srgbClr val="FFFF00"/>
              </a:solidFill>
              <a:latin typeface="+mj-ea"/>
              <a:ea typeface="+mj-ea"/>
            </a:rPr>
            <a:t>分類</a:t>
          </a:r>
          <a:r>
            <a:rPr kumimoji="1" lang="ja-JP" altLang="en-US" dirty="0" smtClean="0">
              <a:latin typeface="+mj-ea"/>
              <a:ea typeface="+mj-ea"/>
            </a:rPr>
            <a:t>する</a:t>
          </a:r>
          <a:endParaRPr kumimoji="1" lang="ja-JP" altLang="en-US" dirty="0">
            <a:latin typeface="+mj-ea"/>
            <a:ea typeface="+mj-ea"/>
          </a:endParaRPr>
        </a:p>
      </dgm:t>
    </dgm:pt>
    <dgm:pt modelId="{966937AF-4B09-49AD-911B-77D9E69E9538}" type="parTrans" cxnId="{F9709A40-230F-4DEA-952F-04240154B890}">
      <dgm:prSet/>
      <dgm:spPr/>
      <dgm:t>
        <a:bodyPr/>
        <a:lstStyle/>
        <a:p>
          <a:pPr algn="ctr"/>
          <a:endParaRPr kumimoji="1" lang="ja-JP" altLang="en-US"/>
        </a:p>
      </dgm:t>
    </dgm:pt>
    <dgm:pt modelId="{4D8C17DC-5522-4FDE-9F49-03240EB33F6C}" type="sibTrans" cxnId="{F9709A40-230F-4DEA-952F-04240154B890}">
      <dgm:prSet/>
      <dgm:spPr/>
      <dgm:t>
        <a:bodyPr/>
        <a:lstStyle/>
        <a:p>
          <a:pPr algn="ctr"/>
          <a:endParaRPr kumimoji="1" lang="ja-JP" altLang="en-US"/>
        </a:p>
      </dgm:t>
    </dgm:pt>
    <dgm:pt modelId="{780B6E3D-F9B9-4B86-8DCE-AC0A90DBB572}">
      <dgm:prSet phldrT="[テキスト]"/>
      <dgm:spPr/>
      <dgm:t>
        <a:bodyPr/>
        <a:lstStyle/>
        <a:p>
          <a:pPr algn="ctr"/>
          <a:r>
            <a:rPr kumimoji="1" lang="ja-JP" altLang="en-US" dirty="0" smtClean="0">
              <a:latin typeface="+mj-ea"/>
              <a:ea typeface="+mj-ea"/>
            </a:rPr>
            <a:t>・情報を</a:t>
          </a:r>
          <a:r>
            <a:rPr kumimoji="1" lang="ja-JP" altLang="en-US" dirty="0" smtClean="0">
              <a:solidFill>
                <a:srgbClr val="FFFF00"/>
              </a:solidFill>
              <a:latin typeface="+mj-ea"/>
              <a:ea typeface="+mj-ea"/>
            </a:rPr>
            <a:t>関連付ける</a:t>
          </a:r>
          <a:endParaRPr kumimoji="1" lang="ja-JP" altLang="en-US" dirty="0">
            <a:solidFill>
              <a:srgbClr val="FFFF00"/>
            </a:solidFill>
            <a:latin typeface="+mj-ea"/>
            <a:ea typeface="+mj-ea"/>
          </a:endParaRPr>
        </a:p>
      </dgm:t>
    </dgm:pt>
    <dgm:pt modelId="{6AD991B7-A852-40BF-A1BB-8D5FDCB83AE8}" type="parTrans" cxnId="{CB437A1D-FCC6-4ED0-BB3E-88FF27C81495}">
      <dgm:prSet/>
      <dgm:spPr/>
      <dgm:t>
        <a:bodyPr/>
        <a:lstStyle/>
        <a:p>
          <a:pPr algn="ctr"/>
          <a:endParaRPr kumimoji="1" lang="ja-JP" altLang="en-US"/>
        </a:p>
      </dgm:t>
    </dgm:pt>
    <dgm:pt modelId="{7886774B-C7E6-4918-9C1E-50F51B555834}" type="sibTrans" cxnId="{CB437A1D-FCC6-4ED0-BB3E-88FF27C81495}">
      <dgm:prSet/>
      <dgm:spPr/>
      <dgm:t>
        <a:bodyPr/>
        <a:lstStyle/>
        <a:p>
          <a:pPr algn="ctr"/>
          <a:endParaRPr kumimoji="1" lang="ja-JP" altLang="en-US"/>
        </a:p>
      </dgm:t>
    </dgm:pt>
    <dgm:pt modelId="{27376F7D-0C98-40AD-B1C8-036F1F9ED18A}">
      <dgm:prSet phldrT="[テキスト]"/>
      <dgm:spPr/>
      <dgm:t>
        <a:bodyPr/>
        <a:lstStyle/>
        <a:p>
          <a:pPr algn="ctr"/>
          <a:r>
            <a:rPr kumimoji="1" lang="ja-JP" altLang="en-US" dirty="0" smtClean="0">
              <a:latin typeface="+mj-ea"/>
              <a:ea typeface="+mj-ea"/>
            </a:rPr>
            <a:t>・情報を</a:t>
          </a:r>
          <a:r>
            <a:rPr kumimoji="1" lang="ja-JP" altLang="en-US" dirty="0" smtClean="0">
              <a:solidFill>
                <a:srgbClr val="FFFF00"/>
              </a:solidFill>
              <a:latin typeface="+mj-ea"/>
              <a:ea typeface="+mj-ea"/>
            </a:rPr>
            <a:t>比較</a:t>
          </a:r>
          <a:r>
            <a:rPr kumimoji="1" lang="ja-JP" altLang="en-US" dirty="0" smtClean="0">
              <a:latin typeface="+mj-ea"/>
              <a:ea typeface="+mj-ea"/>
            </a:rPr>
            <a:t>する</a:t>
          </a:r>
          <a:endParaRPr kumimoji="1" lang="ja-JP" altLang="en-US" dirty="0">
            <a:latin typeface="+mj-ea"/>
            <a:ea typeface="+mj-ea"/>
          </a:endParaRPr>
        </a:p>
      </dgm:t>
    </dgm:pt>
    <dgm:pt modelId="{D04A2438-0F37-4531-A950-0652474546D0}" type="parTrans" cxnId="{A1A5D8ED-45A9-4537-925F-3FB3153DBEE2}">
      <dgm:prSet/>
      <dgm:spPr/>
      <dgm:t>
        <a:bodyPr/>
        <a:lstStyle/>
        <a:p>
          <a:pPr algn="ctr"/>
          <a:endParaRPr kumimoji="1" lang="ja-JP" altLang="en-US"/>
        </a:p>
      </dgm:t>
    </dgm:pt>
    <dgm:pt modelId="{BD68D387-EBB4-4A3A-AABE-23BA7A6A6406}" type="sibTrans" cxnId="{A1A5D8ED-45A9-4537-925F-3FB3153DBEE2}">
      <dgm:prSet/>
      <dgm:spPr/>
      <dgm:t>
        <a:bodyPr/>
        <a:lstStyle/>
        <a:p>
          <a:pPr algn="ctr"/>
          <a:endParaRPr kumimoji="1" lang="ja-JP" altLang="en-US"/>
        </a:p>
      </dgm:t>
    </dgm:pt>
    <dgm:pt modelId="{E83FA5A7-6803-4C36-8AA5-54E585D5BEF9}" type="pres">
      <dgm:prSet presAssocID="{6185E17D-E4E3-4E57-8E02-0301D9DDBC79}" presName="linear" presStyleCnt="0">
        <dgm:presLayoutVars>
          <dgm:animLvl val="lvl"/>
          <dgm:resizeHandles val="exact"/>
        </dgm:presLayoutVars>
      </dgm:prSet>
      <dgm:spPr/>
      <dgm:t>
        <a:bodyPr/>
        <a:lstStyle/>
        <a:p>
          <a:endParaRPr kumimoji="1" lang="ja-JP" altLang="en-US"/>
        </a:p>
      </dgm:t>
    </dgm:pt>
    <dgm:pt modelId="{B427410A-6FC5-4E98-8506-A3E916197777}" type="pres">
      <dgm:prSet presAssocID="{53E96C16-2D42-4BE1-B6A5-70BACC987BCB}" presName="parentText" presStyleLbl="node1" presStyleIdx="0" presStyleCnt="4">
        <dgm:presLayoutVars>
          <dgm:chMax val="0"/>
          <dgm:bulletEnabled val="1"/>
        </dgm:presLayoutVars>
      </dgm:prSet>
      <dgm:spPr/>
      <dgm:t>
        <a:bodyPr/>
        <a:lstStyle/>
        <a:p>
          <a:endParaRPr kumimoji="1" lang="ja-JP" altLang="en-US"/>
        </a:p>
      </dgm:t>
    </dgm:pt>
    <dgm:pt modelId="{81F5C005-4AA0-484D-A6B8-C05EA43A2A5B}" type="pres">
      <dgm:prSet presAssocID="{5548E856-3855-43B1-A22F-6CC033A74EF2}" presName="spacer" presStyleCnt="0"/>
      <dgm:spPr/>
    </dgm:pt>
    <dgm:pt modelId="{FF95B4E2-C5D3-4F53-BCEB-076D45E7B74C}" type="pres">
      <dgm:prSet presAssocID="{27376F7D-0C98-40AD-B1C8-036F1F9ED18A}" presName="parentText" presStyleLbl="node1" presStyleIdx="1" presStyleCnt="4">
        <dgm:presLayoutVars>
          <dgm:chMax val="0"/>
          <dgm:bulletEnabled val="1"/>
        </dgm:presLayoutVars>
      </dgm:prSet>
      <dgm:spPr/>
      <dgm:t>
        <a:bodyPr/>
        <a:lstStyle/>
        <a:p>
          <a:endParaRPr kumimoji="1" lang="ja-JP" altLang="en-US"/>
        </a:p>
      </dgm:t>
    </dgm:pt>
    <dgm:pt modelId="{A2D50F3B-1E2D-4787-BF63-D1CF11C60917}" type="pres">
      <dgm:prSet presAssocID="{BD68D387-EBB4-4A3A-AABE-23BA7A6A6406}" presName="spacer" presStyleCnt="0"/>
      <dgm:spPr/>
    </dgm:pt>
    <dgm:pt modelId="{442D26A1-92B6-474C-B97A-2BD45F3986BE}" type="pres">
      <dgm:prSet presAssocID="{11C7E943-DBF4-48B5-AEB4-463B0CF5FC24}" presName="parentText" presStyleLbl="node1" presStyleIdx="2" presStyleCnt="4">
        <dgm:presLayoutVars>
          <dgm:chMax val="0"/>
          <dgm:bulletEnabled val="1"/>
        </dgm:presLayoutVars>
      </dgm:prSet>
      <dgm:spPr/>
      <dgm:t>
        <a:bodyPr/>
        <a:lstStyle/>
        <a:p>
          <a:endParaRPr kumimoji="1" lang="ja-JP" altLang="en-US"/>
        </a:p>
      </dgm:t>
    </dgm:pt>
    <dgm:pt modelId="{8434822D-3B71-4CF1-B1A5-385688E9BABA}" type="pres">
      <dgm:prSet presAssocID="{4D8C17DC-5522-4FDE-9F49-03240EB33F6C}" presName="spacer" presStyleCnt="0"/>
      <dgm:spPr/>
    </dgm:pt>
    <dgm:pt modelId="{F8161BCF-C9DA-4971-A9D6-8E6F3B358F1F}" type="pres">
      <dgm:prSet presAssocID="{780B6E3D-F9B9-4B86-8DCE-AC0A90DBB572}" presName="parentText" presStyleLbl="node1" presStyleIdx="3" presStyleCnt="4">
        <dgm:presLayoutVars>
          <dgm:chMax val="0"/>
          <dgm:bulletEnabled val="1"/>
        </dgm:presLayoutVars>
      </dgm:prSet>
      <dgm:spPr/>
      <dgm:t>
        <a:bodyPr/>
        <a:lstStyle/>
        <a:p>
          <a:endParaRPr kumimoji="1" lang="ja-JP" altLang="en-US"/>
        </a:p>
      </dgm:t>
    </dgm:pt>
  </dgm:ptLst>
  <dgm:cxnLst>
    <dgm:cxn modelId="{77873F75-E8BD-4CB0-9E62-E522F751F02E}" type="presOf" srcId="{780B6E3D-F9B9-4B86-8DCE-AC0A90DBB572}" destId="{F8161BCF-C9DA-4971-A9D6-8E6F3B358F1F}" srcOrd="0" destOrd="0" presId="urn:microsoft.com/office/officeart/2005/8/layout/vList2"/>
    <dgm:cxn modelId="{633F1FB7-BE28-4320-A597-F24CF70576D9}" srcId="{6185E17D-E4E3-4E57-8E02-0301D9DDBC79}" destId="{53E96C16-2D42-4BE1-B6A5-70BACC987BCB}" srcOrd="0" destOrd="0" parTransId="{3FAFD3C2-EE1B-4D9A-A6BF-C743F630854E}" sibTransId="{5548E856-3855-43B1-A22F-6CC033A74EF2}"/>
    <dgm:cxn modelId="{A821B528-9E42-44E6-A043-B9D2E9EE3388}" type="presOf" srcId="{6185E17D-E4E3-4E57-8E02-0301D9DDBC79}" destId="{E83FA5A7-6803-4C36-8AA5-54E585D5BEF9}" srcOrd="0" destOrd="0" presId="urn:microsoft.com/office/officeart/2005/8/layout/vList2"/>
    <dgm:cxn modelId="{F9709A40-230F-4DEA-952F-04240154B890}" srcId="{6185E17D-E4E3-4E57-8E02-0301D9DDBC79}" destId="{11C7E943-DBF4-48B5-AEB4-463B0CF5FC24}" srcOrd="2" destOrd="0" parTransId="{966937AF-4B09-49AD-911B-77D9E69E9538}" sibTransId="{4D8C17DC-5522-4FDE-9F49-03240EB33F6C}"/>
    <dgm:cxn modelId="{CB437A1D-FCC6-4ED0-BB3E-88FF27C81495}" srcId="{6185E17D-E4E3-4E57-8E02-0301D9DDBC79}" destId="{780B6E3D-F9B9-4B86-8DCE-AC0A90DBB572}" srcOrd="3" destOrd="0" parTransId="{6AD991B7-A852-40BF-A1BB-8D5FDCB83AE8}" sibTransId="{7886774B-C7E6-4918-9C1E-50F51B555834}"/>
    <dgm:cxn modelId="{AFC37896-960A-4105-9B03-C9CCC575AF64}" type="presOf" srcId="{53E96C16-2D42-4BE1-B6A5-70BACC987BCB}" destId="{B427410A-6FC5-4E98-8506-A3E916197777}" srcOrd="0" destOrd="0" presId="urn:microsoft.com/office/officeart/2005/8/layout/vList2"/>
    <dgm:cxn modelId="{0312F1CE-9C03-42CE-A2C3-29A4989AF63D}" type="presOf" srcId="{27376F7D-0C98-40AD-B1C8-036F1F9ED18A}" destId="{FF95B4E2-C5D3-4F53-BCEB-076D45E7B74C}" srcOrd="0" destOrd="0" presId="urn:microsoft.com/office/officeart/2005/8/layout/vList2"/>
    <dgm:cxn modelId="{6E02E59E-604E-427D-9CCF-BF59D6C0635A}" type="presOf" srcId="{11C7E943-DBF4-48B5-AEB4-463B0CF5FC24}" destId="{442D26A1-92B6-474C-B97A-2BD45F3986BE}" srcOrd="0" destOrd="0" presId="urn:microsoft.com/office/officeart/2005/8/layout/vList2"/>
    <dgm:cxn modelId="{A1A5D8ED-45A9-4537-925F-3FB3153DBEE2}" srcId="{6185E17D-E4E3-4E57-8E02-0301D9DDBC79}" destId="{27376F7D-0C98-40AD-B1C8-036F1F9ED18A}" srcOrd="1" destOrd="0" parTransId="{D04A2438-0F37-4531-A950-0652474546D0}" sibTransId="{BD68D387-EBB4-4A3A-AABE-23BA7A6A6406}"/>
    <dgm:cxn modelId="{B4131B26-A8ED-4210-BFDD-780ADDFBC8B0}" type="presParOf" srcId="{E83FA5A7-6803-4C36-8AA5-54E585D5BEF9}" destId="{B427410A-6FC5-4E98-8506-A3E916197777}" srcOrd="0" destOrd="0" presId="urn:microsoft.com/office/officeart/2005/8/layout/vList2"/>
    <dgm:cxn modelId="{618F7411-A053-4B31-A077-97401C4A2036}" type="presParOf" srcId="{E83FA5A7-6803-4C36-8AA5-54E585D5BEF9}" destId="{81F5C005-4AA0-484D-A6B8-C05EA43A2A5B}" srcOrd="1" destOrd="0" presId="urn:microsoft.com/office/officeart/2005/8/layout/vList2"/>
    <dgm:cxn modelId="{B3DFBA57-817B-4CA6-8D7C-C457D3987C7F}" type="presParOf" srcId="{E83FA5A7-6803-4C36-8AA5-54E585D5BEF9}" destId="{FF95B4E2-C5D3-4F53-BCEB-076D45E7B74C}" srcOrd="2" destOrd="0" presId="urn:microsoft.com/office/officeart/2005/8/layout/vList2"/>
    <dgm:cxn modelId="{8249C255-61C1-4ABC-9B7F-BD7A0AB8AD42}" type="presParOf" srcId="{E83FA5A7-6803-4C36-8AA5-54E585D5BEF9}" destId="{A2D50F3B-1E2D-4787-BF63-D1CF11C60917}" srcOrd="3" destOrd="0" presId="urn:microsoft.com/office/officeart/2005/8/layout/vList2"/>
    <dgm:cxn modelId="{311FD8FD-6023-4590-BA08-AF7926B9577F}" type="presParOf" srcId="{E83FA5A7-6803-4C36-8AA5-54E585D5BEF9}" destId="{442D26A1-92B6-474C-B97A-2BD45F3986BE}" srcOrd="4" destOrd="0" presId="urn:microsoft.com/office/officeart/2005/8/layout/vList2"/>
    <dgm:cxn modelId="{9015AB4C-16BF-46D2-9318-E7777B5FF2EB}" type="presParOf" srcId="{E83FA5A7-6803-4C36-8AA5-54E585D5BEF9}" destId="{8434822D-3B71-4CF1-B1A5-385688E9BABA}" srcOrd="5" destOrd="0" presId="urn:microsoft.com/office/officeart/2005/8/layout/vList2"/>
    <dgm:cxn modelId="{B66D8155-5620-40FB-A3A3-DBC49D565BC8}" type="presParOf" srcId="{E83FA5A7-6803-4C36-8AA5-54E585D5BEF9}" destId="{F8161BCF-C9DA-4971-A9D6-8E6F3B358F1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0B09C4-1B0C-42F1-B96A-A45BE19BA1D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kumimoji="1" lang="ja-JP" altLang="en-US"/>
        </a:p>
      </dgm:t>
    </dgm:pt>
    <dgm:pt modelId="{36B0CD96-D2CE-42B5-B05D-0604E5BD60FB}">
      <dgm:prSet phldrT="[テキスト]"/>
      <dgm:spPr/>
      <dgm:t>
        <a:bodyPr/>
        <a:lstStyle/>
        <a:p>
          <a:r>
            <a:rPr kumimoji="1" lang="ja-JP" altLang="en-US" dirty="0" smtClean="0">
              <a:latin typeface="+mj-ea"/>
              <a:ea typeface="+mj-ea"/>
            </a:rPr>
            <a:t>本などで収集した</a:t>
          </a:r>
          <a:r>
            <a:rPr kumimoji="1" lang="ja-JP" altLang="en-US" dirty="0" smtClean="0">
              <a:solidFill>
                <a:srgbClr val="FFFF00"/>
              </a:solidFill>
              <a:latin typeface="+mj-ea"/>
              <a:ea typeface="+mj-ea"/>
            </a:rPr>
            <a:t>文字情報</a:t>
          </a:r>
          <a:endParaRPr kumimoji="1" lang="ja-JP" altLang="en-US" dirty="0">
            <a:solidFill>
              <a:srgbClr val="FFFF00"/>
            </a:solidFill>
            <a:latin typeface="+mj-ea"/>
            <a:ea typeface="+mj-ea"/>
          </a:endParaRPr>
        </a:p>
      </dgm:t>
    </dgm:pt>
    <dgm:pt modelId="{FECCD523-5190-4856-AC1A-83FA3475B9E2}" type="parTrans" cxnId="{97366C5E-72B0-4F7C-8F55-D16CB4F0FEC5}">
      <dgm:prSet/>
      <dgm:spPr/>
      <dgm:t>
        <a:bodyPr/>
        <a:lstStyle/>
        <a:p>
          <a:endParaRPr kumimoji="1" lang="ja-JP" altLang="en-US"/>
        </a:p>
      </dgm:t>
    </dgm:pt>
    <dgm:pt modelId="{23F099A5-EFC9-406D-86F0-F3C4FC7E6E68}" type="sibTrans" cxnId="{97366C5E-72B0-4F7C-8F55-D16CB4F0FEC5}">
      <dgm:prSet/>
      <dgm:spPr/>
      <dgm:t>
        <a:bodyPr/>
        <a:lstStyle/>
        <a:p>
          <a:endParaRPr kumimoji="1" lang="ja-JP" altLang="en-US"/>
        </a:p>
      </dgm:t>
    </dgm:pt>
    <dgm:pt modelId="{C73375B1-8970-41BE-BBFA-6D1C359A605E}">
      <dgm:prSet phldrT="[テキスト]" custT="1"/>
      <dgm:spPr>
        <a:solidFill>
          <a:srgbClr val="FFFF00">
            <a:alpha val="90000"/>
          </a:srgbClr>
        </a:solidFill>
      </dgm:spPr>
      <dgm:t>
        <a:bodyPr/>
        <a:lstStyle/>
        <a:p>
          <a:r>
            <a:rPr kumimoji="1" lang="ja-JP" altLang="en-US" sz="3200" u="sng" dirty="0" smtClean="0">
              <a:solidFill>
                <a:schemeClr val="tx1"/>
              </a:solidFill>
              <a:latin typeface="+mj-ea"/>
              <a:ea typeface="+mj-ea"/>
            </a:rPr>
            <a:t>項目を立てて</a:t>
          </a:r>
          <a:endParaRPr kumimoji="1" lang="en-US" altLang="ja-JP" sz="3200" u="sng" dirty="0" smtClean="0">
            <a:solidFill>
              <a:schemeClr val="tx1"/>
            </a:solidFill>
            <a:latin typeface="+mj-ea"/>
            <a:ea typeface="+mj-ea"/>
          </a:endParaRPr>
        </a:p>
        <a:p>
          <a:r>
            <a:rPr kumimoji="1" lang="ja-JP" altLang="en-US" sz="3200" dirty="0" smtClean="0">
              <a:latin typeface="+mj-ea"/>
              <a:ea typeface="+mj-ea"/>
            </a:rPr>
            <a:t>分類する</a:t>
          </a:r>
          <a:endParaRPr kumimoji="1" lang="ja-JP" altLang="en-US" sz="3200" dirty="0">
            <a:latin typeface="+mj-ea"/>
            <a:ea typeface="+mj-ea"/>
          </a:endParaRPr>
        </a:p>
      </dgm:t>
    </dgm:pt>
    <dgm:pt modelId="{E1313595-33FB-49E7-ACAC-646E87E79686}" type="parTrans" cxnId="{F5EAC6AB-B4C3-47B0-A621-9A9779B84526}">
      <dgm:prSet/>
      <dgm:spPr/>
      <dgm:t>
        <a:bodyPr/>
        <a:lstStyle/>
        <a:p>
          <a:endParaRPr kumimoji="1" lang="ja-JP" altLang="en-US"/>
        </a:p>
      </dgm:t>
    </dgm:pt>
    <dgm:pt modelId="{D655E3FA-84B3-4D35-8A87-CFE88AEACF0D}" type="sibTrans" cxnId="{F5EAC6AB-B4C3-47B0-A621-9A9779B84526}">
      <dgm:prSet/>
      <dgm:spPr/>
      <dgm:t>
        <a:bodyPr/>
        <a:lstStyle/>
        <a:p>
          <a:endParaRPr kumimoji="1" lang="ja-JP" altLang="en-US"/>
        </a:p>
      </dgm:t>
    </dgm:pt>
    <dgm:pt modelId="{D327E591-5917-4235-95FD-57A12EAB9BED}">
      <dgm:prSet phldrT="[テキスト]"/>
      <dgm:spPr/>
      <dgm:t>
        <a:bodyPr/>
        <a:lstStyle/>
        <a:p>
          <a:r>
            <a:rPr kumimoji="1" lang="ja-JP" altLang="en-US" dirty="0" smtClean="0">
              <a:latin typeface="+mj-ea"/>
              <a:ea typeface="+mj-ea"/>
            </a:rPr>
            <a:t>統計資料など</a:t>
          </a:r>
          <a:endParaRPr kumimoji="1" lang="en-US" altLang="ja-JP" dirty="0" smtClean="0">
            <a:latin typeface="+mj-ea"/>
            <a:ea typeface="+mj-ea"/>
          </a:endParaRPr>
        </a:p>
        <a:p>
          <a:r>
            <a:rPr kumimoji="1" lang="ja-JP" altLang="en-US" dirty="0" smtClean="0">
              <a:solidFill>
                <a:srgbClr val="FFFF00"/>
              </a:solidFill>
              <a:latin typeface="+mj-ea"/>
              <a:ea typeface="+mj-ea"/>
            </a:rPr>
            <a:t>数値化</a:t>
          </a:r>
          <a:r>
            <a:rPr kumimoji="1" lang="ja-JP" altLang="en-US" dirty="0" smtClean="0">
              <a:latin typeface="+mj-ea"/>
              <a:ea typeface="+mj-ea"/>
            </a:rPr>
            <a:t>された情報</a:t>
          </a:r>
          <a:endParaRPr kumimoji="1" lang="ja-JP" altLang="en-US" dirty="0">
            <a:latin typeface="+mj-ea"/>
            <a:ea typeface="+mj-ea"/>
          </a:endParaRPr>
        </a:p>
      </dgm:t>
    </dgm:pt>
    <dgm:pt modelId="{DB7BA5D1-C260-483B-8ACA-934472DB49F5}" type="parTrans" cxnId="{69F36DAE-2DD0-49D4-AB7A-30BDE9649C24}">
      <dgm:prSet/>
      <dgm:spPr/>
      <dgm:t>
        <a:bodyPr/>
        <a:lstStyle/>
        <a:p>
          <a:endParaRPr kumimoji="1" lang="ja-JP" altLang="en-US"/>
        </a:p>
      </dgm:t>
    </dgm:pt>
    <dgm:pt modelId="{24F5739E-2DDB-4A86-8487-2F9304FC2E12}" type="sibTrans" cxnId="{69F36DAE-2DD0-49D4-AB7A-30BDE9649C24}">
      <dgm:prSet/>
      <dgm:spPr/>
      <dgm:t>
        <a:bodyPr/>
        <a:lstStyle/>
        <a:p>
          <a:endParaRPr kumimoji="1" lang="ja-JP" altLang="en-US"/>
        </a:p>
      </dgm:t>
    </dgm:pt>
    <dgm:pt modelId="{FE560B99-AFA7-434E-8783-2EB45D658D83}">
      <dgm:prSet phldrT="[テキスト]" custT="1"/>
      <dgm:spPr>
        <a:solidFill>
          <a:srgbClr val="FFFF00">
            <a:alpha val="90000"/>
          </a:srgbClr>
        </a:solidFill>
      </dgm:spPr>
      <dgm:t>
        <a:bodyPr/>
        <a:lstStyle/>
        <a:p>
          <a:r>
            <a:rPr kumimoji="1" lang="ja-JP" altLang="en-US" sz="3200" dirty="0" smtClean="0">
              <a:solidFill>
                <a:schemeClr val="tx1"/>
              </a:solidFill>
              <a:latin typeface="+mj-ea"/>
              <a:ea typeface="+mj-ea"/>
            </a:rPr>
            <a:t>表やグラフ</a:t>
          </a:r>
          <a:endParaRPr kumimoji="1" lang="ja-JP" altLang="en-US" sz="3200" dirty="0">
            <a:solidFill>
              <a:schemeClr val="tx1"/>
            </a:solidFill>
            <a:latin typeface="+mj-ea"/>
            <a:ea typeface="+mj-ea"/>
          </a:endParaRPr>
        </a:p>
      </dgm:t>
    </dgm:pt>
    <dgm:pt modelId="{D214FF2B-7347-458C-A0E7-E6F8C51F86EC}" type="parTrans" cxnId="{58367A71-C0D1-4427-8D20-E47604B0C6F8}">
      <dgm:prSet/>
      <dgm:spPr/>
      <dgm:t>
        <a:bodyPr/>
        <a:lstStyle/>
        <a:p>
          <a:endParaRPr kumimoji="1" lang="ja-JP" altLang="en-US"/>
        </a:p>
      </dgm:t>
    </dgm:pt>
    <dgm:pt modelId="{E05A80C7-A069-47D4-A225-800DABA0BCFE}" type="sibTrans" cxnId="{58367A71-C0D1-4427-8D20-E47604B0C6F8}">
      <dgm:prSet/>
      <dgm:spPr/>
      <dgm:t>
        <a:bodyPr/>
        <a:lstStyle/>
        <a:p>
          <a:endParaRPr kumimoji="1" lang="ja-JP" altLang="en-US"/>
        </a:p>
      </dgm:t>
    </dgm:pt>
    <dgm:pt modelId="{86200EFE-9715-4714-B5EB-6331D3DB73BA}">
      <dgm:prSet phldrT="[テキスト]"/>
      <dgm:spPr/>
      <dgm:t>
        <a:bodyPr/>
        <a:lstStyle/>
        <a:p>
          <a:r>
            <a:rPr kumimoji="1" lang="ja-JP" altLang="en-US" dirty="0" smtClean="0">
              <a:latin typeface="+mj-ea"/>
              <a:ea typeface="+mj-ea"/>
            </a:rPr>
            <a:t>その他</a:t>
          </a:r>
          <a:endParaRPr kumimoji="1" lang="ja-JP" altLang="en-US" dirty="0">
            <a:latin typeface="+mj-ea"/>
            <a:ea typeface="+mj-ea"/>
          </a:endParaRPr>
        </a:p>
      </dgm:t>
    </dgm:pt>
    <dgm:pt modelId="{027F3797-8326-4C51-A678-8922FB092A2B}" type="parTrans" cxnId="{C1F8C00C-635C-4836-95DD-47791907FBB8}">
      <dgm:prSet/>
      <dgm:spPr/>
      <dgm:t>
        <a:bodyPr/>
        <a:lstStyle/>
        <a:p>
          <a:endParaRPr kumimoji="1" lang="ja-JP" altLang="en-US"/>
        </a:p>
      </dgm:t>
    </dgm:pt>
    <dgm:pt modelId="{02B821C0-BF63-4731-9E6E-D062CF75801A}" type="sibTrans" cxnId="{C1F8C00C-635C-4836-95DD-47791907FBB8}">
      <dgm:prSet/>
      <dgm:spPr/>
      <dgm:t>
        <a:bodyPr/>
        <a:lstStyle/>
        <a:p>
          <a:endParaRPr kumimoji="1" lang="ja-JP" altLang="en-US"/>
        </a:p>
      </dgm:t>
    </dgm:pt>
    <dgm:pt modelId="{8FA74223-01AA-409A-AB37-D27541FE741D}">
      <dgm:prSet phldrT="[テキスト]" custT="1"/>
      <dgm:spPr>
        <a:solidFill>
          <a:srgbClr val="FFFF00">
            <a:alpha val="90000"/>
          </a:srgbClr>
        </a:solidFill>
      </dgm:spPr>
      <dgm:t>
        <a:bodyPr/>
        <a:lstStyle/>
        <a:p>
          <a:r>
            <a:rPr kumimoji="1" lang="ja-JP" altLang="en-US" sz="3200" dirty="0" smtClean="0">
              <a:solidFill>
                <a:schemeClr val="tx1"/>
              </a:solidFill>
              <a:latin typeface="+mj-ea"/>
              <a:ea typeface="+mj-ea"/>
            </a:rPr>
            <a:t>イラスト</a:t>
          </a:r>
          <a:endParaRPr kumimoji="1" lang="en-US" altLang="ja-JP" sz="3200" dirty="0" smtClean="0">
            <a:solidFill>
              <a:schemeClr val="tx1"/>
            </a:solidFill>
            <a:latin typeface="+mj-ea"/>
            <a:ea typeface="+mj-ea"/>
          </a:endParaRPr>
        </a:p>
        <a:p>
          <a:r>
            <a:rPr kumimoji="1" lang="ja-JP" altLang="en-US" sz="3200" dirty="0" smtClean="0">
              <a:solidFill>
                <a:schemeClr val="tx1"/>
              </a:solidFill>
              <a:latin typeface="+mj-ea"/>
              <a:ea typeface="+mj-ea"/>
            </a:rPr>
            <a:t>マップ化など</a:t>
          </a:r>
          <a:endParaRPr kumimoji="1" lang="ja-JP" altLang="en-US" sz="3200" dirty="0">
            <a:solidFill>
              <a:schemeClr val="tx1"/>
            </a:solidFill>
            <a:latin typeface="+mj-ea"/>
            <a:ea typeface="+mj-ea"/>
          </a:endParaRPr>
        </a:p>
      </dgm:t>
    </dgm:pt>
    <dgm:pt modelId="{C2B0D963-7010-4E93-BD1D-8A03171847CB}" type="parTrans" cxnId="{04F7DB14-FB85-43D3-9805-505CD133F05E}">
      <dgm:prSet/>
      <dgm:spPr/>
      <dgm:t>
        <a:bodyPr/>
        <a:lstStyle/>
        <a:p>
          <a:endParaRPr kumimoji="1" lang="ja-JP" altLang="en-US"/>
        </a:p>
      </dgm:t>
    </dgm:pt>
    <dgm:pt modelId="{3E548E43-CA2C-406A-9D95-A5F61DD6519D}" type="sibTrans" cxnId="{04F7DB14-FB85-43D3-9805-505CD133F05E}">
      <dgm:prSet/>
      <dgm:spPr/>
      <dgm:t>
        <a:bodyPr/>
        <a:lstStyle/>
        <a:p>
          <a:endParaRPr kumimoji="1" lang="ja-JP" altLang="en-US"/>
        </a:p>
      </dgm:t>
    </dgm:pt>
    <dgm:pt modelId="{B95924C9-70E6-41A5-9AC4-33DF20657925}" type="pres">
      <dgm:prSet presAssocID="{950B09C4-1B0C-42F1-B96A-A45BE19BA1DA}" presName="Name0" presStyleCnt="0">
        <dgm:presLayoutVars>
          <dgm:chPref val="3"/>
          <dgm:dir/>
          <dgm:animLvl val="lvl"/>
          <dgm:resizeHandles/>
        </dgm:presLayoutVars>
      </dgm:prSet>
      <dgm:spPr/>
      <dgm:t>
        <a:bodyPr/>
        <a:lstStyle/>
        <a:p>
          <a:endParaRPr kumimoji="1" lang="ja-JP" altLang="en-US"/>
        </a:p>
      </dgm:t>
    </dgm:pt>
    <dgm:pt modelId="{9655374B-96F3-44DE-8A0E-2FE488700B5B}" type="pres">
      <dgm:prSet presAssocID="{36B0CD96-D2CE-42B5-B05D-0604E5BD60FB}" presName="horFlow" presStyleCnt="0"/>
      <dgm:spPr/>
    </dgm:pt>
    <dgm:pt modelId="{35DF014D-AB20-4BFD-B0D1-CA0DD60092ED}" type="pres">
      <dgm:prSet presAssocID="{36B0CD96-D2CE-42B5-B05D-0604E5BD60FB}" presName="bigChev" presStyleLbl="node1" presStyleIdx="0" presStyleCnt="3" custScaleX="151023"/>
      <dgm:spPr/>
      <dgm:t>
        <a:bodyPr/>
        <a:lstStyle/>
        <a:p>
          <a:endParaRPr kumimoji="1" lang="ja-JP" altLang="en-US"/>
        </a:p>
      </dgm:t>
    </dgm:pt>
    <dgm:pt modelId="{832AF897-6BE6-4D39-9F69-D94C3072C4EE}" type="pres">
      <dgm:prSet presAssocID="{E1313595-33FB-49E7-ACAC-646E87E79686}" presName="parTrans" presStyleCnt="0"/>
      <dgm:spPr/>
    </dgm:pt>
    <dgm:pt modelId="{7C10BD67-5753-404E-836E-D69187937FAE}" type="pres">
      <dgm:prSet presAssocID="{C73375B1-8970-41BE-BBFA-6D1C359A605E}" presName="node" presStyleLbl="alignAccFollowNode1" presStyleIdx="0" presStyleCnt="3" custScaleX="150456" custScaleY="132794">
        <dgm:presLayoutVars>
          <dgm:bulletEnabled val="1"/>
        </dgm:presLayoutVars>
      </dgm:prSet>
      <dgm:spPr/>
      <dgm:t>
        <a:bodyPr/>
        <a:lstStyle/>
        <a:p>
          <a:endParaRPr kumimoji="1" lang="ja-JP" altLang="en-US"/>
        </a:p>
      </dgm:t>
    </dgm:pt>
    <dgm:pt modelId="{A1898D64-CCBF-4E78-88A3-32785229E915}" type="pres">
      <dgm:prSet presAssocID="{36B0CD96-D2CE-42B5-B05D-0604E5BD60FB}" presName="vSp" presStyleCnt="0"/>
      <dgm:spPr/>
    </dgm:pt>
    <dgm:pt modelId="{CCDC7210-674F-4289-AD16-C040BFAFEA45}" type="pres">
      <dgm:prSet presAssocID="{D327E591-5917-4235-95FD-57A12EAB9BED}" presName="horFlow" presStyleCnt="0"/>
      <dgm:spPr/>
    </dgm:pt>
    <dgm:pt modelId="{54963FA8-4BEB-46A5-9767-6DDF05B43612}" type="pres">
      <dgm:prSet presAssocID="{D327E591-5917-4235-95FD-57A12EAB9BED}" presName="bigChev" presStyleLbl="node1" presStyleIdx="1" presStyleCnt="3" custScaleX="151185"/>
      <dgm:spPr/>
      <dgm:t>
        <a:bodyPr/>
        <a:lstStyle/>
        <a:p>
          <a:endParaRPr kumimoji="1" lang="ja-JP" altLang="en-US"/>
        </a:p>
      </dgm:t>
    </dgm:pt>
    <dgm:pt modelId="{5FD0A61D-3F83-4672-943D-E99F5B3D2750}" type="pres">
      <dgm:prSet presAssocID="{D214FF2B-7347-458C-A0E7-E6F8C51F86EC}" presName="parTrans" presStyleCnt="0"/>
      <dgm:spPr/>
    </dgm:pt>
    <dgm:pt modelId="{157F34C0-5360-4C07-986E-84CC9FA0EC2F}" type="pres">
      <dgm:prSet presAssocID="{FE560B99-AFA7-434E-8783-2EB45D658D83}" presName="node" presStyleLbl="alignAccFollowNode1" presStyleIdx="1" presStyleCnt="3" custScaleX="150260" custScaleY="124724">
        <dgm:presLayoutVars>
          <dgm:bulletEnabled val="1"/>
        </dgm:presLayoutVars>
      </dgm:prSet>
      <dgm:spPr/>
      <dgm:t>
        <a:bodyPr/>
        <a:lstStyle/>
        <a:p>
          <a:endParaRPr kumimoji="1" lang="ja-JP" altLang="en-US"/>
        </a:p>
      </dgm:t>
    </dgm:pt>
    <dgm:pt modelId="{C69D527E-D1E4-4431-897C-5BB6F3242D06}" type="pres">
      <dgm:prSet presAssocID="{D327E591-5917-4235-95FD-57A12EAB9BED}" presName="vSp" presStyleCnt="0"/>
      <dgm:spPr/>
    </dgm:pt>
    <dgm:pt modelId="{8ED621B6-2524-4F2E-AA86-0F10D8AB6BA7}" type="pres">
      <dgm:prSet presAssocID="{86200EFE-9715-4714-B5EB-6331D3DB73BA}" presName="horFlow" presStyleCnt="0"/>
      <dgm:spPr/>
    </dgm:pt>
    <dgm:pt modelId="{33B2B23C-0CE9-40D7-94DD-F588B0ECE4E4}" type="pres">
      <dgm:prSet presAssocID="{86200EFE-9715-4714-B5EB-6331D3DB73BA}" presName="bigChev" presStyleLbl="node1" presStyleIdx="2" presStyleCnt="3" custScaleX="141716"/>
      <dgm:spPr/>
      <dgm:t>
        <a:bodyPr/>
        <a:lstStyle/>
        <a:p>
          <a:endParaRPr kumimoji="1" lang="ja-JP" altLang="en-US"/>
        </a:p>
      </dgm:t>
    </dgm:pt>
    <dgm:pt modelId="{11A0F8C7-C42F-4053-A335-F296486AE59C}" type="pres">
      <dgm:prSet presAssocID="{C2B0D963-7010-4E93-BD1D-8A03171847CB}" presName="parTrans" presStyleCnt="0"/>
      <dgm:spPr/>
    </dgm:pt>
    <dgm:pt modelId="{5C80DF64-3083-48E3-958A-FDC1A93EC798}" type="pres">
      <dgm:prSet presAssocID="{8FA74223-01AA-409A-AB37-D27541FE741D}" presName="node" presStyleLbl="alignAccFollowNode1" presStyleIdx="2" presStyleCnt="3" custScaleX="162084" custScaleY="122635">
        <dgm:presLayoutVars>
          <dgm:bulletEnabled val="1"/>
        </dgm:presLayoutVars>
      </dgm:prSet>
      <dgm:spPr/>
      <dgm:t>
        <a:bodyPr/>
        <a:lstStyle/>
        <a:p>
          <a:endParaRPr kumimoji="1" lang="ja-JP" altLang="en-US"/>
        </a:p>
      </dgm:t>
    </dgm:pt>
  </dgm:ptLst>
  <dgm:cxnLst>
    <dgm:cxn modelId="{69F36DAE-2DD0-49D4-AB7A-30BDE9649C24}" srcId="{950B09C4-1B0C-42F1-B96A-A45BE19BA1DA}" destId="{D327E591-5917-4235-95FD-57A12EAB9BED}" srcOrd="1" destOrd="0" parTransId="{DB7BA5D1-C260-483B-8ACA-934472DB49F5}" sibTransId="{24F5739E-2DDB-4A86-8487-2F9304FC2E12}"/>
    <dgm:cxn modelId="{97366C5E-72B0-4F7C-8F55-D16CB4F0FEC5}" srcId="{950B09C4-1B0C-42F1-B96A-A45BE19BA1DA}" destId="{36B0CD96-D2CE-42B5-B05D-0604E5BD60FB}" srcOrd="0" destOrd="0" parTransId="{FECCD523-5190-4856-AC1A-83FA3475B9E2}" sibTransId="{23F099A5-EFC9-406D-86F0-F3C4FC7E6E68}"/>
    <dgm:cxn modelId="{3964B076-DBCB-47A2-BF49-4ADE7271447E}" type="presOf" srcId="{36B0CD96-D2CE-42B5-B05D-0604E5BD60FB}" destId="{35DF014D-AB20-4BFD-B0D1-CA0DD60092ED}" srcOrd="0" destOrd="0" presId="urn:microsoft.com/office/officeart/2005/8/layout/lProcess3"/>
    <dgm:cxn modelId="{EF26A01B-247C-4AE0-8747-E57D94348BB4}" type="presOf" srcId="{D327E591-5917-4235-95FD-57A12EAB9BED}" destId="{54963FA8-4BEB-46A5-9767-6DDF05B43612}" srcOrd="0" destOrd="0" presId="urn:microsoft.com/office/officeart/2005/8/layout/lProcess3"/>
    <dgm:cxn modelId="{0404E2B2-6E7D-4CBD-AB4B-C66F13F0406C}" type="presOf" srcId="{950B09C4-1B0C-42F1-B96A-A45BE19BA1DA}" destId="{B95924C9-70E6-41A5-9AC4-33DF20657925}" srcOrd="0" destOrd="0" presId="urn:microsoft.com/office/officeart/2005/8/layout/lProcess3"/>
    <dgm:cxn modelId="{D08900E3-5A34-46E9-B77C-CD9EF81E8FB7}" type="presOf" srcId="{FE560B99-AFA7-434E-8783-2EB45D658D83}" destId="{157F34C0-5360-4C07-986E-84CC9FA0EC2F}" srcOrd="0" destOrd="0" presId="urn:microsoft.com/office/officeart/2005/8/layout/lProcess3"/>
    <dgm:cxn modelId="{4953DF9E-A004-4E17-858E-362E2BBCC8E8}" type="presOf" srcId="{C73375B1-8970-41BE-BBFA-6D1C359A605E}" destId="{7C10BD67-5753-404E-836E-D69187937FAE}" srcOrd="0" destOrd="0" presId="urn:microsoft.com/office/officeart/2005/8/layout/lProcess3"/>
    <dgm:cxn modelId="{C1F8C00C-635C-4836-95DD-47791907FBB8}" srcId="{950B09C4-1B0C-42F1-B96A-A45BE19BA1DA}" destId="{86200EFE-9715-4714-B5EB-6331D3DB73BA}" srcOrd="2" destOrd="0" parTransId="{027F3797-8326-4C51-A678-8922FB092A2B}" sibTransId="{02B821C0-BF63-4731-9E6E-D062CF75801A}"/>
    <dgm:cxn modelId="{04F7DB14-FB85-43D3-9805-505CD133F05E}" srcId="{86200EFE-9715-4714-B5EB-6331D3DB73BA}" destId="{8FA74223-01AA-409A-AB37-D27541FE741D}" srcOrd="0" destOrd="0" parTransId="{C2B0D963-7010-4E93-BD1D-8A03171847CB}" sibTransId="{3E548E43-CA2C-406A-9D95-A5F61DD6519D}"/>
    <dgm:cxn modelId="{58367A71-C0D1-4427-8D20-E47604B0C6F8}" srcId="{D327E591-5917-4235-95FD-57A12EAB9BED}" destId="{FE560B99-AFA7-434E-8783-2EB45D658D83}" srcOrd="0" destOrd="0" parTransId="{D214FF2B-7347-458C-A0E7-E6F8C51F86EC}" sibTransId="{E05A80C7-A069-47D4-A225-800DABA0BCFE}"/>
    <dgm:cxn modelId="{6523DAC0-57F2-4A30-B951-65932A587259}" type="presOf" srcId="{8FA74223-01AA-409A-AB37-D27541FE741D}" destId="{5C80DF64-3083-48E3-958A-FDC1A93EC798}" srcOrd="0" destOrd="0" presId="urn:microsoft.com/office/officeart/2005/8/layout/lProcess3"/>
    <dgm:cxn modelId="{AE585D91-A12B-4D21-B8F1-93BC4E1868D7}" type="presOf" srcId="{86200EFE-9715-4714-B5EB-6331D3DB73BA}" destId="{33B2B23C-0CE9-40D7-94DD-F588B0ECE4E4}" srcOrd="0" destOrd="0" presId="urn:microsoft.com/office/officeart/2005/8/layout/lProcess3"/>
    <dgm:cxn modelId="{F5EAC6AB-B4C3-47B0-A621-9A9779B84526}" srcId="{36B0CD96-D2CE-42B5-B05D-0604E5BD60FB}" destId="{C73375B1-8970-41BE-BBFA-6D1C359A605E}" srcOrd="0" destOrd="0" parTransId="{E1313595-33FB-49E7-ACAC-646E87E79686}" sibTransId="{D655E3FA-84B3-4D35-8A87-CFE88AEACF0D}"/>
    <dgm:cxn modelId="{8BAC2537-8F98-44FC-B127-017B6808F02B}" type="presParOf" srcId="{B95924C9-70E6-41A5-9AC4-33DF20657925}" destId="{9655374B-96F3-44DE-8A0E-2FE488700B5B}" srcOrd="0" destOrd="0" presId="urn:microsoft.com/office/officeart/2005/8/layout/lProcess3"/>
    <dgm:cxn modelId="{49D3D5F9-6BA6-4438-9C66-0A7CD50675E0}" type="presParOf" srcId="{9655374B-96F3-44DE-8A0E-2FE488700B5B}" destId="{35DF014D-AB20-4BFD-B0D1-CA0DD60092ED}" srcOrd="0" destOrd="0" presId="urn:microsoft.com/office/officeart/2005/8/layout/lProcess3"/>
    <dgm:cxn modelId="{0B249A74-11A2-4310-A4F5-0E49DA61526A}" type="presParOf" srcId="{9655374B-96F3-44DE-8A0E-2FE488700B5B}" destId="{832AF897-6BE6-4D39-9F69-D94C3072C4EE}" srcOrd="1" destOrd="0" presId="urn:microsoft.com/office/officeart/2005/8/layout/lProcess3"/>
    <dgm:cxn modelId="{E55A96E3-49FA-40EF-86E1-EB85D4FFB514}" type="presParOf" srcId="{9655374B-96F3-44DE-8A0E-2FE488700B5B}" destId="{7C10BD67-5753-404E-836E-D69187937FAE}" srcOrd="2" destOrd="0" presId="urn:microsoft.com/office/officeart/2005/8/layout/lProcess3"/>
    <dgm:cxn modelId="{C3164D53-83C9-4A75-982D-56E3870E12AC}" type="presParOf" srcId="{B95924C9-70E6-41A5-9AC4-33DF20657925}" destId="{A1898D64-CCBF-4E78-88A3-32785229E915}" srcOrd="1" destOrd="0" presId="urn:microsoft.com/office/officeart/2005/8/layout/lProcess3"/>
    <dgm:cxn modelId="{1858E5EF-FF23-4435-94C1-470510C5B08C}" type="presParOf" srcId="{B95924C9-70E6-41A5-9AC4-33DF20657925}" destId="{CCDC7210-674F-4289-AD16-C040BFAFEA45}" srcOrd="2" destOrd="0" presId="urn:microsoft.com/office/officeart/2005/8/layout/lProcess3"/>
    <dgm:cxn modelId="{6979F834-246D-4E9F-9EB0-230B7422A27B}" type="presParOf" srcId="{CCDC7210-674F-4289-AD16-C040BFAFEA45}" destId="{54963FA8-4BEB-46A5-9767-6DDF05B43612}" srcOrd="0" destOrd="0" presId="urn:microsoft.com/office/officeart/2005/8/layout/lProcess3"/>
    <dgm:cxn modelId="{D51496E5-ABA7-4A51-AD3B-DEE64CD90F56}" type="presParOf" srcId="{CCDC7210-674F-4289-AD16-C040BFAFEA45}" destId="{5FD0A61D-3F83-4672-943D-E99F5B3D2750}" srcOrd="1" destOrd="0" presId="urn:microsoft.com/office/officeart/2005/8/layout/lProcess3"/>
    <dgm:cxn modelId="{C3B50182-F732-42FB-BF91-04BBD8AE2BEB}" type="presParOf" srcId="{CCDC7210-674F-4289-AD16-C040BFAFEA45}" destId="{157F34C0-5360-4C07-986E-84CC9FA0EC2F}" srcOrd="2" destOrd="0" presId="urn:microsoft.com/office/officeart/2005/8/layout/lProcess3"/>
    <dgm:cxn modelId="{12BFA508-EFCC-412F-BED0-B68BE6D1FCEE}" type="presParOf" srcId="{B95924C9-70E6-41A5-9AC4-33DF20657925}" destId="{C69D527E-D1E4-4431-897C-5BB6F3242D06}" srcOrd="3" destOrd="0" presId="urn:microsoft.com/office/officeart/2005/8/layout/lProcess3"/>
    <dgm:cxn modelId="{993D47DE-767F-4BAB-AC63-702D70BE06A3}" type="presParOf" srcId="{B95924C9-70E6-41A5-9AC4-33DF20657925}" destId="{8ED621B6-2524-4F2E-AA86-0F10D8AB6BA7}" srcOrd="4" destOrd="0" presId="urn:microsoft.com/office/officeart/2005/8/layout/lProcess3"/>
    <dgm:cxn modelId="{FA1C5701-6A93-4E6F-8F7D-412A49870F2A}" type="presParOf" srcId="{8ED621B6-2524-4F2E-AA86-0F10D8AB6BA7}" destId="{33B2B23C-0CE9-40D7-94DD-F588B0ECE4E4}" srcOrd="0" destOrd="0" presId="urn:microsoft.com/office/officeart/2005/8/layout/lProcess3"/>
    <dgm:cxn modelId="{E577593C-794A-4646-AD28-D07FDBD069FE}" type="presParOf" srcId="{8ED621B6-2524-4F2E-AA86-0F10D8AB6BA7}" destId="{11A0F8C7-C42F-4053-A335-F296486AE59C}" srcOrd="1" destOrd="0" presId="urn:microsoft.com/office/officeart/2005/8/layout/lProcess3"/>
    <dgm:cxn modelId="{30DC2985-64F9-4421-8612-493601043FFD}" type="presParOf" srcId="{8ED621B6-2524-4F2E-AA86-0F10D8AB6BA7}" destId="{5C80DF64-3083-48E3-958A-FDC1A93EC798}"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E3ADF2-63DB-44C9-A4F5-E611A5232690}" type="doc">
      <dgm:prSet loTypeId="urn:microsoft.com/office/officeart/2005/8/layout/venn1" loCatId="relationship" qsTypeId="urn:microsoft.com/office/officeart/2005/8/quickstyle/simple1" qsCatId="simple" csTypeId="urn:microsoft.com/office/officeart/2005/8/colors/accent1_2" csCatId="accent1" phldr="1"/>
      <dgm:spPr/>
    </dgm:pt>
    <dgm:pt modelId="{99CC1308-7A6B-4B52-B3E0-6D05A5902479}">
      <dgm:prSet phldrT="[テキスト]" custT="1"/>
      <dgm:spPr>
        <a:ln w="3175"/>
      </dgm:spPr>
      <dgm:t>
        <a:bodyPr/>
        <a:lstStyle/>
        <a:p>
          <a:r>
            <a:rPr kumimoji="1" lang="ja-JP" altLang="en-US" sz="4100" dirty="0"/>
            <a:t>　</a:t>
          </a:r>
          <a:r>
            <a:rPr kumimoji="1" lang="ja-JP" altLang="en-US" sz="1400" dirty="0" smtClean="0"/>
            <a:t>簡単</a:t>
          </a:r>
          <a:endParaRPr kumimoji="1" lang="ja-JP" altLang="en-US" sz="1400" dirty="0"/>
        </a:p>
      </dgm:t>
    </dgm:pt>
    <dgm:pt modelId="{E3C9FF77-1468-4342-B00E-1B48D2EC602E}" type="parTrans" cxnId="{C4CCEB57-8D54-42B3-B18B-0575E5ECC898}">
      <dgm:prSet/>
      <dgm:spPr/>
      <dgm:t>
        <a:bodyPr/>
        <a:lstStyle/>
        <a:p>
          <a:endParaRPr kumimoji="1" lang="ja-JP" altLang="en-US"/>
        </a:p>
      </dgm:t>
    </dgm:pt>
    <dgm:pt modelId="{D06412C2-05AA-46EA-8EB1-159F554E16D6}" type="sibTrans" cxnId="{C4CCEB57-8D54-42B3-B18B-0575E5ECC898}">
      <dgm:prSet/>
      <dgm:spPr/>
      <dgm:t>
        <a:bodyPr/>
        <a:lstStyle/>
        <a:p>
          <a:endParaRPr kumimoji="1" lang="ja-JP" altLang="en-US"/>
        </a:p>
      </dgm:t>
    </dgm:pt>
    <dgm:pt modelId="{5BED1CE0-5D28-4184-B58A-476AC1FE5EC6}">
      <dgm:prSet phldrT="[テキスト]" custT="1"/>
      <dgm:spPr>
        <a:ln w="6350"/>
      </dgm:spPr>
      <dgm:t>
        <a:bodyPr/>
        <a:lstStyle/>
        <a:p>
          <a:r>
            <a:rPr kumimoji="1" lang="ja-JP" altLang="en-US" sz="1400" dirty="0" smtClean="0"/>
            <a:t>安全</a:t>
          </a:r>
          <a:r>
            <a:rPr kumimoji="1" lang="ja-JP" altLang="en-US" sz="4100" dirty="0"/>
            <a:t>　</a:t>
          </a:r>
        </a:p>
      </dgm:t>
    </dgm:pt>
    <dgm:pt modelId="{2C48AEFA-C8A6-4760-9A93-9CDD2FB07C45}" type="parTrans" cxnId="{6E4E2F17-96EE-4D73-BF34-8E0BCBA35789}">
      <dgm:prSet/>
      <dgm:spPr/>
      <dgm:t>
        <a:bodyPr/>
        <a:lstStyle/>
        <a:p>
          <a:endParaRPr kumimoji="1" lang="ja-JP" altLang="en-US"/>
        </a:p>
      </dgm:t>
    </dgm:pt>
    <dgm:pt modelId="{EF2EDDE5-047A-4797-A63D-2258BA040AD8}" type="sibTrans" cxnId="{6E4E2F17-96EE-4D73-BF34-8E0BCBA35789}">
      <dgm:prSet/>
      <dgm:spPr/>
      <dgm:t>
        <a:bodyPr/>
        <a:lstStyle/>
        <a:p>
          <a:endParaRPr kumimoji="1" lang="ja-JP" altLang="en-US"/>
        </a:p>
      </dgm:t>
    </dgm:pt>
    <dgm:pt modelId="{2070883B-62F7-40ED-BE98-DE1647262D63}" type="pres">
      <dgm:prSet presAssocID="{39E3ADF2-63DB-44C9-A4F5-E611A5232690}" presName="compositeShape" presStyleCnt="0">
        <dgm:presLayoutVars>
          <dgm:chMax val="7"/>
          <dgm:dir/>
          <dgm:resizeHandles val="exact"/>
        </dgm:presLayoutVars>
      </dgm:prSet>
      <dgm:spPr/>
    </dgm:pt>
    <dgm:pt modelId="{5754A7AE-88B4-4C52-943A-C6BA622958AA}" type="pres">
      <dgm:prSet presAssocID="{99CC1308-7A6B-4B52-B3E0-6D05A5902479}" presName="circ1" presStyleLbl="vennNode1" presStyleIdx="0" presStyleCnt="2" custLinFactNeighborX="-2080" custLinFactNeighborY="-554"/>
      <dgm:spPr/>
      <dgm:t>
        <a:bodyPr/>
        <a:lstStyle/>
        <a:p>
          <a:endParaRPr kumimoji="1" lang="ja-JP" altLang="en-US"/>
        </a:p>
      </dgm:t>
    </dgm:pt>
    <dgm:pt modelId="{EA6702FE-A16B-41EE-BFE9-607B89DA2847}" type="pres">
      <dgm:prSet presAssocID="{99CC1308-7A6B-4B52-B3E0-6D05A5902479}" presName="circ1Tx" presStyleLbl="revTx" presStyleIdx="0" presStyleCnt="0">
        <dgm:presLayoutVars>
          <dgm:chMax val="0"/>
          <dgm:chPref val="0"/>
          <dgm:bulletEnabled val="1"/>
        </dgm:presLayoutVars>
      </dgm:prSet>
      <dgm:spPr/>
      <dgm:t>
        <a:bodyPr/>
        <a:lstStyle/>
        <a:p>
          <a:endParaRPr kumimoji="1" lang="ja-JP" altLang="en-US"/>
        </a:p>
      </dgm:t>
    </dgm:pt>
    <dgm:pt modelId="{2CF45678-7577-4E82-B259-89B59022728C}" type="pres">
      <dgm:prSet presAssocID="{5BED1CE0-5D28-4184-B58A-476AC1FE5EC6}" presName="circ2" presStyleLbl="vennNode1" presStyleIdx="1" presStyleCnt="2" custLinFactNeighborX="-5805" custLinFactNeighborY="-1937"/>
      <dgm:spPr/>
      <dgm:t>
        <a:bodyPr/>
        <a:lstStyle/>
        <a:p>
          <a:endParaRPr kumimoji="1" lang="ja-JP" altLang="en-US"/>
        </a:p>
      </dgm:t>
    </dgm:pt>
    <dgm:pt modelId="{C673FA37-5A00-471F-911C-83931562FF11}" type="pres">
      <dgm:prSet presAssocID="{5BED1CE0-5D28-4184-B58A-476AC1FE5EC6}" presName="circ2Tx" presStyleLbl="revTx" presStyleIdx="0" presStyleCnt="0">
        <dgm:presLayoutVars>
          <dgm:chMax val="0"/>
          <dgm:chPref val="0"/>
          <dgm:bulletEnabled val="1"/>
        </dgm:presLayoutVars>
      </dgm:prSet>
      <dgm:spPr/>
      <dgm:t>
        <a:bodyPr/>
        <a:lstStyle/>
        <a:p>
          <a:endParaRPr kumimoji="1" lang="ja-JP" altLang="en-US"/>
        </a:p>
      </dgm:t>
    </dgm:pt>
  </dgm:ptLst>
  <dgm:cxnLst>
    <dgm:cxn modelId="{13A8C727-E1B5-412E-8BA2-0CB6544D67C3}" type="presOf" srcId="{5BED1CE0-5D28-4184-B58A-476AC1FE5EC6}" destId="{C673FA37-5A00-471F-911C-83931562FF11}" srcOrd="1" destOrd="0" presId="urn:microsoft.com/office/officeart/2005/8/layout/venn1"/>
    <dgm:cxn modelId="{C4CCEB57-8D54-42B3-B18B-0575E5ECC898}" srcId="{39E3ADF2-63DB-44C9-A4F5-E611A5232690}" destId="{99CC1308-7A6B-4B52-B3E0-6D05A5902479}" srcOrd="0" destOrd="0" parTransId="{E3C9FF77-1468-4342-B00E-1B48D2EC602E}" sibTransId="{D06412C2-05AA-46EA-8EB1-159F554E16D6}"/>
    <dgm:cxn modelId="{6E4E2F17-96EE-4D73-BF34-8E0BCBA35789}" srcId="{39E3ADF2-63DB-44C9-A4F5-E611A5232690}" destId="{5BED1CE0-5D28-4184-B58A-476AC1FE5EC6}" srcOrd="1" destOrd="0" parTransId="{2C48AEFA-C8A6-4760-9A93-9CDD2FB07C45}" sibTransId="{EF2EDDE5-047A-4797-A63D-2258BA040AD8}"/>
    <dgm:cxn modelId="{901884AA-05A2-48E9-8F67-5E208852237F}" type="presOf" srcId="{39E3ADF2-63DB-44C9-A4F5-E611A5232690}" destId="{2070883B-62F7-40ED-BE98-DE1647262D63}" srcOrd="0" destOrd="0" presId="urn:microsoft.com/office/officeart/2005/8/layout/venn1"/>
    <dgm:cxn modelId="{4A991D29-553B-4A55-8546-E125FE0D2F49}" type="presOf" srcId="{99CC1308-7A6B-4B52-B3E0-6D05A5902479}" destId="{EA6702FE-A16B-41EE-BFE9-607B89DA2847}" srcOrd="1" destOrd="0" presId="urn:microsoft.com/office/officeart/2005/8/layout/venn1"/>
    <dgm:cxn modelId="{F9510B83-5274-45E6-BF6D-0E1D846A4FA2}" type="presOf" srcId="{99CC1308-7A6B-4B52-B3E0-6D05A5902479}" destId="{5754A7AE-88B4-4C52-943A-C6BA622958AA}" srcOrd="0" destOrd="0" presId="urn:microsoft.com/office/officeart/2005/8/layout/venn1"/>
    <dgm:cxn modelId="{52BBD053-C571-4842-B01E-0E08CFE1B34A}" type="presOf" srcId="{5BED1CE0-5D28-4184-B58A-476AC1FE5EC6}" destId="{2CF45678-7577-4E82-B259-89B59022728C}" srcOrd="0" destOrd="0" presId="urn:microsoft.com/office/officeart/2005/8/layout/venn1"/>
    <dgm:cxn modelId="{99F1892C-9445-4611-BD80-3325D8BE37C9}" type="presParOf" srcId="{2070883B-62F7-40ED-BE98-DE1647262D63}" destId="{5754A7AE-88B4-4C52-943A-C6BA622958AA}" srcOrd="0" destOrd="0" presId="urn:microsoft.com/office/officeart/2005/8/layout/venn1"/>
    <dgm:cxn modelId="{137376A0-EA42-475C-A391-6242D9E07A3B}" type="presParOf" srcId="{2070883B-62F7-40ED-BE98-DE1647262D63}" destId="{EA6702FE-A16B-41EE-BFE9-607B89DA2847}" srcOrd="1" destOrd="0" presId="urn:microsoft.com/office/officeart/2005/8/layout/venn1"/>
    <dgm:cxn modelId="{36DF40B1-841B-4F3B-932B-062B40D3ED5B}" type="presParOf" srcId="{2070883B-62F7-40ED-BE98-DE1647262D63}" destId="{2CF45678-7577-4E82-B259-89B59022728C}" srcOrd="2" destOrd="0" presId="urn:microsoft.com/office/officeart/2005/8/layout/venn1"/>
    <dgm:cxn modelId="{FC122508-EE13-4ADD-A9DD-72199A6CFD71}" type="presParOf" srcId="{2070883B-62F7-40ED-BE98-DE1647262D63}" destId="{C673FA37-5A00-471F-911C-83931562FF11}"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38B34-4432-4938-A796-6CAD2281C69B}">
      <dsp:nvSpPr>
        <dsp:cNvPr id="0" name=""/>
        <dsp:cNvSpPr/>
      </dsp:nvSpPr>
      <dsp:spPr>
        <a:xfrm>
          <a:off x="4452808" y="2376260"/>
          <a:ext cx="3003294" cy="2816797"/>
        </a:xfrm>
        <a:prstGeom prst="gear9">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solidFill>
                <a:srgbClr val="FF0000"/>
              </a:solidFill>
            </a:rPr>
            <a:t>「働くこと」「生き方」</a:t>
          </a:r>
          <a:r>
            <a:rPr kumimoji="1" lang="ja-JP" altLang="en-US" sz="2400" b="1" kern="1200" dirty="0" smtClean="0"/>
            <a:t>について考えよう</a:t>
          </a:r>
          <a:endParaRPr kumimoji="1" lang="ja-JP" altLang="en-US" sz="2400" b="1" kern="1200" dirty="0"/>
        </a:p>
      </dsp:txBody>
      <dsp:txXfrm>
        <a:off x="5042665" y="3036081"/>
        <a:ext cx="1823580" cy="1447892"/>
      </dsp:txXfrm>
    </dsp:sp>
    <dsp:sp modelId="{911C5FA2-3D5E-4434-A99B-512A5B44F156}">
      <dsp:nvSpPr>
        <dsp:cNvPr id="0" name=""/>
        <dsp:cNvSpPr/>
      </dsp:nvSpPr>
      <dsp:spPr>
        <a:xfrm rot="21341078">
          <a:off x="4272819" y="531225"/>
          <a:ext cx="2164602" cy="2164602"/>
        </a:xfrm>
        <a:prstGeom prst="gear6">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solidFill>
                <a:srgbClr val="FF0000"/>
              </a:solidFill>
            </a:rPr>
            <a:t>「職業」</a:t>
          </a:r>
          <a:r>
            <a:rPr kumimoji="1" lang="ja-JP" altLang="en-US" sz="2400" b="1" kern="1200" dirty="0" smtClean="0"/>
            <a:t>を調べよう</a:t>
          </a:r>
          <a:endParaRPr kumimoji="1" lang="ja-JP" altLang="en-US" sz="2400" b="1" kern="1200" dirty="0"/>
        </a:p>
      </dsp:txBody>
      <dsp:txXfrm>
        <a:off x="4817764" y="1079464"/>
        <a:ext cx="1074712" cy="1068124"/>
      </dsp:txXfrm>
    </dsp:sp>
    <dsp:sp modelId="{8E0A77E0-4DA0-49FD-8724-729CC2AE129F}">
      <dsp:nvSpPr>
        <dsp:cNvPr id="0" name=""/>
        <dsp:cNvSpPr/>
      </dsp:nvSpPr>
      <dsp:spPr>
        <a:xfrm>
          <a:off x="139943" y="3744413"/>
          <a:ext cx="4013254" cy="119733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kumimoji="1" lang="ja-JP" altLang="en-US" sz="2000" kern="1200" dirty="0" smtClean="0"/>
            <a:t>具体的な職種に関する図書や資料で調べたり・読み物を読んだりしてみよう</a:t>
          </a:r>
          <a:endParaRPr kumimoji="1" lang="ja-JP" altLang="en-US" sz="2000" kern="1200" dirty="0"/>
        </a:p>
      </dsp:txBody>
      <dsp:txXfrm>
        <a:off x="175012" y="3779482"/>
        <a:ext cx="3943116" cy="1127201"/>
      </dsp:txXfrm>
    </dsp:sp>
    <dsp:sp modelId="{2D6C27E7-05FC-43F3-A277-FE532E81AEFA}">
      <dsp:nvSpPr>
        <dsp:cNvPr id="0" name=""/>
        <dsp:cNvSpPr/>
      </dsp:nvSpPr>
      <dsp:spPr>
        <a:xfrm rot="20700000">
          <a:off x="2004978" y="1315837"/>
          <a:ext cx="2710627" cy="2527028"/>
        </a:xfrm>
        <a:prstGeom prst="gear6">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solidFill>
                <a:srgbClr val="FF0000"/>
              </a:solidFill>
            </a:rPr>
            <a:t>調べたい職業</a:t>
          </a:r>
          <a:r>
            <a:rPr kumimoji="1" lang="ja-JP" altLang="en-US" sz="2400" b="1" kern="1200" dirty="0" smtClean="0"/>
            <a:t>に関する詳しい情報を得よう</a:t>
          </a:r>
          <a:endParaRPr kumimoji="1" lang="ja-JP" altLang="en-US" sz="2400" b="1" kern="1200" dirty="0"/>
        </a:p>
      </dsp:txBody>
      <dsp:txXfrm rot="-20700000">
        <a:off x="2610388" y="1859198"/>
        <a:ext cx="1499807" cy="1440305"/>
      </dsp:txXfrm>
    </dsp:sp>
    <dsp:sp modelId="{297DBA9E-F64D-41E8-872C-CCE608689DD3}">
      <dsp:nvSpPr>
        <dsp:cNvPr id="0" name=""/>
        <dsp:cNvSpPr/>
      </dsp:nvSpPr>
      <dsp:spPr>
        <a:xfrm>
          <a:off x="6404643" y="792086"/>
          <a:ext cx="2332627" cy="119238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kumimoji="1" lang="ja-JP" altLang="en-US" sz="2000" kern="1200" dirty="0" smtClean="0"/>
            <a:t>職業ガイドや図書を使って調べてみよう</a:t>
          </a:r>
          <a:endParaRPr kumimoji="1" lang="ja-JP" altLang="en-US" sz="2000" kern="1200" dirty="0"/>
        </a:p>
      </dsp:txBody>
      <dsp:txXfrm>
        <a:off x="6439567" y="827010"/>
        <a:ext cx="2262779" cy="1122536"/>
      </dsp:txXfrm>
    </dsp:sp>
    <dsp:sp modelId="{9EDEDDC7-FFD4-4EE0-833F-5E5D7F3B0F09}">
      <dsp:nvSpPr>
        <dsp:cNvPr id="0" name=""/>
        <dsp:cNvSpPr/>
      </dsp:nvSpPr>
      <dsp:spPr>
        <a:xfrm>
          <a:off x="4892463" y="2160235"/>
          <a:ext cx="3356422" cy="3321525"/>
        </a:xfrm>
        <a:prstGeom prst="circularArrow">
          <a:avLst>
            <a:gd name="adj1" fmla="val 4688"/>
            <a:gd name="adj2" fmla="val 299029"/>
            <a:gd name="adj3" fmla="val 2539188"/>
            <a:gd name="adj4" fmla="val 15812545"/>
            <a:gd name="adj5" fmla="val 5469"/>
          </a:avLst>
        </a:prstGeom>
        <a:gradFill rotWithShape="0">
          <a:gsLst>
            <a:gs pos="0">
              <a:schemeClr val="accent1">
                <a:tint val="60000"/>
                <a:hueOff val="0"/>
                <a:satOff val="0"/>
                <a:lumOff val="0"/>
                <a:alphaOff val="0"/>
                <a:tint val="37000"/>
                <a:hueMod val="100000"/>
                <a:satMod val="200000"/>
                <a:lumMod val="88000"/>
              </a:schemeClr>
            </a:gs>
            <a:gs pos="100000">
              <a:schemeClr val="accent1">
                <a:tint val="60000"/>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E7694F8A-B179-4A53-9C2B-B8A01E62D1A3}">
      <dsp:nvSpPr>
        <dsp:cNvPr id="0" name=""/>
        <dsp:cNvSpPr/>
      </dsp:nvSpPr>
      <dsp:spPr>
        <a:xfrm>
          <a:off x="1562457" y="1140803"/>
          <a:ext cx="2767985" cy="2767985"/>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tint val="37000"/>
                <a:hueMod val="100000"/>
                <a:satMod val="200000"/>
                <a:lumMod val="88000"/>
              </a:schemeClr>
            </a:gs>
            <a:gs pos="100000">
              <a:schemeClr val="accent1">
                <a:tint val="60000"/>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F671C1BE-C2B4-4D43-84AB-2D9C9160CE67}">
      <dsp:nvSpPr>
        <dsp:cNvPr id="0" name=""/>
        <dsp:cNvSpPr/>
      </dsp:nvSpPr>
      <dsp:spPr>
        <a:xfrm>
          <a:off x="3938720" y="-83317"/>
          <a:ext cx="2984446" cy="2984446"/>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tint val="37000"/>
                <a:hueMod val="100000"/>
                <a:satMod val="200000"/>
                <a:lumMod val="88000"/>
              </a:schemeClr>
            </a:gs>
            <a:gs pos="100000">
              <a:schemeClr val="accent1">
                <a:tint val="60000"/>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7410A-6FC5-4E98-8506-A3E916197777}">
      <dsp:nvSpPr>
        <dsp:cNvPr id="0" name=""/>
        <dsp:cNvSpPr/>
      </dsp:nvSpPr>
      <dsp:spPr>
        <a:xfrm>
          <a:off x="0" y="3436"/>
          <a:ext cx="7200800" cy="1031355"/>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kumimoji="1" lang="ja-JP" altLang="en-US" sz="4100" kern="1200" dirty="0" smtClean="0">
              <a:latin typeface="+mj-ea"/>
              <a:ea typeface="+mj-ea"/>
            </a:rPr>
            <a:t>・情報の</a:t>
          </a:r>
          <a:r>
            <a:rPr kumimoji="1" lang="ja-JP" altLang="en-US" sz="4100" kern="1200" dirty="0" smtClean="0">
              <a:solidFill>
                <a:srgbClr val="FFFF00"/>
              </a:solidFill>
              <a:latin typeface="+mj-ea"/>
              <a:ea typeface="+mj-ea"/>
            </a:rPr>
            <a:t>取捨選択</a:t>
          </a:r>
          <a:endParaRPr kumimoji="1" lang="ja-JP" altLang="en-US" sz="4100" kern="1200" dirty="0">
            <a:solidFill>
              <a:srgbClr val="FFFF00"/>
            </a:solidFill>
            <a:latin typeface="+mj-ea"/>
            <a:ea typeface="+mj-ea"/>
          </a:endParaRPr>
        </a:p>
      </dsp:txBody>
      <dsp:txXfrm>
        <a:off x="50347" y="53783"/>
        <a:ext cx="7100106" cy="930661"/>
      </dsp:txXfrm>
    </dsp:sp>
    <dsp:sp modelId="{FF95B4E2-C5D3-4F53-BCEB-076D45E7B74C}">
      <dsp:nvSpPr>
        <dsp:cNvPr id="0" name=""/>
        <dsp:cNvSpPr/>
      </dsp:nvSpPr>
      <dsp:spPr>
        <a:xfrm>
          <a:off x="0" y="1152872"/>
          <a:ext cx="7200800" cy="1031355"/>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kumimoji="1" lang="ja-JP" altLang="en-US" sz="4100" kern="1200" dirty="0" smtClean="0">
              <a:latin typeface="+mj-ea"/>
              <a:ea typeface="+mj-ea"/>
            </a:rPr>
            <a:t>・情報を</a:t>
          </a:r>
          <a:r>
            <a:rPr kumimoji="1" lang="ja-JP" altLang="en-US" sz="4100" kern="1200" dirty="0" smtClean="0">
              <a:solidFill>
                <a:srgbClr val="FFFF00"/>
              </a:solidFill>
              <a:latin typeface="+mj-ea"/>
              <a:ea typeface="+mj-ea"/>
            </a:rPr>
            <a:t>比較</a:t>
          </a:r>
          <a:r>
            <a:rPr kumimoji="1" lang="ja-JP" altLang="en-US" sz="4100" kern="1200" dirty="0" smtClean="0">
              <a:latin typeface="+mj-ea"/>
              <a:ea typeface="+mj-ea"/>
            </a:rPr>
            <a:t>する</a:t>
          </a:r>
          <a:endParaRPr kumimoji="1" lang="ja-JP" altLang="en-US" sz="4100" kern="1200" dirty="0">
            <a:latin typeface="+mj-ea"/>
            <a:ea typeface="+mj-ea"/>
          </a:endParaRPr>
        </a:p>
      </dsp:txBody>
      <dsp:txXfrm>
        <a:off x="50347" y="1203219"/>
        <a:ext cx="7100106" cy="930661"/>
      </dsp:txXfrm>
    </dsp:sp>
    <dsp:sp modelId="{442D26A1-92B6-474C-B97A-2BD45F3986BE}">
      <dsp:nvSpPr>
        <dsp:cNvPr id="0" name=""/>
        <dsp:cNvSpPr/>
      </dsp:nvSpPr>
      <dsp:spPr>
        <a:xfrm>
          <a:off x="0" y="2302307"/>
          <a:ext cx="7200800" cy="1031355"/>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kumimoji="1" lang="ja-JP" altLang="en-US" sz="4100" kern="1200" dirty="0" smtClean="0">
              <a:latin typeface="+mj-ea"/>
              <a:ea typeface="+mj-ea"/>
            </a:rPr>
            <a:t>・情報を</a:t>
          </a:r>
          <a:r>
            <a:rPr kumimoji="1" lang="ja-JP" altLang="en-US" sz="4100" kern="1200" dirty="0" smtClean="0">
              <a:solidFill>
                <a:srgbClr val="FFFF00"/>
              </a:solidFill>
              <a:latin typeface="+mj-ea"/>
              <a:ea typeface="+mj-ea"/>
            </a:rPr>
            <a:t>分類</a:t>
          </a:r>
          <a:r>
            <a:rPr kumimoji="1" lang="ja-JP" altLang="en-US" sz="4100" kern="1200" dirty="0" smtClean="0">
              <a:latin typeface="+mj-ea"/>
              <a:ea typeface="+mj-ea"/>
            </a:rPr>
            <a:t>する</a:t>
          </a:r>
          <a:endParaRPr kumimoji="1" lang="ja-JP" altLang="en-US" sz="4100" kern="1200" dirty="0">
            <a:latin typeface="+mj-ea"/>
            <a:ea typeface="+mj-ea"/>
          </a:endParaRPr>
        </a:p>
      </dsp:txBody>
      <dsp:txXfrm>
        <a:off x="50347" y="2352654"/>
        <a:ext cx="7100106" cy="930661"/>
      </dsp:txXfrm>
    </dsp:sp>
    <dsp:sp modelId="{F8161BCF-C9DA-4971-A9D6-8E6F3B358F1F}">
      <dsp:nvSpPr>
        <dsp:cNvPr id="0" name=""/>
        <dsp:cNvSpPr/>
      </dsp:nvSpPr>
      <dsp:spPr>
        <a:xfrm>
          <a:off x="0" y="3451741"/>
          <a:ext cx="7200800" cy="1031355"/>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kumimoji="1" lang="ja-JP" altLang="en-US" sz="4100" kern="1200" dirty="0" smtClean="0">
              <a:latin typeface="+mj-ea"/>
              <a:ea typeface="+mj-ea"/>
            </a:rPr>
            <a:t>・情報を</a:t>
          </a:r>
          <a:r>
            <a:rPr kumimoji="1" lang="ja-JP" altLang="en-US" sz="4100" kern="1200" dirty="0" smtClean="0">
              <a:solidFill>
                <a:srgbClr val="FFFF00"/>
              </a:solidFill>
              <a:latin typeface="+mj-ea"/>
              <a:ea typeface="+mj-ea"/>
            </a:rPr>
            <a:t>関連付ける</a:t>
          </a:r>
          <a:endParaRPr kumimoji="1" lang="ja-JP" altLang="en-US" sz="4100" kern="1200" dirty="0">
            <a:solidFill>
              <a:srgbClr val="FFFF00"/>
            </a:solidFill>
            <a:latin typeface="+mj-ea"/>
            <a:ea typeface="+mj-ea"/>
          </a:endParaRPr>
        </a:p>
      </dsp:txBody>
      <dsp:txXfrm>
        <a:off x="50347" y="3502088"/>
        <a:ext cx="7100106" cy="9306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F014D-AB20-4BFD-B0D1-CA0DD60092ED}">
      <dsp:nvSpPr>
        <dsp:cNvPr id="0" name=""/>
        <dsp:cNvSpPr/>
      </dsp:nvSpPr>
      <dsp:spPr>
        <a:xfrm>
          <a:off x="5126" y="390364"/>
          <a:ext cx="4662226" cy="1234838"/>
        </a:xfrm>
        <a:prstGeom prst="chevron">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0" bIns="20955" numCol="1" spcCol="1270" anchor="ctr" anchorCtr="0">
          <a:noAutofit/>
        </a:bodyPr>
        <a:lstStyle/>
        <a:p>
          <a:pPr lvl="0" algn="ctr" defTabSz="1466850">
            <a:lnSpc>
              <a:spcPct val="90000"/>
            </a:lnSpc>
            <a:spcBef>
              <a:spcPct val="0"/>
            </a:spcBef>
            <a:spcAft>
              <a:spcPct val="35000"/>
            </a:spcAft>
          </a:pPr>
          <a:r>
            <a:rPr kumimoji="1" lang="ja-JP" altLang="en-US" sz="3300" kern="1200" dirty="0" smtClean="0">
              <a:latin typeface="+mj-ea"/>
              <a:ea typeface="+mj-ea"/>
            </a:rPr>
            <a:t>本などで収集した</a:t>
          </a:r>
          <a:r>
            <a:rPr kumimoji="1" lang="ja-JP" altLang="en-US" sz="3300" kern="1200" dirty="0" smtClean="0">
              <a:solidFill>
                <a:srgbClr val="FFFF00"/>
              </a:solidFill>
              <a:latin typeface="+mj-ea"/>
              <a:ea typeface="+mj-ea"/>
            </a:rPr>
            <a:t>文字情報</a:t>
          </a:r>
          <a:endParaRPr kumimoji="1" lang="ja-JP" altLang="en-US" sz="3300" kern="1200" dirty="0">
            <a:solidFill>
              <a:srgbClr val="FFFF00"/>
            </a:solidFill>
            <a:latin typeface="+mj-ea"/>
            <a:ea typeface="+mj-ea"/>
          </a:endParaRPr>
        </a:p>
      </dsp:txBody>
      <dsp:txXfrm>
        <a:off x="622545" y="390364"/>
        <a:ext cx="3427388" cy="1234838"/>
      </dsp:txXfrm>
    </dsp:sp>
    <dsp:sp modelId="{7C10BD67-5753-404E-836E-D69187937FAE}">
      <dsp:nvSpPr>
        <dsp:cNvPr id="0" name=""/>
        <dsp:cNvSpPr/>
      </dsp:nvSpPr>
      <dsp:spPr>
        <a:xfrm>
          <a:off x="4266030" y="327269"/>
          <a:ext cx="3855119" cy="1361027"/>
        </a:xfrm>
        <a:prstGeom prst="chevron">
          <a:avLst/>
        </a:prstGeom>
        <a:solidFill>
          <a:srgbClr val="FFFF00">
            <a:alpha val="90000"/>
          </a:srgb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kumimoji="1" lang="ja-JP" altLang="en-US" sz="3200" u="sng" kern="1200" dirty="0" smtClean="0">
              <a:solidFill>
                <a:schemeClr val="tx1"/>
              </a:solidFill>
              <a:latin typeface="+mj-ea"/>
              <a:ea typeface="+mj-ea"/>
            </a:rPr>
            <a:t>項目を立てて</a:t>
          </a:r>
          <a:endParaRPr kumimoji="1" lang="en-US" altLang="ja-JP" sz="3200" u="sng" kern="1200" dirty="0" smtClean="0">
            <a:solidFill>
              <a:schemeClr val="tx1"/>
            </a:solidFill>
            <a:latin typeface="+mj-ea"/>
            <a:ea typeface="+mj-ea"/>
          </a:endParaRPr>
        </a:p>
        <a:p>
          <a:pPr lvl="0" algn="ctr" defTabSz="1422400">
            <a:lnSpc>
              <a:spcPct val="90000"/>
            </a:lnSpc>
            <a:spcBef>
              <a:spcPct val="0"/>
            </a:spcBef>
            <a:spcAft>
              <a:spcPct val="35000"/>
            </a:spcAft>
          </a:pPr>
          <a:r>
            <a:rPr kumimoji="1" lang="ja-JP" altLang="en-US" sz="3200" kern="1200" dirty="0" smtClean="0">
              <a:latin typeface="+mj-ea"/>
              <a:ea typeface="+mj-ea"/>
            </a:rPr>
            <a:t>分類する</a:t>
          </a:r>
          <a:endParaRPr kumimoji="1" lang="ja-JP" altLang="en-US" sz="3200" kern="1200" dirty="0">
            <a:latin typeface="+mj-ea"/>
            <a:ea typeface="+mj-ea"/>
          </a:endParaRPr>
        </a:p>
      </dsp:txBody>
      <dsp:txXfrm>
        <a:off x="4946544" y="327269"/>
        <a:ext cx="2494092" cy="1361027"/>
      </dsp:txXfrm>
    </dsp:sp>
    <dsp:sp modelId="{54963FA8-4BEB-46A5-9767-6DDF05B43612}">
      <dsp:nvSpPr>
        <dsp:cNvPr id="0" name=""/>
        <dsp:cNvSpPr/>
      </dsp:nvSpPr>
      <dsp:spPr>
        <a:xfrm>
          <a:off x="5126" y="1882913"/>
          <a:ext cx="4667227" cy="1234838"/>
        </a:xfrm>
        <a:prstGeom prst="chevron">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0" bIns="20955" numCol="1" spcCol="1270" anchor="ctr" anchorCtr="0">
          <a:noAutofit/>
        </a:bodyPr>
        <a:lstStyle/>
        <a:p>
          <a:pPr lvl="0" algn="ctr" defTabSz="1466850">
            <a:lnSpc>
              <a:spcPct val="90000"/>
            </a:lnSpc>
            <a:spcBef>
              <a:spcPct val="0"/>
            </a:spcBef>
            <a:spcAft>
              <a:spcPct val="35000"/>
            </a:spcAft>
          </a:pPr>
          <a:r>
            <a:rPr kumimoji="1" lang="ja-JP" altLang="en-US" sz="3300" kern="1200" dirty="0" smtClean="0">
              <a:latin typeface="+mj-ea"/>
              <a:ea typeface="+mj-ea"/>
            </a:rPr>
            <a:t>統計資料など</a:t>
          </a:r>
          <a:endParaRPr kumimoji="1" lang="en-US" altLang="ja-JP" sz="3300" kern="1200" dirty="0" smtClean="0">
            <a:latin typeface="+mj-ea"/>
            <a:ea typeface="+mj-ea"/>
          </a:endParaRPr>
        </a:p>
        <a:p>
          <a:pPr lvl="0" algn="ctr" defTabSz="1466850">
            <a:lnSpc>
              <a:spcPct val="90000"/>
            </a:lnSpc>
            <a:spcBef>
              <a:spcPct val="0"/>
            </a:spcBef>
            <a:spcAft>
              <a:spcPct val="35000"/>
            </a:spcAft>
          </a:pPr>
          <a:r>
            <a:rPr kumimoji="1" lang="ja-JP" altLang="en-US" sz="3300" kern="1200" dirty="0" smtClean="0">
              <a:solidFill>
                <a:srgbClr val="FFFF00"/>
              </a:solidFill>
              <a:latin typeface="+mj-ea"/>
              <a:ea typeface="+mj-ea"/>
            </a:rPr>
            <a:t>数値化</a:t>
          </a:r>
          <a:r>
            <a:rPr kumimoji="1" lang="ja-JP" altLang="en-US" sz="3300" kern="1200" dirty="0" smtClean="0">
              <a:latin typeface="+mj-ea"/>
              <a:ea typeface="+mj-ea"/>
            </a:rPr>
            <a:t>された情報</a:t>
          </a:r>
          <a:endParaRPr kumimoji="1" lang="ja-JP" altLang="en-US" sz="3300" kern="1200" dirty="0">
            <a:latin typeface="+mj-ea"/>
            <a:ea typeface="+mj-ea"/>
          </a:endParaRPr>
        </a:p>
      </dsp:txBody>
      <dsp:txXfrm>
        <a:off x="622545" y="1882913"/>
        <a:ext cx="3432389" cy="1234838"/>
      </dsp:txXfrm>
    </dsp:sp>
    <dsp:sp modelId="{157F34C0-5360-4C07-986E-84CC9FA0EC2F}">
      <dsp:nvSpPr>
        <dsp:cNvPr id="0" name=""/>
        <dsp:cNvSpPr/>
      </dsp:nvSpPr>
      <dsp:spPr>
        <a:xfrm>
          <a:off x="4271031" y="1861174"/>
          <a:ext cx="3850097" cy="1278316"/>
        </a:xfrm>
        <a:prstGeom prst="chevron">
          <a:avLst/>
        </a:prstGeom>
        <a:solidFill>
          <a:srgbClr val="FFFF00">
            <a:alpha val="90000"/>
          </a:srgb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kumimoji="1" lang="ja-JP" altLang="en-US" sz="3200" kern="1200" dirty="0" smtClean="0">
              <a:solidFill>
                <a:schemeClr val="tx1"/>
              </a:solidFill>
              <a:latin typeface="+mj-ea"/>
              <a:ea typeface="+mj-ea"/>
            </a:rPr>
            <a:t>表やグラフ</a:t>
          </a:r>
          <a:endParaRPr kumimoji="1" lang="ja-JP" altLang="en-US" sz="3200" kern="1200" dirty="0">
            <a:solidFill>
              <a:schemeClr val="tx1"/>
            </a:solidFill>
            <a:latin typeface="+mj-ea"/>
            <a:ea typeface="+mj-ea"/>
          </a:endParaRPr>
        </a:p>
      </dsp:txBody>
      <dsp:txXfrm>
        <a:off x="4910189" y="1861174"/>
        <a:ext cx="2571781" cy="1278316"/>
      </dsp:txXfrm>
    </dsp:sp>
    <dsp:sp modelId="{33B2B23C-0CE9-40D7-94DD-F588B0ECE4E4}">
      <dsp:nvSpPr>
        <dsp:cNvPr id="0" name=""/>
        <dsp:cNvSpPr/>
      </dsp:nvSpPr>
      <dsp:spPr>
        <a:xfrm>
          <a:off x="5126" y="3323401"/>
          <a:ext cx="4374910" cy="1234838"/>
        </a:xfrm>
        <a:prstGeom prst="chevron">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0" bIns="20955" numCol="1" spcCol="1270" anchor="ctr" anchorCtr="0">
          <a:noAutofit/>
        </a:bodyPr>
        <a:lstStyle/>
        <a:p>
          <a:pPr lvl="0" algn="ctr" defTabSz="1466850">
            <a:lnSpc>
              <a:spcPct val="90000"/>
            </a:lnSpc>
            <a:spcBef>
              <a:spcPct val="0"/>
            </a:spcBef>
            <a:spcAft>
              <a:spcPct val="35000"/>
            </a:spcAft>
          </a:pPr>
          <a:r>
            <a:rPr kumimoji="1" lang="ja-JP" altLang="en-US" sz="3300" kern="1200" dirty="0" smtClean="0">
              <a:latin typeface="+mj-ea"/>
              <a:ea typeface="+mj-ea"/>
            </a:rPr>
            <a:t>その他</a:t>
          </a:r>
          <a:endParaRPr kumimoji="1" lang="ja-JP" altLang="en-US" sz="3300" kern="1200" dirty="0">
            <a:latin typeface="+mj-ea"/>
            <a:ea typeface="+mj-ea"/>
          </a:endParaRPr>
        </a:p>
      </dsp:txBody>
      <dsp:txXfrm>
        <a:off x="622545" y="3323401"/>
        <a:ext cx="3140072" cy="1234838"/>
      </dsp:txXfrm>
    </dsp:sp>
    <dsp:sp modelId="{5C80DF64-3083-48E3-958A-FDC1A93EC798}">
      <dsp:nvSpPr>
        <dsp:cNvPr id="0" name=""/>
        <dsp:cNvSpPr/>
      </dsp:nvSpPr>
      <dsp:spPr>
        <a:xfrm>
          <a:off x="3978714" y="3312368"/>
          <a:ext cx="4153062" cy="1256905"/>
        </a:xfrm>
        <a:prstGeom prst="chevron">
          <a:avLst/>
        </a:prstGeom>
        <a:solidFill>
          <a:srgbClr val="FFFF00">
            <a:alpha val="90000"/>
          </a:srgb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kumimoji="1" lang="ja-JP" altLang="en-US" sz="3200" kern="1200" dirty="0" smtClean="0">
              <a:solidFill>
                <a:schemeClr val="tx1"/>
              </a:solidFill>
              <a:latin typeface="+mj-ea"/>
              <a:ea typeface="+mj-ea"/>
            </a:rPr>
            <a:t>イラスト</a:t>
          </a:r>
          <a:endParaRPr kumimoji="1" lang="en-US" altLang="ja-JP" sz="3200" kern="1200" dirty="0" smtClean="0">
            <a:solidFill>
              <a:schemeClr val="tx1"/>
            </a:solidFill>
            <a:latin typeface="+mj-ea"/>
            <a:ea typeface="+mj-ea"/>
          </a:endParaRPr>
        </a:p>
        <a:p>
          <a:pPr lvl="0" algn="ctr" defTabSz="1422400">
            <a:lnSpc>
              <a:spcPct val="90000"/>
            </a:lnSpc>
            <a:spcBef>
              <a:spcPct val="0"/>
            </a:spcBef>
            <a:spcAft>
              <a:spcPct val="35000"/>
            </a:spcAft>
          </a:pPr>
          <a:r>
            <a:rPr kumimoji="1" lang="ja-JP" altLang="en-US" sz="3200" kern="1200" dirty="0" smtClean="0">
              <a:solidFill>
                <a:schemeClr val="tx1"/>
              </a:solidFill>
              <a:latin typeface="+mj-ea"/>
              <a:ea typeface="+mj-ea"/>
            </a:rPr>
            <a:t>マップ化など</a:t>
          </a:r>
          <a:endParaRPr kumimoji="1" lang="ja-JP" altLang="en-US" sz="3200" kern="1200" dirty="0">
            <a:solidFill>
              <a:schemeClr val="tx1"/>
            </a:solidFill>
            <a:latin typeface="+mj-ea"/>
            <a:ea typeface="+mj-ea"/>
          </a:endParaRPr>
        </a:p>
      </dsp:txBody>
      <dsp:txXfrm>
        <a:off x="4607167" y="3312368"/>
        <a:ext cx="2896157" cy="12569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4A7AE-88B4-4C52-943A-C6BA622958AA}">
      <dsp:nvSpPr>
        <dsp:cNvPr id="0" name=""/>
        <dsp:cNvSpPr/>
      </dsp:nvSpPr>
      <dsp:spPr>
        <a:xfrm>
          <a:off x="31815" y="323700"/>
          <a:ext cx="1611662" cy="1611662"/>
        </a:xfrm>
        <a:prstGeom prst="ellipse">
          <a:avLst/>
        </a:prstGeom>
        <a:solidFill>
          <a:schemeClr val="accent1">
            <a:alpha val="50000"/>
            <a:hueOff val="0"/>
            <a:satOff val="0"/>
            <a:lumOff val="0"/>
            <a:alphaOff val="0"/>
          </a:schemeClr>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822450">
            <a:lnSpc>
              <a:spcPct val="90000"/>
            </a:lnSpc>
            <a:spcBef>
              <a:spcPct val="0"/>
            </a:spcBef>
            <a:spcAft>
              <a:spcPct val="35000"/>
            </a:spcAft>
          </a:pPr>
          <a:r>
            <a:rPr kumimoji="1" lang="ja-JP" altLang="en-US" sz="4100" kern="1200" dirty="0"/>
            <a:t>　</a:t>
          </a:r>
          <a:r>
            <a:rPr kumimoji="1" lang="ja-JP" altLang="en-US" sz="1400" kern="1200" dirty="0" smtClean="0"/>
            <a:t>簡単</a:t>
          </a:r>
          <a:endParaRPr kumimoji="1" lang="ja-JP" altLang="en-US" sz="1400" kern="1200" dirty="0"/>
        </a:p>
      </dsp:txBody>
      <dsp:txXfrm>
        <a:off x="256867" y="513750"/>
        <a:ext cx="929246" cy="1231563"/>
      </dsp:txXfrm>
    </dsp:sp>
    <dsp:sp modelId="{2CF45678-7577-4E82-B259-89B59022728C}">
      <dsp:nvSpPr>
        <dsp:cNvPr id="0" name=""/>
        <dsp:cNvSpPr/>
      </dsp:nvSpPr>
      <dsp:spPr>
        <a:xfrm>
          <a:off x="1133339" y="301411"/>
          <a:ext cx="1611662" cy="1611662"/>
        </a:xfrm>
        <a:prstGeom prst="ellipse">
          <a:avLst/>
        </a:prstGeom>
        <a:solidFill>
          <a:schemeClr val="accent1">
            <a:alpha val="50000"/>
            <a:hueOff val="0"/>
            <a:satOff val="0"/>
            <a:lumOff val="0"/>
            <a:alphaOff val="0"/>
          </a:schemeClr>
        </a:solidFill>
        <a:ln w="6350" cap="flat" cmpd="sng" algn="ctr">
          <a:solidFill>
            <a:scrgbClr r="0" g="0" b="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kumimoji="1" lang="ja-JP" altLang="en-US" sz="1400" kern="1200" dirty="0" smtClean="0"/>
            <a:t>安全</a:t>
          </a:r>
          <a:r>
            <a:rPr kumimoji="1" lang="ja-JP" altLang="en-US" sz="4100" kern="1200" dirty="0"/>
            <a:t>　</a:t>
          </a:r>
        </a:p>
      </dsp:txBody>
      <dsp:txXfrm>
        <a:off x="1590702" y="491461"/>
        <a:ext cx="929246" cy="1231563"/>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4276255" cy="33814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5587733" y="1"/>
            <a:ext cx="4276254" cy="338143"/>
          </a:xfrm>
          <a:prstGeom prst="rect">
            <a:avLst/>
          </a:prstGeom>
        </p:spPr>
        <p:txBody>
          <a:bodyPr vert="horz" lIns="91440" tIns="45720" rIns="91440" bIns="45720" rtlCol="0"/>
          <a:lstStyle>
            <a:lvl1pPr algn="r">
              <a:defRPr sz="1200"/>
            </a:lvl1pPr>
          </a:lstStyle>
          <a:p>
            <a:fld id="{7F015736-95D7-4069-9872-51657D0FAF38}" type="datetimeFigureOut">
              <a:rPr kumimoji="1" lang="ja-JP" altLang="en-US" smtClean="0"/>
              <a:t>2020/12/15</a:t>
            </a:fld>
            <a:endParaRPr kumimoji="1" lang="ja-JP" altLang="en-US" dirty="0"/>
          </a:p>
        </p:txBody>
      </p:sp>
      <p:sp>
        <p:nvSpPr>
          <p:cNvPr id="4" name="フッター プレースホルダー 3"/>
          <p:cNvSpPr>
            <a:spLocks noGrp="1"/>
          </p:cNvSpPr>
          <p:nvPr>
            <p:ph type="ftr" sz="quarter" idx="2"/>
          </p:nvPr>
        </p:nvSpPr>
        <p:spPr>
          <a:xfrm>
            <a:off x="4" y="6397621"/>
            <a:ext cx="4276255" cy="338143"/>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5587733" y="6397621"/>
            <a:ext cx="4276254" cy="338143"/>
          </a:xfrm>
          <a:prstGeom prst="rect">
            <a:avLst/>
          </a:prstGeom>
        </p:spPr>
        <p:txBody>
          <a:bodyPr vert="horz" lIns="91440" tIns="45720" rIns="91440" bIns="45720" rtlCol="0" anchor="b"/>
          <a:lstStyle>
            <a:lvl1pPr algn="r">
              <a:defRPr sz="1200"/>
            </a:lvl1pPr>
          </a:lstStyle>
          <a:p>
            <a:fld id="{F37D359B-9716-4753-936A-404659177F8E}" type="slidenum">
              <a:rPr kumimoji="1" lang="ja-JP" altLang="en-US" smtClean="0"/>
              <a:t>‹#›</a:t>
            </a:fld>
            <a:endParaRPr kumimoji="1" lang="ja-JP" altLang="en-US" dirty="0"/>
          </a:p>
        </p:txBody>
      </p:sp>
    </p:spTree>
    <p:extLst>
      <p:ext uri="{BB962C8B-B14F-4D97-AF65-F5344CB8AC3E}">
        <p14:creationId xmlns:p14="http://schemas.microsoft.com/office/powerpoint/2010/main" val="2925855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4275403" cy="33795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5588630" y="0"/>
            <a:ext cx="4275403" cy="337958"/>
          </a:xfrm>
          <a:prstGeom prst="rect">
            <a:avLst/>
          </a:prstGeom>
        </p:spPr>
        <p:txBody>
          <a:bodyPr vert="horz" lIns="91440" tIns="45720" rIns="91440" bIns="45720" rtlCol="0"/>
          <a:lstStyle>
            <a:lvl1pPr algn="r">
              <a:defRPr sz="1200"/>
            </a:lvl1pPr>
          </a:lstStyle>
          <a:p>
            <a:fld id="{E40A37B7-180C-4AF0-BB91-DAA9EF7CA5D8}" type="datetimeFigureOut">
              <a:rPr kumimoji="1" lang="ja-JP" altLang="en-US" smtClean="0"/>
              <a:t>2020/12/15</a:t>
            </a:fld>
            <a:endParaRPr kumimoji="1" lang="ja-JP" altLang="en-US" dirty="0"/>
          </a:p>
        </p:txBody>
      </p:sp>
      <p:sp>
        <p:nvSpPr>
          <p:cNvPr id="4" name="スライド イメージ プレースホルダー 3"/>
          <p:cNvSpPr>
            <a:spLocks noGrp="1" noRot="1" noChangeAspect="1"/>
          </p:cNvSpPr>
          <p:nvPr>
            <p:ph type="sldImg" idx="2"/>
          </p:nvPr>
        </p:nvSpPr>
        <p:spPr>
          <a:xfrm>
            <a:off x="3417888" y="841375"/>
            <a:ext cx="3030537" cy="22733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986632" y="3241588"/>
            <a:ext cx="7893050" cy="265220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4" y="6397807"/>
            <a:ext cx="4275403" cy="337957"/>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5588630" y="6397807"/>
            <a:ext cx="4275403" cy="337957"/>
          </a:xfrm>
          <a:prstGeom prst="rect">
            <a:avLst/>
          </a:prstGeom>
        </p:spPr>
        <p:txBody>
          <a:bodyPr vert="horz" lIns="91440" tIns="45720" rIns="91440" bIns="45720" rtlCol="0" anchor="b"/>
          <a:lstStyle>
            <a:lvl1pPr algn="r">
              <a:defRPr sz="1200"/>
            </a:lvl1pPr>
          </a:lstStyle>
          <a:p>
            <a:fld id="{75F177B0-CB1B-4893-B45F-E259079C1CE3}" type="slidenum">
              <a:rPr kumimoji="1" lang="ja-JP" altLang="en-US" smtClean="0"/>
              <a:t>‹#›</a:t>
            </a:fld>
            <a:endParaRPr kumimoji="1" lang="ja-JP" altLang="en-US" dirty="0"/>
          </a:p>
        </p:txBody>
      </p:sp>
    </p:spTree>
    <p:extLst>
      <p:ext uri="{BB962C8B-B14F-4D97-AF65-F5344CB8AC3E}">
        <p14:creationId xmlns:p14="http://schemas.microsoft.com/office/powerpoint/2010/main" val="9336628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lib-www.smt.city.sendai.jp/?pag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dirty="0" smtClean="0"/>
              <a:t>※</a:t>
            </a:r>
            <a:r>
              <a:rPr kumimoji="1" lang="ja-JP" altLang="en-US" sz="1200" dirty="0" smtClean="0"/>
              <a:t>この資料は、中学校向け「公共図書館利用学習」の補助資料です。</a:t>
            </a:r>
            <a:endParaRPr kumimoji="1" lang="en-US" altLang="ja-JP" sz="1200" dirty="0" smtClean="0"/>
          </a:p>
          <a:p>
            <a:r>
              <a:rPr kumimoji="1" lang="ja-JP" altLang="en-US" sz="1200" dirty="0" smtClean="0"/>
              <a:t>　</a:t>
            </a:r>
            <a:r>
              <a:rPr kumimoji="1" lang="ja-JP" altLang="en-US" sz="1200" baseline="0" dirty="0" smtClean="0"/>
              <a:t> 公共図書館を利用する学習の事前学習としてご使用ください</a:t>
            </a:r>
            <a:r>
              <a:rPr kumimoji="1" lang="ja-JP" altLang="en-US" sz="1200" dirty="0" smtClean="0"/>
              <a:t>。</a:t>
            </a:r>
            <a:endParaRPr kumimoji="1" lang="en-US" altLang="ja-JP" sz="1200" dirty="0" smtClean="0"/>
          </a:p>
          <a:p>
            <a:endParaRPr kumimoji="1" lang="en-US" altLang="ja-JP" sz="1200" dirty="0" smtClean="0"/>
          </a:p>
          <a:p>
            <a:r>
              <a:rPr kumimoji="1" lang="en-US" altLang="ja-JP" sz="1200" dirty="0" smtClean="0"/>
              <a:t>※</a:t>
            </a:r>
            <a:r>
              <a:rPr kumimoji="1" lang="ja-JP" altLang="en-US" sz="1200" dirty="0" smtClean="0"/>
              <a:t>この欄は次ページから「シナリオ（教師用を想定）」となっています。</a:t>
            </a:r>
            <a:endParaRPr kumimoji="1" lang="en-US" altLang="ja-JP" sz="1200" dirty="0" smtClean="0"/>
          </a:p>
          <a:p>
            <a:r>
              <a:rPr kumimoji="1" lang="ja-JP" altLang="en-US" sz="1200" dirty="0" smtClean="0"/>
              <a:t>印刷レイアウトで「ノート」を選択すると、この欄が印刷されます。</a:t>
            </a:r>
            <a:endParaRPr kumimoji="1" lang="en-US" altLang="ja-JP" sz="1200" dirty="0" smtClean="0"/>
          </a:p>
          <a:p>
            <a:r>
              <a:rPr kumimoji="1" lang="ja-JP" altLang="en-US" sz="1200" dirty="0" smtClean="0"/>
              <a:t>スライドショーで再生してください。</a:t>
            </a:r>
            <a:endParaRPr kumimoji="1" lang="en-US" altLang="ja-JP" sz="1200" dirty="0" smtClean="0"/>
          </a:p>
          <a:p>
            <a:r>
              <a:rPr kumimoji="1" lang="ja-JP" altLang="en-US" sz="1200" dirty="0" smtClean="0"/>
              <a:t>または、必要なページを選択して印刷・配付してください。</a:t>
            </a:r>
          </a:p>
          <a:p>
            <a:endParaRPr kumimoji="1" lang="en-US" altLang="ja-JP" dirty="0" smtClean="0"/>
          </a:p>
          <a:p>
            <a:r>
              <a:rPr kumimoji="1" lang="en-US" altLang="ja-JP" dirty="0" smtClean="0"/>
              <a:t>※</a:t>
            </a:r>
            <a:r>
              <a:rPr kumimoji="1" lang="ja-JP" altLang="en-US" dirty="0" smtClean="0"/>
              <a:t>こちらは、「仙台市図書館　パスファインダー（一般向け）」と、「図書館で調べよう（小学生高学年～中学生向け調べ学習の手引き）」をもとにして作成しています。</a:t>
            </a:r>
            <a:endParaRPr kumimoji="1" lang="en-US" altLang="ja-JP" dirty="0" smtClean="0"/>
          </a:p>
          <a:p>
            <a:r>
              <a:rPr kumimoji="1" lang="ja-JP" altLang="en-US" dirty="0" smtClean="0"/>
              <a:t>「パスファインダー」及び「調べ学習の手引き」は、仙台市図書館ＨＰからダウンロードできます。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kern="1200" dirty="0" smtClean="0">
                <a:solidFill>
                  <a:schemeClr val="tx1"/>
                </a:solidFill>
                <a:effectLst/>
                <a:latin typeface="+mn-lt"/>
                <a:ea typeface="+mn-ea"/>
                <a:cs typeface="+mn-cs"/>
              </a:rPr>
              <a:t>・「仙台市図書館　パスファインダー」</a:t>
            </a:r>
            <a:endParaRPr kumimoji="1" lang="en-US" altLang="ja-JP" sz="120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kern="1200" dirty="0" smtClean="0">
                <a:solidFill>
                  <a:schemeClr val="tx1"/>
                </a:solidFill>
                <a:effectLst/>
                <a:latin typeface="+mn-lt"/>
                <a:ea typeface="+mn-ea"/>
                <a:cs typeface="+mn-cs"/>
              </a:rPr>
              <a:t>　</a:t>
            </a:r>
            <a:r>
              <a:rPr kumimoji="1" lang="en-US" altLang="ja-JP" sz="1200" u="sng" kern="1200" dirty="0" smtClean="0">
                <a:solidFill>
                  <a:schemeClr val="tx1"/>
                </a:solidFill>
                <a:effectLst/>
                <a:latin typeface="+mn-lt"/>
                <a:ea typeface="+mn-ea"/>
                <a:cs typeface="+mn-cs"/>
                <a:hlinkClick r:id="rId3"/>
              </a:rPr>
              <a:t>https://lib-www.smt.city.sendai.jp/?page</a:t>
            </a:r>
            <a:r>
              <a:rPr kumimoji="1" lang="en-US" altLang="ja-JP" sz="1200" u="sng" kern="1200" dirty="0" smtClean="0">
                <a:solidFill>
                  <a:schemeClr val="tx1"/>
                </a:solidFill>
                <a:effectLst/>
                <a:latin typeface="+mn-lt"/>
                <a:ea typeface="+mn-ea"/>
                <a:cs typeface="+mn-cs"/>
              </a:rPr>
              <a:t>_</a:t>
            </a:r>
            <a:r>
              <a:rPr kumimoji="1" lang="en-US" altLang="ja-JP" sz="1200" kern="1200" dirty="0" smtClean="0">
                <a:solidFill>
                  <a:schemeClr val="tx1"/>
                </a:solidFill>
                <a:effectLst/>
                <a:latin typeface="+mn-lt"/>
                <a:ea typeface="+mn-ea"/>
                <a:cs typeface="+mn-cs"/>
              </a:rPr>
              <a:t>id=296</a:t>
            </a:r>
            <a:endParaRPr kumimoji="1" lang="en-US" altLang="ja-JP" sz="1200" u="sng" kern="1200" dirty="0" smtClean="0">
              <a:solidFill>
                <a:schemeClr val="tx1"/>
              </a:solidFill>
              <a:effectLst/>
              <a:latin typeface="+mn-lt"/>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・「図書館で調べよう　小学生高学年～中学生向け調べ学習の手引き」</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smtClean="0">
                <a:solidFill>
                  <a:schemeClr val="tx1"/>
                </a:solidFill>
                <a:effectLst/>
                <a:latin typeface="+mn-lt"/>
                <a:ea typeface="+mn-ea"/>
                <a:cs typeface="+mn-cs"/>
              </a:rPr>
              <a:t>　</a:t>
            </a:r>
            <a:r>
              <a:rPr kumimoji="1" lang="en-US" altLang="ja-JP" sz="1200" u="sng" kern="1200" dirty="0" smtClean="0">
                <a:solidFill>
                  <a:schemeClr val="tx1"/>
                </a:solidFill>
                <a:effectLst/>
                <a:latin typeface="+mn-lt"/>
                <a:ea typeface="+mn-ea"/>
                <a:cs typeface="+mn-cs"/>
                <a:hlinkClick r:id="rId3"/>
              </a:rPr>
              <a:t>https://lib-www.smt.city.sendai.jp/?page</a:t>
            </a:r>
            <a:r>
              <a:rPr kumimoji="1" lang="en-US" altLang="ja-JP" sz="1200" u="sng" kern="1200" dirty="0" smtClean="0">
                <a:solidFill>
                  <a:schemeClr val="tx1"/>
                </a:solidFill>
                <a:effectLst/>
                <a:latin typeface="+mn-lt"/>
                <a:ea typeface="+mn-ea"/>
                <a:cs typeface="+mn-cs"/>
              </a:rPr>
              <a:t>_</a:t>
            </a:r>
            <a:r>
              <a:rPr kumimoji="1" lang="en-US" altLang="ja-JP" sz="1200" kern="1200" dirty="0" smtClean="0">
                <a:solidFill>
                  <a:schemeClr val="tx1"/>
                </a:solidFill>
                <a:effectLst/>
                <a:latin typeface="+mn-lt"/>
                <a:ea typeface="+mn-ea"/>
                <a:cs typeface="+mn-cs"/>
              </a:rPr>
              <a:t>id=316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1</a:t>
            </a:fld>
            <a:endParaRPr kumimoji="1" lang="ja-JP" altLang="en-US" dirty="0"/>
          </a:p>
        </p:txBody>
      </p:sp>
    </p:spTree>
    <p:extLst>
      <p:ext uri="{BB962C8B-B14F-4D97-AF65-F5344CB8AC3E}">
        <p14:creationId xmlns:p14="http://schemas.microsoft.com/office/powerpoint/2010/main" val="1867783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図書館の本にはラベルが貼ってあり、ラベルからその本がどんな内容なのかを知ることができます。</a:t>
            </a:r>
            <a:endParaRPr kumimoji="1" lang="en-US" altLang="ja-JP" dirty="0" smtClean="0"/>
          </a:p>
          <a:p>
            <a:r>
              <a:rPr kumimoji="1" lang="ja-JP" altLang="en-US" dirty="0" smtClean="0"/>
              <a:t>図書館の本は「日本十進分類法」に則って分類されており、３ケタの数字で表示されていることが多いです。</a:t>
            </a:r>
            <a:endParaRPr kumimoji="1" lang="en-US" altLang="ja-JP" dirty="0" smtClean="0"/>
          </a:p>
          <a:p>
            <a:r>
              <a:rPr kumimoji="1" lang="ja-JP" altLang="en-US" dirty="0" smtClean="0"/>
              <a:t>百の位の数字が、まずはじめの大きな分類になります。</a:t>
            </a:r>
            <a:endParaRPr kumimoji="1" lang="en-US" altLang="ja-JP" dirty="0" smtClean="0"/>
          </a:p>
          <a:p>
            <a:r>
              <a:rPr kumimoji="1" lang="ja-JP" altLang="en-US" dirty="0" smtClean="0"/>
              <a:t>さらに、十の位、一の位で、細かく分類していくのです。</a:t>
            </a:r>
            <a:endParaRPr kumimoji="1" lang="en-US" altLang="ja-JP" dirty="0" smtClean="0"/>
          </a:p>
          <a:p>
            <a:r>
              <a:rPr kumimoji="1" lang="ja-JP" altLang="en-US" dirty="0" smtClean="0"/>
              <a:t>（クリック➡次のページへ）</a:t>
            </a:r>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B0E9ED-644D-4032-859D-B59DFA73E67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83998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「職業」に関連する本を探すときは、まず各テーマの棚へ行ってみましょう。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「職業」に関する分類は、３６６です。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他に３７７では就職活動、８１４、８１６などで時事用語や論文について調べることもできます。</a:t>
            </a:r>
            <a:endParaRPr kumimoji="1" lang="en-US" altLang="ja-JP" dirty="0" smtClean="0"/>
          </a:p>
          <a:p>
            <a:r>
              <a:rPr kumimoji="1" lang="ja-JP" altLang="en-US" dirty="0" smtClean="0"/>
              <a:t>調べたい業種がはっきり決まっている場合は、その分類の棚の本を探してみるのもよいでしょう。</a:t>
            </a:r>
            <a:endParaRPr kumimoji="1" lang="en-US" altLang="ja-JP" dirty="0" smtClean="0"/>
          </a:p>
          <a:p>
            <a:r>
              <a:rPr kumimoji="1" lang="en-US" altLang="ja-JP" dirty="0" smtClean="0"/>
              <a:t>※</a:t>
            </a:r>
            <a:r>
              <a:rPr kumimoji="1" lang="ja-JP" altLang="en-US" dirty="0" smtClean="0"/>
              <a:t>医療：</a:t>
            </a:r>
            <a:r>
              <a:rPr kumimoji="1" lang="en-US" altLang="ja-JP" dirty="0" smtClean="0"/>
              <a:t>498</a:t>
            </a:r>
            <a:r>
              <a:rPr kumimoji="1" lang="ja-JP" altLang="en-US" dirty="0" err="1" smtClean="0"/>
              <a:t>、</a:t>
            </a:r>
            <a:r>
              <a:rPr kumimoji="1" lang="ja-JP" altLang="en-US" dirty="0" smtClean="0"/>
              <a:t>金融：</a:t>
            </a:r>
            <a:r>
              <a:rPr kumimoji="1" lang="en-US" altLang="ja-JP" dirty="0" smtClean="0"/>
              <a:t>338</a:t>
            </a:r>
            <a:r>
              <a:rPr kumimoji="1" lang="ja-JP" altLang="en-US" dirty="0" err="1" smtClean="0"/>
              <a:t>、</a:t>
            </a:r>
            <a:r>
              <a:rPr kumimoji="1" lang="ja-JP" altLang="en-US" dirty="0" smtClean="0"/>
              <a:t>ＩＴ：</a:t>
            </a:r>
            <a:r>
              <a:rPr kumimoji="1" lang="en-US" altLang="ja-JP" dirty="0" smtClean="0"/>
              <a:t>000</a:t>
            </a:r>
            <a:r>
              <a:rPr kumimoji="1" lang="ja-JP" altLang="en-US" dirty="0" smtClean="0"/>
              <a:t>または</a:t>
            </a:r>
            <a:r>
              <a:rPr kumimoji="1" lang="en-US" altLang="ja-JP" dirty="0" smtClean="0"/>
              <a:t>007</a:t>
            </a:r>
            <a:r>
              <a:rPr kumimoji="1" lang="ja-JP" altLang="en-US" dirty="0" smtClean="0"/>
              <a:t>など</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11</a:t>
            </a:fld>
            <a:endParaRPr kumimoji="1" lang="ja-JP" altLang="en-US" dirty="0"/>
          </a:p>
        </p:txBody>
      </p:sp>
    </p:spTree>
    <p:extLst>
      <p:ext uri="{BB962C8B-B14F-4D97-AF65-F5344CB8AC3E}">
        <p14:creationId xmlns:p14="http://schemas.microsoft.com/office/powerpoint/2010/main" val="777405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ここには、関連図書の一例をあげました。</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このほかにも、多くの本や資料があります。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12</a:t>
            </a:fld>
            <a:endParaRPr kumimoji="1" lang="ja-JP" altLang="en-US"/>
          </a:p>
        </p:txBody>
      </p:sp>
    </p:spTree>
    <p:extLst>
      <p:ext uri="{BB962C8B-B14F-4D97-AF65-F5344CB8AC3E}">
        <p14:creationId xmlns:p14="http://schemas.microsoft.com/office/powerpoint/2010/main" val="178097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仙台市図書館では、「夢・職業」をテーマにした中学生向けのブックトークを行っています。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こちらは、その時に紹介や貸出をしている資料の一例です。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他にも図書館には、様々な本があるので、いろいろ探してみましょう。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13</a:t>
            </a:fld>
            <a:endParaRPr kumimoji="1" lang="ja-JP" altLang="en-US" dirty="0"/>
          </a:p>
        </p:txBody>
      </p:sp>
    </p:spTree>
    <p:extLst>
      <p:ext uri="{BB962C8B-B14F-4D97-AF65-F5344CB8AC3E}">
        <p14:creationId xmlns:p14="http://schemas.microsoft.com/office/powerpoint/2010/main" val="1775892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図書館にあるパソコンを使うと各図書館にある資料の貸出中や在庫の状態、その資料がある場所、分類の番号などが分かります。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14</a:t>
            </a:fld>
            <a:endParaRPr kumimoji="1" lang="ja-JP" altLang="en-US" dirty="0"/>
          </a:p>
        </p:txBody>
      </p:sp>
    </p:spTree>
    <p:extLst>
      <p:ext uri="{BB962C8B-B14F-4D97-AF65-F5344CB8AC3E}">
        <p14:creationId xmlns:p14="http://schemas.microsoft.com/office/powerpoint/2010/main" val="1636156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書庫にある本もあります。書庫の本を読みたいときは、図書館の職員に伝えてください。</a:t>
            </a:r>
            <a:endParaRPr kumimoji="1" lang="en-US" altLang="ja-JP" dirty="0" smtClean="0"/>
          </a:p>
          <a:p>
            <a:r>
              <a:rPr kumimoji="1" lang="en-US" altLang="ja-JP" dirty="0" smtClean="0"/>
              <a:t>5</a:t>
            </a:r>
            <a:r>
              <a:rPr kumimoji="1" lang="ja-JP" altLang="en-US" dirty="0" smtClean="0"/>
              <a:t>分～</a:t>
            </a:r>
            <a:r>
              <a:rPr kumimoji="1" lang="en-US" altLang="ja-JP" dirty="0" smtClean="0"/>
              <a:t>10</a:t>
            </a:r>
            <a:r>
              <a:rPr kumimoji="1" lang="ja-JP" altLang="en-US" dirty="0" smtClean="0"/>
              <a:t>分ほどで書庫から持ってきます。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15</a:t>
            </a:fld>
            <a:endParaRPr kumimoji="1" lang="ja-JP" altLang="en-US" dirty="0"/>
          </a:p>
        </p:txBody>
      </p:sp>
    </p:spTree>
    <p:extLst>
      <p:ext uri="{BB962C8B-B14F-4D97-AF65-F5344CB8AC3E}">
        <p14:creationId xmlns:p14="http://schemas.microsoft.com/office/powerpoint/2010/main" val="2727151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図書館には図書館の本を読んだり、調べ物をしたり、勉強をしたりするための「閲覧席」があります。</a:t>
            </a:r>
            <a:endParaRPr kumimoji="1" lang="en-US" altLang="ja-JP" dirty="0" smtClean="0"/>
          </a:p>
          <a:p>
            <a:r>
              <a:rPr kumimoji="1" lang="ja-JP" altLang="en-US" dirty="0" smtClean="0"/>
              <a:t>席に限りがありますので、長時間の使用は避けましょう。</a:t>
            </a:r>
            <a:endParaRPr kumimoji="1" lang="en-US" altLang="ja-JP" dirty="0" smtClean="0"/>
          </a:p>
          <a:p>
            <a:r>
              <a:rPr kumimoji="1" lang="ja-JP" altLang="en-US" dirty="0" smtClean="0"/>
              <a:t>もちろん、資料を破ったり、資料に書き込みをしたり、大声で騒いだりするようなことはしてはいけません。</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16</a:t>
            </a:fld>
            <a:endParaRPr kumimoji="1" lang="ja-JP" altLang="en-US" dirty="0"/>
          </a:p>
        </p:txBody>
      </p:sp>
    </p:spTree>
    <p:extLst>
      <p:ext uri="{BB962C8B-B14F-4D97-AF65-F5344CB8AC3E}">
        <p14:creationId xmlns:p14="http://schemas.microsoft.com/office/powerpoint/2010/main" val="1544249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図書館には、様々な新聞があります。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原紙のほか、縮刷版やマイクロフィルム、データベースなどでも新聞記事を探すことができます。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17</a:t>
            </a:fld>
            <a:endParaRPr kumimoji="1" lang="ja-JP" altLang="en-US" dirty="0"/>
          </a:p>
        </p:txBody>
      </p:sp>
    </p:spTree>
    <p:extLst>
      <p:ext uri="{BB962C8B-B14F-4D97-AF65-F5344CB8AC3E}">
        <p14:creationId xmlns:p14="http://schemas.microsoft.com/office/powerpoint/2010/main" val="3929332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仙台市図書館には、新聞原紙と縮刷版があります。</a:t>
            </a:r>
            <a:endParaRPr kumimoji="1" lang="en-US" altLang="ja-JP" dirty="0" smtClean="0"/>
          </a:p>
          <a:p>
            <a:r>
              <a:rPr kumimoji="1" lang="ja-JP" altLang="en-US" dirty="0" smtClean="0"/>
              <a:t>縮刷版では、巻頭の索引を使うと、関連するテーマの新聞記事が検索できます。</a:t>
            </a:r>
            <a:endParaRPr kumimoji="1" lang="en-US" altLang="ja-JP" dirty="0" smtClean="0"/>
          </a:p>
          <a:p>
            <a:endParaRPr kumimoji="1" lang="en-US" altLang="ja-JP" dirty="0" smtClean="0"/>
          </a:p>
          <a:p>
            <a:r>
              <a:rPr kumimoji="1" lang="ja-JP" altLang="en-US" dirty="0" smtClean="0"/>
              <a:t>また、市民図書館</a:t>
            </a:r>
            <a:r>
              <a:rPr kumimoji="1" lang="en-US" altLang="ja-JP" dirty="0" smtClean="0"/>
              <a:t>4</a:t>
            </a:r>
            <a:r>
              <a:rPr kumimoji="1" lang="ja-JP" altLang="en-US" dirty="0" smtClean="0"/>
              <a:t>階には、河北新報のマイクロフィルムを、明治</a:t>
            </a:r>
            <a:r>
              <a:rPr kumimoji="1" lang="en-US" altLang="ja-JP" dirty="0" smtClean="0"/>
              <a:t>30</a:t>
            </a:r>
            <a:r>
              <a:rPr kumimoji="1" lang="ja-JP" altLang="en-US" dirty="0" smtClean="0"/>
              <a:t>年</a:t>
            </a:r>
            <a:r>
              <a:rPr kumimoji="1" lang="en-US" altLang="ja-JP" dirty="0" smtClean="0"/>
              <a:t>1</a:t>
            </a:r>
            <a:r>
              <a:rPr kumimoji="1" lang="ja-JP" altLang="en-US" dirty="0" smtClean="0"/>
              <a:t>月分から所蔵しています。</a:t>
            </a:r>
            <a:endParaRPr kumimoji="1" lang="en-US" altLang="ja-JP" dirty="0" smtClean="0"/>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さらに、新聞記事は、データベースでも探すことができます。次のページで紹介します。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18</a:t>
            </a:fld>
            <a:endParaRPr kumimoji="1" lang="ja-JP" altLang="en-US" dirty="0"/>
          </a:p>
        </p:txBody>
      </p:sp>
    </p:spTree>
    <p:extLst>
      <p:ext uri="{BB962C8B-B14F-4D97-AF65-F5344CB8AC3E}">
        <p14:creationId xmlns:p14="http://schemas.microsoft.com/office/powerpoint/2010/main" val="2856585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j-ea"/>
                <a:ea typeface="+mn-ea"/>
                <a:cs typeface="+mn-cs"/>
              </a:rPr>
              <a:t>データベースを使うと、探しているテーマの新聞記事を、テーマ、キーワード、日付等から検索して、全文を読むことができます。</a:t>
            </a:r>
            <a:endParaRPr kumimoji="1" lang="en-US" altLang="ja-JP" sz="1200" kern="1200" dirty="0" smtClean="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j-ea"/>
                <a:ea typeface="+mn-ea"/>
                <a:cs typeface="+mn-cs"/>
              </a:rPr>
              <a:t>仙台市図書館で利用できる新聞記事のデータベースは、こちらになります。</a:t>
            </a:r>
            <a:endParaRPr kumimoji="1" lang="en-US" altLang="ja-JP" sz="1200" kern="1200" dirty="0" smtClean="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j-ea"/>
                <a:ea typeface="+mn-ea"/>
                <a:cs typeface="+mn-cs"/>
              </a:rPr>
              <a:t>データベースを使用したいときは、図書館の係の人に伝えてください。</a:t>
            </a:r>
            <a:endParaRPr kumimoji="1" lang="en-US" altLang="ja-JP" sz="1200" kern="1200" dirty="0" smtClean="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19</a:t>
            </a:fld>
            <a:endParaRPr kumimoji="1" lang="ja-JP" altLang="en-US" dirty="0"/>
          </a:p>
        </p:txBody>
      </p:sp>
    </p:spTree>
    <p:extLst>
      <p:ext uri="{BB962C8B-B14F-4D97-AF65-F5344CB8AC3E}">
        <p14:creationId xmlns:p14="http://schemas.microsoft.com/office/powerpoint/2010/main" val="592594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今日は、皆さんに　図書館で「職業」について調べる方法を紹介していきます。</a:t>
            </a:r>
            <a:endParaRPr kumimoji="1" lang="en-US" altLang="ja-JP" dirty="0" smtClean="0"/>
          </a:p>
          <a:p>
            <a:r>
              <a:rPr kumimoji="1" lang="ja-JP" altLang="en-US" dirty="0" smtClean="0"/>
              <a:t>公共の図書館（ここでは仙台市図書館）を使って、どのようにして調べていったらいいかを知りましょう。</a:t>
            </a:r>
            <a:endParaRPr kumimoji="1" lang="en-US" altLang="ja-JP" dirty="0" smtClean="0"/>
          </a:p>
          <a:p>
            <a:endParaRPr kumimoji="1" lang="en-US" altLang="ja-JP" dirty="0" smtClean="0"/>
          </a:p>
          <a:p>
            <a:r>
              <a:rPr kumimoji="1" lang="ja-JP" altLang="en-US" dirty="0" smtClean="0"/>
              <a:t>このスライドのコンテンツ（目次）になります。</a:t>
            </a:r>
            <a:endParaRPr kumimoji="1" lang="en-US" altLang="ja-JP" dirty="0" smtClean="0"/>
          </a:p>
          <a:p>
            <a:endParaRPr kumimoji="1" lang="en-US" altLang="ja-JP" dirty="0" smtClean="0"/>
          </a:p>
          <a:p>
            <a:r>
              <a:rPr kumimoji="1" lang="ja-JP" altLang="en-US" sz="1200" kern="1200" dirty="0" smtClean="0">
                <a:solidFill>
                  <a:schemeClr val="tx1"/>
                </a:solidFill>
                <a:latin typeface="+mj-ea"/>
                <a:ea typeface="+mn-ea"/>
                <a:cs typeface="+mn-cs"/>
              </a:rPr>
              <a:t>①キーワードを挙げてみよう。</a:t>
            </a:r>
            <a:endParaRPr kumimoji="1" lang="en-US" altLang="ja-JP" sz="1200" kern="1200" dirty="0" smtClean="0">
              <a:solidFill>
                <a:schemeClr val="tx1"/>
              </a:solidFill>
              <a:latin typeface="+mj-ea"/>
              <a:ea typeface="+mn-ea"/>
              <a:cs typeface="+mn-cs"/>
            </a:endParaRPr>
          </a:p>
          <a:p>
            <a:r>
              <a:rPr kumimoji="1" lang="ja-JP" altLang="en-US" sz="1200" kern="1200" dirty="0" smtClean="0">
                <a:solidFill>
                  <a:schemeClr val="tx1"/>
                </a:solidFill>
                <a:latin typeface="+mj-ea"/>
                <a:ea typeface="+mn-ea"/>
                <a:cs typeface="+mn-cs"/>
              </a:rPr>
              <a:t>②本で調べよう。</a:t>
            </a:r>
            <a:endParaRPr kumimoji="1" lang="en-US" altLang="ja-JP" sz="1200" kern="1200" dirty="0" smtClean="0">
              <a:solidFill>
                <a:schemeClr val="tx1"/>
              </a:solidFill>
              <a:latin typeface="+mj-ea"/>
              <a:ea typeface="+mn-ea"/>
              <a:cs typeface="+mn-cs"/>
            </a:endParaRPr>
          </a:p>
          <a:p>
            <a:r>
              <a:rPr kumimoji="1" lang="ja-JP" altLang="en-US" sz="1200" kern="1200" dirty="0" smtClean="0">
                <a:solidFill>
                  <a:schemeClr val="tx1"/>
                </a:solidFill>
                <a:latin typeface="+mj-ea"/>
                <a:ea typeface="+mn-ea"/>
                <a:cs typeface="+mn-cs"/>
              </a:rPr>
              <a:t>③新聞で調べよう。</a:t>
            </a:r>
            <a:endParaRPr kumimoji="1" lang="en-US" altLang="ja-JP" sz="1200" kern="1200" dirty="0" smtClean="0">
              <a:solidFill>
                <a:schemeClr val="tx1"/>
              </a:solidFill>
              <a:latin typeface="+mj-ea"/>
              <a:ea typeface="+mn-ea"/>
              <a:cs typeface="+mn-cs"/>
            </a:endParaRPr>
          </a:p>
          <a:p>
            <a:r>
              <a:rPr kumimoji="1" lang="ja-JP" altLang="en-US" sz="1200" kern="1200" dirty="0" smtClean="0">
                <a:solidFill>
                  <a:schemeClr val="tx1"/>
                </a:solidFill>
                <a:latin typeface="+mj-ea"/>
                <a:ea typeface="+mn-ea"/>
                <a:cs typeface="+mn-cs"/>
              </a:rPr>
              <a:t>④視聴覚資料やインターネットで調べよう。</a:t>
            </a:r>
            <a:endParaRPr kumimoji="1" lang="en-US" altLang="ja-JP" sz="1200" kern="1200" dirty="0" smtClean="0">
              <a:solidFill>
                <a:schemeClr val="tx1"/>
              </a:solidFill>
              <a:latin typeface="+mj-ea"/>
              <a:ea typeface="+mn-ea"/>
              <a:cs typeface="+mn-cs"/>
            </a:endParaRPr>
          </a:p>
          <a:p>
            <a:r>
              <a:rPr kumimoji="1" lang="ja-JP" altLang="en-US" sz="1200" kern="1200" dirty="0" smtClean="0">
                <a:solidFill>
                  <a:schemeClr val="tx1"/>
                </a:solidFill>
                <a:latin typeface="+mj-ea"/>
                <a:ea typeface="+mn-ea"/>
                <a:cs typeface="+mn-cs"/>
              </a:rPr>
              <a:t>⑤資料を借りる</a:t>
            </a:r>
            <a:endParaRPr kumimoji="1" lang="en-US" altLang="ja-JP" sz="1200" kern="1200" dirty="0" smtClean="0">
              <a:solidFill>
                <a:schemeClr val="tx1"/>
              </a:solidFill>
              <a:latin typeface="+mj-ea"/>
              <a:ea typeface="+mn-ea"/>
              <a:cs typeface="+mn-cs"/>
            </a:endParaRPr>
          </a:p>
          <a:p>
            <a:r>
              <a:rPr kumimoji="1" lang="ja-JP" altLang="en-US" sz="1200" kern="1200" dirty="0" smtClean="0">
                <a:solidFill>
                  <a:schemeClr val="tx1"/>
                </a:solidFill>
                <a:latin typeface="+mj-ea"/>
                <a:ea typeface="+mn-ea"/>
                <a:cs typeface="+mn-cs"/>
              </a:rPr>
              <a:t>⑥使った資料を記録する</a:t>
            </a:r>
            <a:endParaRPr kumimoji="1" lang="en-US" altLang="ja-JP" sz="1200" kern="1200" dirty="0" smtClean="0">
              <a:solidFill>
                <a:schemeClr val="tx1"/>
              </a:solidFill>
              <a:latin typeface="+mj-ea"/>
              <a:ea typeface="+mn-ea"/>
              <a:cs typeface="+mn-cs"/>
            </a:endParaRPr>
          </a:p>
          <a:p>
            <a:r>
              <a:rPr kumimoji="1" lang="ja-JP" altLang="en-US" sz="1200" kern="1200" dirty="0" smtClean="0">
                <a:solidFill>
                  <a:schemeClr val="tx1"/>
                </a:solidFill>
                <a:latin typeface="+mj-ea"/>
                <a:ea typeface="+mn-ea"/>
                <a:cs typeface="+mn-cs"/>
              </a:rPr>
              <a:t>⑦</a:t>
            </a:r>
            <a:r>
              <a:rPr kumimoji="1" lang="ja-JP" altLang="en-US" sz="1200" kern="1200" smtClean="0">
                <a:solidFill>
                  <a:schemeClr val="tx1"/>
                </a:solidFill>
                <a:latin typeface="+mj-ea"/>
                <a:ea typeface="+mn-ea"/>
                <a:cs typeface="+mn-cs"/>
              </a:rPr>
              <a:t>情報</a:t>
            </a:r>
            <a:r>
              <a:rPr kumimoji="1" lang="ja-JP" altLang="en-US" sz="1200" kern="1200" dirty="0" smtClean="0">
                <a:solidFill>
                  <a:schemeClr val="tx1"/>
                </a:solidFill>
                <a:latin typeface="+mj-ea"/>
                <a:ea typeface="+mn-ea"/>
                <a:cs typeface="+mn-cs"/>
              </a:rPr>
              <a:t>を整理してまとめる</a:t>
            </a:r>
            <a:endParaRPr kumimoji="1" lang="en-US" altLang="ja-JP" dirty="0" smtClean="0"/>
          </a:p>
          <a:p>
            <a:endParaRPr kumimoji="1" lang="en-US" altLang="ja-JP" sz="1200" u="none" kern="1200" dirty="0" smtClean="0">
              <a:solidFill>
                <a:schemeClr val="tx1"/>
              </a:solidFill>
              <a:latin typeface="+mj-ea"/>
              <a:ea typeface="+mn-ea"/>
              <a:cs typeface="+mn-cs"/>
            </a:endParaRPr>
          </a:p>
          <a:p>
            <a:r>
              <a:rPr kumimoji="1" lang="en-US" altLang="ja-JP" dirty="0" smtClean="0"/>
              <a:t>※</a:t>
            </a:r>
            <a:r>
              <a:rPr kumimoji="1" lang="ja-JP" altLang="en-US" dirty="0" smtClean="0"/>
              <a:t>各項目にリンクを貼っています。クリックすると、そのスライドへ飛びます。</a:t>
            </a:r>
            <a:endParaRPr kumimoji="1" lang="en-US" altLang="ja-JP" dirty="0" smtClean="0"/>
          </a:p>
          <a:p>
            <a:r>
              <a:rPr kumimoji="1" lang="ja-JP" altLang="en-US" dirty="0" smtClean="0"/>
              <a:t>（クリック➡次ページへ）</a:t>
            </a:r>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2</a:t>
            </a:fld>
            <a:endParaRPr kumimoji="1" lang="ja-JP" altLang="en-US" dirty="0"/>
          </a:p>
        </p:txBody>
      </p:sp>
    </p:spTree>
    <p:extLst>
      <p:ext uri="{BB962C8B-B14F-4D97-AF65-F5344CB8AC3E}">
        <p14:creationId xmlns:p14="http://schemas.microsoft.com/office/powerpoint/2010/main" val="4071366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「職業」に関する記事ですと、こんな新聞記事が検索できます。</a:t>
            </a:r>
            <a:endParaRPr kumimoji="1" lang="en-US" altLang="ja-JP" dirty="0" smtClean="0"/>
          </a:p>
          <a:p>
            <a:endParaRPr kumimoji="1" lang="en-US" altLang="ja-JP" dirty="0" smtClean="0"/>
          </a:p>
          <a:p>
            <a:r>
              <a:rPr kumimoji="1" lang="en-US" altLang="ja-JP" dirty="0" smtClean="0"/>
              <a:t>※</a:t>
            </a:r>
            <a:r>
              <a:rPr kumimoji="1" lang="ja-JP" altLang="en-US" dirty="0" smtClean="0"/>
              <a:t>仙台市図書館でのコピー、データベース印刷は有料です（</a:t>
            </a:r>
            <a:r>
              <a:rPr kumimoji="1" lang="en-US" altLang="ja-JP" dirty="0" smtClean="0"/>
              <a:t>1</a:t>
            </a:r>
            <a:r>
              <a:rPr kumimoji="1" lang="ja-JP" altLang="en-US" dirty="0" smtClean="0"/>
              <a:t>枚</a:t>
            </a:r>
            <a:r>
              <a:rPr kumimoji="1" lang="en-US" altLang="ja-JP" dirty="0" smtClean="0"/>
              <a:t>10</a:t>
            </a:r>
            <a:r>
              <a:rPr kumimoji="1" lang="ja-JP" altLang="en-US" dirty="0" smtClean="0"/>
              <a:t>円）。申込用紙に記入してもらいます。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20</a:t>
            </a:fld>
            <a:endParaRPr kumimoji="1" lang="ja-JP" altLang="en-US" dirty="0"/>
          </a:p>
        </p:txBody>
      </p:sp>
    </p:spTree>
    <p:extLst>
      <p:ext uri="{BB962C8B-B14F-4D97-AF65-F5344CB8AC3E}">
        <p14:creationId xmlns:p14="http://schemas.microsoft.com/office/powerpoint/2010/main" val="3628149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latin typeface="+mj-ea"/>
                <a:ea typeface="+mn-ea"/>
                <a:cs typeface="+mn-cs"/>
              </a:rPr>
              <a:t>仙台市図書館にある「ジャパンナレッジ」では、全</a:t>
            </a:r>
            <a:r>
              <a:rPr kumimoji="1" lang="en-US" altLang="ja-JP" sz="1200" kern="1200" dirty="0" smtClean="0">
                <a:solidFill>
                  <a:schemeClr val="tx1"/>
                </a:solidFill>
                <a:latin typeface="+mj-ea"/>
                <a:ea typeface="+mn-ea"/>
                <a:cs typeface="+mn-cs"/>
              </a:rPr>
              <a:t>50</a:t>
            </a:r>
            <a:r>
              <a:rPr kumimoji="1" lang="ja-JP" altLang="en-US" sz="1200" kern="1200" dirty="0" smtClean="0">
                <a:solidFill>
                  <a:schemeClr val="tx1"/>
                </a:solidFill>
                <a:latin typeface="+mj-ea"/>
                <a:ea typeface="+mn-ea"/>
                <a:cs typeface="+mn-cs"/>
              </a:rPr>
              <a:t>種類の辞書・事典類の横断検索が可能、かつ地域情報も検索ができます。</a:t>
            </a:r>
            <a:endParaRPr kumimoji="1" lang="en-US" altLang="ja-JP" sz="1200" kern="1200" dirty="0" smtClean="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j-ea"/>
                <a:ea typeface="+mn-ea"/>
                <a:cs typeface="+mn-cs"/>
              </a:rPr>
              <a:t>データベースを使用したいときは、図書館の係の人に伝えてください。</a:t>
            </a:r>
            <a:endParaRPr kumimoji="1" lang="en-US" altLang="ja-JP" sz="1200" kern="1200" dirty="0" smtClean="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21</a:t>
            </a:fld>
            <a:endParaRPr kumimoji="1" lang="ja-JP" altLang="en-US" dirty="0"/>
          </a:p>
        </p:txBody>
      </p:sp>
    </p:spTree>
    <p:extLst>
      <p:ext uri="{BB962C8B-B14F-4D97-AF65-F5344CB8AC3E}">
        <p14:creationId xmlns:p14="http://schemas.microsoft.com/office/powerpoint/2010/main" val="1956115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図書だけでなく、ビデオやＤＶＤなどの視聴覚資料も参考になります。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22</a:t>
            </a:fld>
            <a:endParaRPr kumimoji="1" lang="ja-JP" altLang="en-US" dirty="0"/>
          </a:p>
        </p:txBody>
      </p:sp>
    </p:spTree>
    <p:extLst>
      <p:ext uri="{BB962C8B-B14F-4D97-AF65-F5344CB8AC3E}">
        <p14:creationId xmlns:p14="http://schemas.microsoft.com/office/powerpoint/2010/main" val="2185800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「職業」に関する資料として、こんなＤＶＤ資料があります。</a:t>
            </a:r>
            <a:endParaRPr kumimoji="1" lang="en-US" altLang="ja-JP" dirty="0" smtClean="0"/>
          </a:p>
          <a:p>
            <a:r>
              <a:rPr kumimoji="1" lang="ja-JP" altLang="en-US" dirty="0" smtClean="0"/>
              <a:t>視聴覚資料は、一人３点まで借りることができます。</a:t>
            </a:r>
            <a:endParaRPr kumimoji="1" lang="en-US" altLang="ja-JP" dirty="0" smtClean="0"/>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現在、</a:t>
            </a:r>
            <a:r>
              <a:rPr kumimoji="1" lang="ja-JP" altLang="en-US" sz="1000" kern="1200" dirty="0" smtClean="0">
                <a:solidFill>
                  <a:schemeClr val="tx1"/>
                </a:solidFill>
                <a:latin typeface="+mj-ea"/>
                <a:ea typeface="+mn-ea"/>
                <a:cs typeface="+mn-cs"/>
              </a:rPr>
              <a:t>新型コロナウイルス感染防止対策のため、館内での視聴を中止しています。</a:t>
            </a:r>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23</a:t>
            </a:fld>
            <a:endParaRPr kumimoji="1" lang="ja-JP" altLang="en-US" dirty="0"/>
          </a:p>
        </p:txBody>
      </p:sp>
    </p:spTree>
    <p:extLst>
      <p:ext uri="{BB962C8B-B14F-4D97-AF65-F5344CB8AC3E}">
        <p14:creationId xmlns:p14="http://schemas.microsoft.com/office/powerpoint/2010/main" val="3112063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図書館の資料を借りて、家でゆっくり読んだり視聴したりすることもできます。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資料を借りるには、利用登録が必要ですので、生徒手帳を持参の上、自宅の住所や連絡先を記入できるようにしてきましょう。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24</a:t>
            </a:fld>
            <a:endParaRPr kumimoji="1" lang="ja-JP" altLang="en-US" dirty="0"/>
          </a:p>
        </p:txBody>
      </p:sp>
    </p:spTree>
    <p:extLst>
      <p:ext uri="{BB962C8B-B14F-4D97-AF65-F5344CB8AC3E}">
        <p14:creationId xmlns:p14="http://schemas.microsoft.com/office/powerpoint/2010/main" val="3490425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本を借りていきたい、そんなときは、「利用者カード」が必要です。</a:t>
            </a:r>
            <a:endParaRPr kumimoji="1" lang="en-US" altLang="ja-JP" dirty="0" smtClean="0"/>
          </a:p>
          <a:p>
            <a:r>
              <a:rPr kumimoji="1" lang="ja-JP" altLang="en-US" dirty="0" smtClean="0"/>
              <a:t>このカードがあると、仙台市図書館すべての館で本を借りたり予約したりすることができます。</a:t>
            </a:r>
            <a:endParaRPr kumimoji="1" lang="en-US" altLang="ja-JP" dirty="0" smtClean="0"/>
          </a:p>
          <a:p>
            <a:r>
              <a:rPr kumimoji="1" lang="ja-JP" altLang="en-US" dirty="0" smtClean="0"/>
              <a:t>申込用紙を記入して図書館の人に渡すと、利用者カードを作ってくれます。</a:t>
            </a:r>
            <a:endParaRPr kumimoji="1" lang="en-US" altLang="ja-JP" dirty="0" smtClean="0"/>
          </a:p>
          <a:p>
            <a:r>
              <a:rPr kumimoji="1" lang="ja-JP" altLang="en-US" dirty="0" smtClean="0"/>
              <a:t>生徒手帳、または保険証など住所が確認できるものを持参してください。</a:t>
            </a:r>
            <a:endParaRPr kumimoji="1" lang="en-US" altLang="ja-JP" dirty="0" smtClean="0"/>
          </a:p>
          <a:p>
            <a:r>
              <a:rPr kumimoji="1" lang="ja-JP" altLang="en-US" dirty="0" smtClean="0"/>
              <a:t>また、自宅の住所・連絡先を記入できるようにしてきましょう。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25</a:t>
            </a:fld>
            <a:endParaRPr kumimoji="1" lang="ja-JP" altLang="en-US" dirty="0"/>
          </a:p>
        </p:txBody>
      </p:sp>
    </p:spTree>
    <p:extLst>
      <p:ext uri="{BB962C8B-B14F-4D97-AF65-F5344CB8AC3E}">
        <p14:creationId xmlns:p14="http://schemas.microsoft.com/office/powerpoint/2010/main" val="1916620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こちらは、仙台市図書館でできることです。</a:t>
            </a:r>
            <a:endParaRPr kumimoji="1" lang="en-US" altLang="ja-JP" dirty="0" smtClean="0"/>
          </a:p>
          <a:p>
            <a:r>
              <a:rPr kumimoji="1" lang="ja-JP" altLang="en-US" dirty="0" smtClean="0"/>
              <a:t>本は１０冊まで、</a:t>
            </a:r>
            <a:r>
              <a:rPr kumimoji="1" lang="en-US" altLang="ja-JP" dirty="0" smtClean="0"/>
              <a:t>CD</a:t>
            </a:r>
            <a:r>
              <a:rPr kumimoji="1" lang="ja-JP" altLang="en-US" dirty="0" smtClean="0"/>
              <a:t>や</a:t>
            </a:r>
            <a:r>
              <a:rPr kumimoji="1" lang="en-US" altLang="ja-JP" dirty="0" smtClean="0"/>
              <a:t>DVD</a:t>
            </a:r>
            <a:r>
              <a:rPr kumimoji="1" lang="ja-JP" altLang="en-US" dirty="0" smtClean="0"/>
              <a:t>は３点まで２週間の貸出ができます。</a:t>
            </a:r>
            <a:endParaRPr kumimoji="1" lang="en-US" altLang="ja-JP" dirty="0" smtClean="0"/>
          </a:p>
          <a:p>
            <a:r>
              <a:rPr kumimoji="1" lang="ja-JP" altLang="en-US" dirty="0" smtClean="0"/>
              <a:t>（</a:t>
            </a:r>
            <a:r>
              <a:rPr kumimoji="1" lang="en-US" altLang="ja-JP" dirty="0" smtClean="0"/>
              <a:t>※</a:t>
            </a:r>
            <a:r>
              <a:rPr kumimoji="1" lang="ja-JP" altLang="en-US" dirty="0" smtClean="0"/>
              <a:t>ＣＤ・ＤＶＤの貸出し点数は</a:t>
            </a:r>
            <a:r>
              <a:rPr kumimoji="1" lang="en-US" altLang="ja-JP" dirty="0" smtClean="0"/>
              <a:t>2020.9.30</a:t>
            </a:r>
            <a:r>
              <a:rPr kumimoji="1" lang="ja-JP" altLang="en-US" dirty="0" smtClean="0"/>
              <a:t>までは</a:t>
            </a:r>
            <a:r>
              <a:rPr kumimoji="1" lang="en-US" altLang="ja-JP" dirty="0" smtClean="0"/>
              <a:t>2</a:t>
            </a:r>
            <a:r>
              <a:rPr kumimoji="1" lang="ja-JP" altLang="en-US" dirty="0" smtClean="0"/>
              <a:t>点です。）</a:t>
            </a:r>
            <a:endParaRPr kumimoji="1" lang="en-US" altLang="ja-JP" dirty="0" smtClean="0"/>
          </a:p>
          <a:p>
            <a:r>
              <a:rPr kumimoji="1" lang="ja-JP" altLang="en-US" dirty="0" smtClean="0"/>
              <a:t>また、図書館にない本や貸出中の本は予約することができます。</a:t>
            </a:r>
            <a:endParaRPr kumimoji="1" lang="en-US" altLang="ja-JP" dirty="0" smtClean="0"/>
          </a:p>
          <a:p>
            <a:endParaRPr kumimoji="1" lang="en-US" altLang="ja-JP" dirty="0" smtClean="0"/>
          </a:p>
          <a:p>
            <a:r>
              <a:rPr kumimoji="1" lang="ja-JP" altLang="en-US" dirty="0" smtClean="0"/>
              <a:t>利用登録時にパスワードを発行すると、家庭のインターネットで予約や貸出期間の延長などを行うことができます。</a:t>
            </a:r>
            <a:endParaRPr kumimoji="1" lang="en-US" altLang="ja-JP" dirty="0" smtClean="0"/>
          </a:p>
          <a:p>
            <a:r>
              <a:rPr kumimoji="1" lang="ja-JP" altLang="en-US" dirty="0" smtClean="0"/>
              <a:t>（クリック➡次ページへ）</a:t>
            </a:r>
            <a:endParaRPr kumimoji="1" lang="ja-JP" altLang="en-US" dirty="0"/>
          </a:p>
        </p:txBody>
      </p:sp>
      <p:sp>
        <p:nvSpPr>
          <p:cNvPr id="4" name="スライド番号プレースホルダー 3"/>
          <p:cNvSpPr>
            <a:spLocks noGrp="1"/>
          </p:cNvSpPr>
          <p:nvPr>
            <p:ph type="sldNum" sz="quarter" idx="10"/>
          </p:nvPr>
        </p:nvSpPr>
        <p:spPr/>
        <p:txBody>
          <a:bodyPr/>
          <a:lstStyle/>
          <a:p>
            <a:fld id="{D2B0E9ED-644D-4032-859D-B59DFA73E67D}" type="slidenum">
              <a:rPr kumimoji="1" lang="ja-JP" altLang="en-US" smtClean="0"/>
              <a:t>26</a:t>
            </a:fld>
            <a:endParaRPr kumimoji="1" lang="ja-JP" altLang="en-US" dirty="0"/>
          </a:p>
        </p:txBody>
      </p:sp>
    </p:spTree>
    <p:extLst>
      <p:ext uri="{BB962C8B-B14F-4D97-AF65-F5344CB8AC3E}">
        <p14:creationId xmlns:p14="http://schemas.microsoft.com/office/powerpoint/2010/main" val="418321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調べ学習で使った資料は、記録を残しておきましょう。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レポートにまとめるときに必要になります。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27</a:t>
            </a:fld>
            <a:endParaRPr kumimoji="1" lang="ja-JP" altLang="en-US" dirty="0"/>
          </a:p>
        </p:txBody>
      </p:sp>
    </p:spTree>
    <p:extLst>
      <p:ext uri="{BB962C8B-B14F-4D97-AF65-F5344CB8AC3E}">
        <p14:creationId xmlns:p14="http://schemas.microsoft.com/office/powerpoint/2010/main" val="3549420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本の最後には「奥付」があります。奥付を参考にして、書名・著者名・出版年月・出版社を必ずメモしておきましょう。</a:t>
            </a:r>
            <a:endParaRPr kumimoji="1" lang="en-US" altLang="ja-JP" dirty="0" smtClean="0"/>
          </a:p>
          <a:p>
            <a:r>
              <a:rPr kumimoji="1" lang="ja-JP" altLang="en-US" dirty="0" smtClean="0"/>
              <a:t>また、参考にしたページも忘れずに記録しておきましょう。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28</a:t>
            </a:fld>
            <a:endParaRPr kumimoji="1" lang="ja-JP" altLang="en-US" dirty="0"/>
          </a:p>
        </p:txBody>
      </p:sp>
    </p:spTree>
    <p:extLst>
      <p:ext uri="{BB962C8B-B14F-4D97-AF65-F5344CB8AC3E}">
        <p14:creationId xmlns:p14="http://schemas.microsoft.com/office/powerpoint/2010/main" val="3986644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j-ea"/>
                <a:ea typeface="+mn-ea"/>
                <a:cs typeface="+mn-cs"/>
              </a:rPr>
              <a:t>ここまで、図書館での調べ方について進めてきましたが、「職業」について、図書館の様々なツールを使って情報を入手することができそうでしょうか。</a:t>
            </a:r>
            <a:endParaRPr kumimoji="1" lang="en-US" altLang="ja-JP" sz="1200" kern="1200" dirty="0" smtClean="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j-ea"/>
                <a:ea typeface="+mn-ea"/>
                <a:cs typeface="+mn-cs"/>
              </a:rPr>
              <a:t>困ったとき・資料が見つからないとき、機械の操作が分からないときなどは、お気軽に図書館の職員にお声掛けください。</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867D847-A56A-49DE-817B-13FBF43BD2FF}" type="slidenum">
              <a:rPr kumimoji="1" lang="ja-JP" altLang="en-US" smtClean="0"/>
              <a:t>29</a:t>
            </a:fld>
            <a:endParaRPr kumimoji="1" lang="ja-JP" altLang="en-US" dirty="0"/>
          </a:p>
        </p:txBody>
      </p:sp>
    </p:spTree>
    <p:extLst>
      <p:ext uri="{BB962C8B-B14F-4D97-AF65-F5344CB8AC3E}">
        <p14:creationId xmlns:p14="http://schemas.microsoft.com/office/powerpoint/2010/main" val="252824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「職業」について調べる、とはどんなことを調べたらよいのでしょうか。</a:t>
            </a:r>
            <a:endParaRPr kumimoji="1" lang="en-US" altLang="ja-JP" dirty="0" smtClean="0"/>
          </a:p>
          <a:p>
            <a:r>
              <a:rPr kumimoji="1" lang="ja-JP" altLang="en-US" dirty="0" smtClean="0"/>
              <a:t>まずは、職業ガイドや図書を使って「職業」の全体像をつかみましょう。</a:t>
            </a:r>
            <a:endParaRPr kumimoji="1" lang="en-US" altLang="ja-JP" dirty="0" smtClean="0"/>
          </a:p>
          <a:p>
            <a:r>
              <a:rPr kumimoji="1" lang="ja-JP" altLang="en-US" dirty="0" smtClean="0"/>
              <a:t>そして、具体的に調べてみたい職業が決まったら、更に詳しい情報の得られる資料を探してみましょう。</a:t>
            </a:r>
            <a:endParaRPr kumimoji="1" lang="en-US" altLang="ja-JP" dirty="0" smtClean="0"/>
          </a:p>
          <a:p>
            <a:r>
              <a:rPr kumimoji="1" lang="ja-JP" altLang="en-US" dirty="0" smtClean="0"/>
              <a:t>この調べ学習を通して、「働くこと」や「生き方」についても、考えを深めていけるといいですね。</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3</a:t>
            </a:fld>
            <a:endParaRPr kumimoji="1" lang="ja-JP" altLang="en-US" dirty="0"/>
          </a:p>
        </p:txBody>
      </p:sp>
    </p:spTree>
    <p:extLst>
      <p:ext uri="{BB962C8B-B14F-4D97-AF65-F5344CB8AC3E}">
        <p14:creationId xmlns:p14="http://schemas.microsoft.com/office/powerpoint/2010/main" val="1013373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「調べるって面白い」、「分からないことがあったら図書館に行ってみよう」そんなふうに思ってもらえたらうれしいです。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この先は、レポートのまとめ方について進めていきます。</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30</a:t>
            </a:fld>
            <a:endParaRPr kumimoji="1" lang="ja-JP" altLang="en-US" dirty="0"/>
          </a:p>
        </p:txBody>
      </p:sp>
    </p:spTree>
    <p:extLst>
      <p:ext uri="{BB962C8B-B14F-4D97-AF65-F5344CB8AC3E}">
        <p14:creationId xmlns:p14="http://schemas.microsoft.com/office/powerpoint/2010/main" val="577486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最後に、調べたことを整理してまとめていきます。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情報を集めただけでは、丸写しで終わってしまいます。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集めた情報を取捨選択し、情報を整理しながら、考察へと結びつけていきましょう。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31</a:t>
            </a:fld>
            <a:endParaRPr kumimoji="1" lang="ja-JP" altLang="en-US" dirty="0"/>
          </a:p>
        </p:txBody>
      </p:sp>
    </p:spTree>
    <p:extLst>
      <p:ext uri="{BB962C8B-B14F-4D97-AF65-F5344CB8AC3E}">
        <p14:creationId xmlns:p14="http://schemas.microsoft.com/office/powerpoint/2010/main" val="17457795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調べたことから、まとめに必要なものを取捨選択しましょう。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また、比較して考えたり、分類したり、関連付けて考えることが大切です。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32</a:t>
            </a:fld>
            <a:endParaRPr kumimoji="1" lang="ja-JP" altLang="en-US" dirty="0"/>
          </a:p>
        </p:txBody>
      </p:sp>
    </p:spTree>
    <p:extLst>
      <p:ext uri="{BB962C8B-B14F-4D97-AF65-F5344CB8AC3E}">
        <p14:creationId xmlns:p14="http://schemas.microsoft.com/office/powerpoint/2010/main" val="38476130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latin typeface="+mj-ea"/>
                <a:ea typeface="+mn-ea"/>
                <a:cs typeface="+mn-cs"/>
              </a:rPr>
              <a:t>例えば、本などで収集した</a:t>
            </a:r>
            <a:r>
              <a:rPr kumimoji="1" lang="ja-JP" altLang="en-US" sz="1200" kern="1200" dirty="0" smtClean="0">
                <a:solidFill>
                  <a:srgbClr val="FF0000"/>
                </a:solidFill>
                <a:latin typeface="+mj-ea"/>
                <a:ea typeface="+mn-ea"/>
                <a:cs typeface="+mn-cs"/>
              </a:rPr>
              <a:t>文字情報は、</a:t>
            </a:r>
            <a:r>
              <a:rPr kumimoji="1" lang="ja-JP" altLang="en-US" sz="1200" u="sng" kern="1200" dirty="0" smtClean="0">
                <a:solidFill>
                  <a:schemeClr val="tx1"/>
                </a:solidFill>
                <a:latin typeface="+mj-ea"/>
                <a:ea typeface="+mn-ea"/>
                <a:cs typeface="+mn-cs"/>
              </a:rPr>
              <a:t>項目を立てて</a:t>
            </a:r>
            <a:r>
              <a:rPr kumimoji="1" lang="ja-JP" altLang="en-US" sz="1200" kern="1200" dirty="0" smtClean="0">
                <a:solidFill>
                  <a:schemeClr val="tx1"/>
                </a:solidFill>
                <a:latin typeface="+mj-ea"/>
                <a:ea typeface="+mn-ea"/>
                <a:cs typeface="+mn-cs"/>
              </a:rPr>
              <a:t>分類してみましょう。</a:t>
            </a:r>
            <a:endParaRPr kumimoji="1" lang="en-US" altLang="ja-JP" sz="1200" kern="1200" dirty="0" smtClean="0">
              <a:solidFill>
                <a:schemeClr val="tx1"/>
              </a:solidFill>
              <a:latin typeface="+mj-ea"/>
              <a:ea typeface="+mn-ea"/>
              <a:cs typeface="+mn-cs"/>
            </a:endParaRPr>
          </a:p>
          <a:p>
            <a:r>
              <a:rPr kumimoji="1" lang="ja-JP" altLang="en-US" sz="1200" kern="1200" dirty="0" smtClean="0">
                <a:solidFill>
                  <a:srgbClr val="FF0000"/>
                </a:solidFill>
                <a:latin typeface="+mj-ea"/>
                <a:ea typeface="+mn-ea"/>
                <a:cs typeface="+mn-cs"/>
              </a:rPr>
              <a:t>また、</a:t>
            </a:r>
            <a:r>
              <a:rPr kumimoji="1" lang="ja-JP" altLang="en-US" sz="1200" kern="1200" dirty="0" smtClean="0">
                <a:solidFill>
                  <a:schemeClr val="tx1"/>
                </a:solidFill>
                <a:latin typeface="+mj-ea"/>
                <a:ea typeface="+mn-ea"/>
                <a:cs typeface="+mn-cs"/>
              </a:rPr>
              <a:t>統計資料などの</a:t>
            </a:r>
            <a:r>
              <a:rPr kumimoji="1" lang="ja-JP" altLang="en-US" sz="1200" kern="1200" dirty="0" smtClean="0">
                <a:solidFill>
                  <a:srgbClr val="FF0000"/>
                </a:solidFill>
                <a:latin typeface="+mj-ea"/>
                <a:ea typeface="+mn-ea"/>
                <a:cs typeface="+mn-cs"/>
              </a:rPr>
              <a:t>数値化された情報は、表やグラフ</a:t>
            </a:r>
            <a:r>
              <a:rPr kumimoji="1" lang="ja-JP" altLang="en-US" sz="1200" kern="1200" dirty="0" smtClean="0">
                <a:solidFill>
                  <a:schemeClr val="tx1"/>
                </a:solidFill>
                <a:latin typeface="+mj-ea"/>
                <a:ea typeface="+mn-ea"/>
                <a:cs typeface="+mn-cs"/>
              </a:rPr>
              <a:t>に表すと視覚化されて分かりやすくなります。</a:t>
            </a:r>
            <a:endParaRPr kumimoji="1" lang="en-US" altLang="ja-JP" sz="1200" kern="1200" dirty="0" smtClean="0">
              <a:solidFill>
                <a:schemeClr val="tx1"/>
              </a:solidFill>
              <a:latin typeface="+mj-ea"/>
              <a:ea typeface="+mn-ea"/>
              <a:cs typeface="+mn-cs"/>
            </a:endParaRPr>
          </a:p>
          <a:p>
            <a:r>
              <a:rPr kumimoji="1" lang="ja-JP" altLang="en-US" sz="1200" kern="1200" dirty="0" smtClean="0">
                <a:solidFill>
                  <a:schemeClr val="tx1"/>
                </a:solidFill>
                <a:latin typeface="+mj-ea"/>
                <a:ea typeface="+mn-ea"/>
                <a:cs typeface="+mn-cs"/>
              </a:rPr>
              <a:t>その他、</a:t>
            </a:r>
            <a:r>
              <a:rPr kumimoji="1" lang="ja-JP" altLang="en-US" sz="1200" kern="1200" dirty="0" smtClean="0">
                <a:solidFill>
                  <a:srgbClr val="FF0000"/>
                </a:solidFill>
                <a:latin typeface="+mj-ea"/>
                <a:ea typeface="+mn-ea"/>
                <a:cs typeface="+mn-cs"/>
              </a:rPr>
              <a:t>イラスト</a:t>
            </a:r>
            <a:r>
              <a:rPr kumimoji="1" lang="ja-JP" altLang="en-US" sz="1200" kern="1200" dirty="0" smtClean="0">
                <a:solidFill>
                  <a:schemeClr val="tx1"/>
                </a:solidFill>
                <a:latin typeface="+mj-ea"/>
                <a:ea typeface="+mn-ea"/>
                <a:cs typeface="+mn-cs"/>
              </a:rPr>
              <a:t>や</a:t>
            </a:r>
            <a:r>
              <a:rPr kumimoji="1" lang="ja-JP" altLang="en-US" sz="1200" kern="1200" dirty="0" smtClean="0">
                <a:solidFill>
                  <a:srgbClr val="FF0000"/>
                </a:solidFill>
                <a:latin typeface="+mj-ea"/>
                <a:ea typeface="+mn-ea"/>
                <a:cs typeface="+mn-cs"/>
              </a:rPr>
              <a:t>マップ化する方法もあります。</a:t>
            </a:r>
            <a:endParaRPr kumimoji="1" lang="en-US" altLang="ja-JP" sz="1200" kern="1200" dirty="0" smtClean="0">
              <a:solidFill>
                <a:srgbClr val="FF0000"/>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33</a:t>
            </a:fld>
            <a:endParaRPr kumimoji="1" lang="ja-JP" altLang="en-US" dirty="0"/>
          </a:p>
        </p:txBody>
      </p:sp>
    </p:spTree>
    <p:extLst>
      <p:ext uri="{BB962C8B-B14F-4D97-AF65-F5344CB8AC3E}">
        <p14:creationId xmlns:p14="http://schemas.microsoft.com/office/powerpoint/2010/main" val="28491199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図や表、思考ツールを使うことによって、資料から得られた情報を視覚的に整理・分析することができます。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得られた情報から、自分の考えを導いていくことが大切です。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34</a:t>
            </a:fld>
            <a:endParaRPr kumimoji="1" lang="ja-JP" altLang="en-US" dirty="0"/>
          </a:p>
        </p:txBody>
      </p:sp>
    </p:spTree>
    <p:extLst>
      <p:ext uri="{BB962C8B-B14F-4D97-AF65-F5344CB8AC3E}">
        <p14:creationId xmlns:p14="http://schemas.microsoft.com/office/powerpoint/2010/main" val="19017182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調べたことを話し合いながら、整理・分析を進めましょう。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話し合いながら進めることで、自分とは異なる視点や考えに気づき、自分の考えを</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一層深めることができます。（クリック➡次ページへ）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35</a:t>
            </a:fld>
            <a:endParaRPr kumimoji="1" lang="ja-JP" altLang="en-US" dirty="0"/>
          </a:p>
        </p:txBody>
      </p:sp>
    </p:spTree>
    <p:extLst>
      <p:ext uri="{BB962C8B-B14F-4D97-AF65-F5344CB8AC3E}">
        <p14:creationId xmlns:p14="http://schemas.microsoft.com/office/powerpoint/2010/main" val="6960619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レポートとしてまとめる場合には、このようなことにも注意してください。</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・本に書いてあったことと、自分の意見を区別して書いていきましょう。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・引用は、「　」でくくって、引用であることを分かるように記しましょう。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・レポートの最後には、参考資料を明記しましょう。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36</a:t>
            </a:fld>
            <a:endParaRPr kumimoji="1" lang="ja-JP" altLang="en-US" dirty="0"/>
          </a:p>
        </p:txBody>
      </p:sp>
    </p:spTree>
    <p:extLst>
      <p:ext uri="{BB962C8B-B14F-4D97-AF65-F5344CB8AC3E}">
        <p14:creationId xmlns:p14="http://schemas.microsoft.com/office/powerpoint/2010/main" val="8285127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レポートの作成においては、調べたことを誰に伝えたいのかを意識して</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書いていくと、伝えたいことが明確になり、表現する言葉も選ぶようになります。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また、常に目的を意識し、課題と向き合うことで、ぶれないレポートに仕上がります。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レポートの最後には、参考資料を明記します。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また、振り返りの時間を持つことで、さらなる課題が見つかったり、達成感を味わえます。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37</a:t>
            </a:fld>
            <a:endParaRPr kumimoji="1" lang="ja-JP" altLang="en-US" dirty="0"/>
          </a:p>
        </p:txBody>
      </p:sp>
    </p:spTree>
    <p:extLst>
      <p:ext uri="{BB962C8B-B14F-4D97-AF65-F5344CB8AC3E}">
        <p14:creationId xmlns:p14="http://schemas.microsoft.com/office/powerpoint/2010/main" val="455150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いよいよ、発表です。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ここまで、調べて分かったこと、考えたことを整理・分析してきました。</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分かりやすく、工夫して、みんなに伝えてみましょう。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発表資料は、保存しておくと、次の学習に役立ちます。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以上で、「図書館で調べよう～職業」を終了します。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（クリック➡次ページが最終ページです）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38</a:t>
            </a:fld>
            <a:endParaRPr kumimoji="1" lang="ja-JP" altLang="en-US" dirty="0"/>
          </a:p>
        </p:txBody>
      </p:sp>
    </p:spTree>
    <p:extLst>
      <p:ext uri="{BB962C8B-B14F-4D97-AF65-F5344CB8AC3E}">
        <p14:creationId xmlns:p14="http://schemas.microsoft.com/office/powerpoint/2010/main" val="20182474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最終ページです。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39</a:t>
            </a:fld>
            <a:endParaRPr kumimoji="1" lang="ja-JP" altLang="en-US" dirty="0"/>
          </a:p>
        </p:txBody>
      </p:sp>
    </p:spTree>
    <p:extLst>
      <p:ext uri="{BB962C8B-B14F-4D97-AF65-F5344CB8AC3E}">
        <p14:creationId xmlns:p14="http://schemas.microsoft.com/office/powerpoint/2010/main" val="4042965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さて、まずは、「職業」から連想できるキーワードを挙げてみましょう。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（少し考えさせてからクリック➡次ページへ）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4</a:t>
            </a:fld>
            <a:endParaRPr kumimoji="1" lang="ja-JP" altLang="en-US" dirty="0"/>
          </a:p>
        </p:txBody>
      </p:sp>
    </p:spTree>
    <p:extLst>
      <p:ext uri="{BB962C8B-B14F-4D97-AF65-F5344CB8AC3E}">
        <p14:creationId xmlns:p14="http://schemas.microsoft.com/office/powerpoint/2010/main" val="641119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主なキーワードとして、このようなものが挙げられます。</a:t>
            </a:r>
            <a:endParaRPr kumimoji="1" lang="en-US" altLang="ja-JP" dirty="0" smtClean="0"/>
          </a:p>
          <a:p>
            <a:r>
              <a:rPr kumimoji="1" lang="ja-JP" altLang="en-US" dirty="0" smtClean="0"/>
              <a:t>これらは、図書館にあるパソコン（資料検索端末　ＯＰＡＣ）や各種データベースを検索する際に入力するキーワードの例ともなりますので、メモしておきましょう。</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9867D847-A56A-49DE-817B-13FBF43BD2FF}" type="slidenum">
              <a:rPr kumimoji="1" lang="ja-JP" altLang="en-US" smtClean="0"/>
              <a:t>5</a:t>
            </a:fld>
            <a:endParaRPr kumimoji="1" lang="ja-JP" altLang="en-US" dirty="0"/>
          </a:p>
        </p:txBody>
      </p:sp>
    </p:spTree>
    <p:extLst>
      <p:ext uri="{BB962C8B-B14F-4D97-AF65-F5344CB8AC3E}">
        <p14:creationId xmlns:p14="http://schemas.microsoft.com/office/powerpoint/2010/main" val="2494166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インターネットで、仙台市図書館のホームページの「蔵書検索」によって、資料を探すことができます。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図書館の利用登録時にパスワードを発行していると、「マイライブラリ」にログインして、資料の予約や「マイ本棚」の作成などができます。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6</a:t>
            </a:fld>
            <a:endParaRPr kumimoji="1" lang="ja-JP" altLang="en-US" dirty="0"/>
          </a:p>
        </p:txBody>
      </p:sp>
    </p:spTree>
    <p:extLst>
      <p:ext uri="{BB962C8B-B14F-4D97-AF65-F5344CB8AC3E}">
        <p14:creationId xmlns:p14="http://schemas.microsoft.com/office/powerpoint/2010/main" val="1953300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仙台市には各区に図書館があります。</a:t>
            </a:r>
            <a:endParaRPr kumimoji="1" lang="en-US" altLang="ja-JP" dirty="0" smtClean="0"/>
          </a:p>
          <a:p>
            <a:r>
              <a:rPr kumimoji="1" lang="ja-JP" altLang="en-US" dirty="0" smtClean="0"/>
              <a:t>ここからは、図書館で、どのように資料を探したらいいか、どんな資料を使ったらいいか、どのように図書館を利用したらよいかについて進めていきます。</a:t>
            </a:r>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7</a:t>
            </a:fld>
            <a:endParaRPr kumimoji="1" lang="ja-JP" altLang="en-US" dirty="0"/>
          </a:p>
        </p:txBody>
      </p:sp>
    </p:spTree>
    <p:extLst>
      <p:ext uri="{BB962C8B-B14F-4D97-AF65-F5344CB8AC3E}">
        <p14:creationId xmlns:p14="http://schemas.microsoft.com/office/powerpoint/2010/main" val="3799096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それでは、仙台市図書館へ行ってみましょう。</a:t>
            </a:r>
            <a:endParaRPr kumimoji="1" lang="en-US" altLang="ja-JP" dirty="0" smtClean="0"/>
          </a:p>
          <a:p>
            <a:r>
              <a:rPr kumimoji="1" lang="ja-JP" altLang="en-US" dirty="0" smtClean="0"/>
              <a:t>仙台市図書館は、市内に</a:t>
            </a:r>
            <a:r>
              <a:rPr kumimoji="1" lang="en-US" altLang="ja-JP" dirty="0" smtClean="0"/>
              <a:t>7</a:t>
            </a:r>
            <a:r>
              <a:rPr kumimoji="1" lang="ja-JP" altLang="en-US" dirty="0" smtClean="0"/>
              <a:t>図書館があります。</a:t>
            </a:r>
            <a:endParaRPr kumimoji="1" lang="en-US" altLang="ja-JP" dirty="0" smtClean="0"/>
          </a:p>
          <a:p>
            <a:endParaRPr kumimoji="1" lang="en-US" altLang="ja-JP" dirty="0" smtClean="0"/>
          </a:p>
          <a:p>
            <a:r>
              <a:rPr kumimoji="1" lang="ja-JP" altLang="en-US" dirty="0" smtClean="0"/>
              <a:t>図書館では、様々なツールから情報を入手できます。</a:t>
            </a:r>
            <a:endParaRPr kumimoji="1" lang="en-US" altLang="ja-JP" dirty="0" smtClean="0"/>
          </a:p>
          <a:p>
            <a:r>
              <a:rPr kumimoji="1" lang="ja-JP" altLang="en-US" dirty="0" smtClean="0"/>
              <a:t>どんな方法で調べることができると思いますか。考えてみましょう。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（少し考えさせてから、クリック➡次ページへ）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8</a:t>
            </a:fld>
            <a:endParaRPr kumimoji="1" lang="ja-JP" altLang="en-US" dirty="0"/>
          </a:p>
        </p:txBody>
      </p:sp>
    </p:spTree>
    <p:extLst>
      <p:ext uri="{BB962C8B-B14F-4D97-AF65-F5344CB8AC3E}">
        <p14:creationId xmlns:p14="http://schemas.microsoft.com/office/powerpoint/2010/main" val="3440418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図書館といえば、たくさんの本や資料があります。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それでは、どんな本で調べていけばよいでしょうか。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9</a:t>
            </a:fld>
            <a:endParaRPr kumimoji="1" lang="ja-JP" altLang="en-US" dirty="0"/>
          </a:p>
        </p:txBody>
      </p:sp>
    </p:spTree>
    <p:extLst>
      <p:ext uri="{BB962C8B-B14F-4D97-AF65-F5344CB8AC3E}">
        <p14:creationId xmlns:p14="http://schemas.microsoft.com/office/powerpoint/2010/main" val="1037909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52FD98F-ACBC-4358-8E9A-A90A61BDFF3D}" type="datetimeFigureOut">
              <a:rPr kumimoji="1" lang="ja-JP" altLang="en-US" smtClean="0"/>
              <a:t>2020/12/15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B00029E9-01EF-4F96-BCA8-5D19092830DC}" type="slidenum">
              <a:rPr kumimoji="1" lang="ja-JP" altLang="en-US" smtClean="0"/>
              <a:t>‹#›</a:t>
            </a:fld>
            <a:endParaRPr kumimoji="1" lang="ja-JP" alt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452FD98F-ACBC-4358-8E9A-A90A61BDFF3D}" type="datetimeFigureOut">
              <a:rPr kumimoji="1" lang="ja-JP" altLang="en-US" smtClean="0"/>
              <a:t>2020/12/15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B00029E9-01EF-4F96-BCA8-5D19092830DC}" type="slidenum">
              <a:rPr kumimoji="1" lang="ja-JP" altLang="en-US" smtClean="0"/>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452FD98F-ACBC-4358-8E9A-A90A61BDFF3D}" type="datetimeFigureOut">
              <a:rPr kumimoji="1" lang="ja-JP" altLang="en-US" smtClean="0"/>
              <a:t>2020/12/15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B00029E9-01EF-4F96-BCA8-5D19092830DC}" type="slidenum">
              <a:rPr kumimoji="1" lang="ja-JP" altLang="en-US" smtClean="0"/>
              <a:t>‹#›</a:t>
            </a:fld>
            <a:endParaRPr kumimoji="1"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BFBDDD2-9FBB-4606-A8E2-9D1846982E8A}" type="datetimeFigureOut">
              <a:rPr kumimoji="1" lang="ja-JP" altLang="en-US" smtClean="0"/>
              <a:t>2020/12/15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131560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BFBDDD2-9FBB-4606-A8E2-9D1846982E8A}" type="datetimeFigureOut">
              <a:rPr kumimoji="1" lang="ja-JP" altLang="en-US" smtClean="0"/>
              <a:t>2020/12/15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29304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BFBDDD2-9FBB-4606-A8E2-9D1846982E8A}" type="datetimeFigureOut">
              <a:rPr kumimoji="1" lang="ja-JP" altLang="en-US" smtClean="0"/>
              <a:t>2020/12/15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529498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BFBDDD2-9FBB-4606-A8E2-9D1846982E8A}" type="datetimeFigureOut">
              <a:rPr kumimoji="1" lang="ja-JP" altLang="en-US" smtClean="0"/>
              <a:t>2020/12/15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961496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6BFBDDD2-9FBB-4606-A8E2-9D1846982E8A}" type="datetimeFigureOut">
              <a:rPr kumimoji="1" lang="ja-JP" altLang="en-US" smtClean="0"/>
              <a:t>2020/12/15</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1801139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BFBDDD2-9FBB-4606-A8E2-9D1846982E8A}" type="datetimeFigureOut">
              <a:rPr kumimoji="1" lang="ja-JP" altLang="en-US" smtClean="0"/>
              <a:t>2020/12/15</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2607066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BDDD2-9FBB-4606-A8E2-9D1846982E8A}" type="datetimeFigureOut">
              <a:rPr kumimoji="1" lang="ja-JP" altLang="en-US" smtClean="0"/>
              <a:t>2020/12/15</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2040471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BFBDDD2-9FBB-4606-A8E2-9D1846982E8A}" type="datetimeFigureOut">
              <a:rPr kumimoji="1" lang="ja-JP" altLang="en-US" smtClean="0"/>
              <a:t>2020/12/15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3143607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452FD98F-ACBC-4358-8E9A-A90A61BDFF3D}" type="datetimeFigureOut">
              <a:rPr kumimoji="1" lang="ja-JP" altLang="en-US" smtClean="0"/>
              <a:t>2020/12/15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B00029E9-01EF-4F96-BCA8-5D19092830DC}" type="slidenum">
              <a:rPr kumimoji="1" lang="ja-JP" altLang="en-US" smtClean="0"/>
              <a:t>‹#›</a:t>
            </a:fld>
            <a:endParaRPr kumimoji="1" lang="ja-JP"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dirty="0" smtClean="0"/>
              <a:t>図を追加</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BFBDDD2-9FBB-4606-A8E2-9D1846982E8A}" type="datetimeFigureOut">
              <a:rPr kumimoji="1" lang="ja-JP" altLang="en-US" smtClean="0"/>
              <a:t>2020/12/15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2483570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BFBDDD2-9FBB-4606-A8E2-9D1846982E8A}" type="datetimeFigureOut">
              <a:rPr kumimoji="1" lang="ja-JP" altLang="en-US" smtClean="0"/>
              <a:t>2020/12/15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1101516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ja-JP" altLang="en-US" smtClean="0"/>
              <a:t>マスター タイトルの書式設定</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BFBDDD2-9FBB-4606-A8E2-9D1846982E8A}" type="datetimeFigureOut">
              <a:rPr kumimoji="1" lang="ja-JP" altLang="en-US" smtClean="0"/>
              <a:t>2020/12/15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8D3E6ECF-98F8-4D89-B01E-128D15651323}" type="slidenum">
              <a:rPr kumimoji="1" lang="ja-JP" altLang="en-US" smtClean="0"/>
              <a:t>‹#›</a:t>
            </a:fld>
            <a:endParaRPr kumimoji="1" lang="ja-JP" alt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875039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6BFBDDD2-9FBB-4606-A8E2-9D1846982E8A}" type="datetimeFigureOut">
              <a:rPr kumimoji="1" lang="ja-JP" altLang="en-US" smtClean="0"/>
              <a:t>2020/12/15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2562124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6BFBDDD2-9FBB-4606-A8E2-9D1846982E8A}" type="datetimeFigureOut">
              <a:rPr kumimoji="1" lang="ja-JP" altLang="en-US" smtClean="0"/>
              <a:t>2020/12/15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8D3E6ECF-98F8-4D89-B01E-128D15651323}" type="slidenum">
              <a:rPr kumimoji="1" lang="ja-JP" altLang="en-US" smtClean="0"/>
              <a:t>‹#›</a:t>
            </a:fld>
            <a:endParaRPr kumimoji="1" lang="ja-JP" alt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81708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6BFBDDD2-9FBB-4606-A8E2-9D1846982E8A}" type="datetimeFigureOut">
              <a:rPr kumimoji="1" lang="ja-JP" altLang="en-US" smtClean="0"/>
              <a:t>2020/12/15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33608967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BFBDDD2-9FBB-4606-A8E2-9D1846982E8A}" type="datetimeFigureOut">
              <a:rPr kumimoji="1" lang="ja-JP" altLang="en-US" smtClean="0"/>
              <a:t>2020/12/15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1079559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BFBDDD2-9FBB-4606-A8E2-9D1846982E8A}" type="datetimeFigureOut">
              <a:rPr kumimoji="1" lang="ja-JP" altLang="en-US" smtClean="0"/>
              <a:t>2020/12/15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3619641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52FD98F-ACBC-4358-8E9A-A90A61BDFF3D}" type="datetimeFigureOut">
              <a:rPr kumimoji="1" lang="ja-JP" altLang="en-US" smtClean="0"/>
              <a:t>2020/12/15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B00029E9-01EF-4F96-BCA8-5D19092830DC}" type="slidenum">
              <a:rPr kumimoji="1" lang="ja-JP" altLang="en-US" smtClean="0"/>
              <a:t>‹#›</a:t>
            </a:fld>
            <a:endParaRPr kumimoji="1" lang="ja-JP" alt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4"/>
          <p:cNvSpPr>
            <a:spLocks noGrp="1"/>
          </p:cNvSpPr>
          <p:nvPr>
            <p:ph type="dt" sz="half" idx="10"/>
          </p:nvPr>
        </p:nvSpPr>
        <p:spPr/>
        <p:txBody>
          <a:bodyPr/>
          <a:lstStyle/>
          <a:p>
            <a:fld id="{452FD98F-ACBC-4358-8E9A-A90A61BDFF3D}" type="datetimeFigureOut">
              <a:rPr kumimoji="1" lang="ja-JP" altLang="en-US" smtClean="0"/>
              <a:t>2020/12/15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B00029E9-01EF-4F96-BCA8-5D19092830DC}" type="slidenum">
              <a:rPr kumimoji="1" lang="ja-JP" altLang="en-US" smtClean="0"/>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452FD98F-ACBC-4358-8E9A-A90A61BDFF3D}" type="datetimeFigureOut">
              <a:rPr kumimoji="1" lang="ja-JP" altLang="en-US" smtClean="0"/>
              <a:t>2020/12/15</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B00029E9-01EF-4F96-BCA8-5D19092830DC}" type="slidenum">
              <a:rPr kumimoji="1" lang="ja-JP" altLang="en-US" smtClean="0"/>
              <a:t>‹#›</a:t>
            </a:fld>
            <a:endParaRPr kumimoji="1" lang="ja-JP" alt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52FD98F-ACBC-4358-8E9A-A90A61BDFF3D}" type="datetimeFigureOut">
              <a:rPr kumimoji="1" lang="ja-JP" altLang="en-US" smtClean="0"/>
              <a:t>2020/12/15</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B00029E9-01EF-4F96-BCA8-5D19092830DC}" type="slidenum">
              <a:rPr kumimoji="1" lang="ja-JP" altLang="en-US" smtClean="0"/>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2FD98F-ACBC-4358-8E9A-A90A61BDFF3D}" type="datetimeFigureOut">
              <a:rPr kumimoji="1" lang="ja-JP" altLang="en-US" smtClean="0"/>
              <a:t>2020/12/15</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B00029E9-01EF-4F96-BCA8-5D19092830DC}" type="slidenum">
              <a:rPr kumimoji="1" lang="ja-JP" altLang="en-US" smtClean="0"/>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ja-JP" altLang="en-US" smtClean="0"/>
              <a:t>マスター タイトルの書式設定</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52FD98F-ACBC-4358-8E9A-A90A61BDFF3D}" type="datetimeFigureOut">
              <a:rPr kumimoji="1" lang="ja-JP" altLang="en-US" smtClean="0"/>
              <a:t>2020/12/15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B00029E9-01EF-4F96-BCA8-5D19092830DC}" type="slidenum">
              <a:rPr kumimoji="1" lang="ja-JP" altLang="en-US" smtClean="0"/>
              <a:t>‹#›</a:t>
            </a:fld>
            <a:endParaRPr kumimoji="1" lang="ja-JP" alt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アイコンをクリックして図を追加</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52FD98F-ACBC-4358-8E9A-A90A61BDFF3D}" type="datetimeFigureOut">
              <a:rPr kumimoji="1" lang="ja-JP" altLang="en-US" smtClean="0"/>
              <a:t>2020/12/15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B00029E9-01EF-4F96-BCA8-5D19092830DC}" type="slidenum">
              <a:rPr kumimoji="1" lang="ja-JP" altLang="en-US" smtClean="0"/>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52FD98F-ACBC-4358-8E9A-A90A61BDFF3D}" type="datetimeFigureOut">
              <a:rPr kumimoji="1" lang="ja-JP" altLang="en-US" smtClean="0"/>
              <a:t>2020/12/15</a:t>
            </a:fld>
            <a:endParaRPr kumimoji="1" lang="ja-JP" alt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kumimoji="1" lang="ja-JP" alt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00029E9-01EF-4F96-BCA8-5D19092830DC}" type="slidenum">
              <a:rPr kumimoji="1" lang="ja-JP" altLang="en-US" smtClean="0"/>
              <a:t>‹#›</a:t>
            </a:fld>
            <a:endParaRPr kumimoji="1" lang="ja-JP" alt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6BFBDDD2-9FBB-4606-A8E2-9D1846982E8A}" type="datetimeFigureOut">
              <a:rPr kumimoji="1" lang="ja-JP" altLang="en-US" smtClean="0"/>
              <a:t>2020/12/15</a:t>
            </a:fld>
            <a:endParaRPr kumimoji="1" lang="ja-JP" altLang="en-US" dirty="0"/>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8814997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342900" rtl="0" eaLnBrk="1" latinLnBrk="0" hangingPunct="1">
        <a:spcBef>
          <a:spcPct val="0"/>
        </a:spcBef>
        <a:buNone/>
        <a:defRPr kumimoji="1" sz="27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kumimoji="1"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kumimoji="1"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kumimoji="1"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kumimoji="1"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kumimoji="1"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kumimoji="1"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kumimoji="1"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kumimoji="1"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llustrain.com/?p=20486"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illustrain.com/?p=20486"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4.xml"/><Relationship Id="rId7" Type="http://schemas.openxmlformats.org/officeDocument/2006/relationships/slide" Target="slide24.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22.xml"/><Relationship Id="rId5" Type="http://schemas.openxmlformats.org/officeDocument/2006/relationships/slide" Target="slide17.xml"/><Relationship Id="rId10" Type="http://schemas.openxmlformats.org/officeDocument/2006/relationships/image" Target="../media/image2.png"/><Relationship Id="rId4" Type="http://schemas.openxmlformats.org/officeDocument/2006/relationships/slide" Target="slide9.xml"/><Relationship Id="rId9" Type="http://schemas.openxmlformats.org/officeDocument/2006/relationships/slide" Target="slide3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illustrain.com/?p=21301"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hyperlink" Target="https://illustrain.com/?p=24744"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8" Type="http://schemas.openxmlformats.org/officeDocument/2006/relationships/hyperlink" Target="https://illustrain.com/?p=24744"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illustrain.com/?p=14257"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27584" y="1988840"/>
            <a:ext cx="7272808" cy="3167608"/>
          </a:xfrm>
        </p:spPr>
        <p:txBody>
          <a:bodyPr/>
          <a:lstStyle/>
          <a:p>
            <a:r>
              <a:rPr lang="ja-JP" altLang="en-US" sz="6600" dirty="0" smtClean="0"/>
              <a:t>　</a:t>
            </a:r>
            <a:r>
              <a:rPr lang="ja-JP" altLang="en-US" sz="6600" dirty="0"/>
              <a:t>図書館</a:t>
            </a:r>
            <a:r>
              <a:rPr lang="ja-JP" altLang="en-US" sz="6600" dirty="0" smtClean="0"/>
              <a:t>で調べよう</a:t>
            </a:r>
            <a:r>
              <a:rPr lang="en-US" altLang="ja-JP" sz="6600" dirty="0" smtClean="0"/>
              <a:t/>
            </a:r>
            <a:br>
              <a:rPr lang="en-US" altLang="ja-JP" sz="6600" dirty="0" smtClean="0"/>
            </a:br>
            <a:r>
              <a:rPr lang="ja-JP" altLang="en-US" sz="6600" dirty="0" smtClean="0"/>
              <a:t>　　　　「</a:t>
            </a:r>
            <a:r>
              <a:rPr lang="ja-JP" altLang="en-US" sz="6600" dirty="0"/>
              <a:t>職業</a:t>
            </a:r>
            <a:r>
              <a:rPr lang="ja-JP" altLang="en-US" sz="6600" dirty="0" smtClean="0"/>
              <a:t>」</a:t>
            </a:r>
            <a:endParaRPr kumimoji="1" lang="ja-JP" altLang="en-US" sz="6600" dirty="0"/>
          </a:p>
        </p:txBody>
      </p:sp>
      <p:sp>
        <p:nvSpPr>
          <p:cNvPr id="3" name="サブタイトル 2"/>
          <p:cNvSpPr>
            <a:spLocks noGrp="1"/>
          </p:cNvSpPr>
          <p:nvPr>
            <p:ph type="subTitle" idx="1"/>
          </p:nvPr>
        </p:nvSpPr>
        <p:spPr>
          <a:xfrm>
            <a:off x="827584" y="1844824"/>
            <a:ext cx="6858000" cy="990600"/>
          </a:xfrm>
        </p:spPr>
        <p:txBody>
          <a:bodyPr>
            <a:normAutofit lnSpcReduction="10000"/>
          </a:bodyPr>
          <a:lstStyle/>
          <a:p>
            <a:endParaRPr kumimoji="1" lang="en-US" altLang="ja-JP" dirty="0" smtClean="0">
              <a:solidFill>
                <a:schemeClr val="bg1"/>
              </a:solidFill>
            </a:endParaRPr>
          </a:p>
          <a:p>
            <a:r>
              <a:rPr lang="ja-JP" altLang="en-US" dirty="0">
                <a:solidFill>
                  <a:schemeClr val="bg1"/>
                </a:solidFill>
              </a:rPr>
              <a:t>　</a:t>
            </a:r>
            <a:endParaRPr kumimoji="1" lang="ja-JP" altLang="en-US" b="1" dirty="0">
              <a:solidFill>
                <a:schemeClr val="bg1"/>
              </a:solidFill>
            </a:endParaRPr>
          </a:p>
        </p:txBody>
      </p:sp>
      <p:sp>
        <p:nvSpPr>
          <p:cNvPr id="4" name="サブタイトル 2"/>
          <p:cNvSpPr txBox="1">
            <a:spLocks/>
          </p:cNvSpPr>
          <p:nvPr/>
        </p:nvSpPr>
        <p:spPr>
          <a:xfrm>
            <a:off x="323528" y="5733256"/>
            <a:ext cx="9143999" cy="1512168"/>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r>
              <a:rPr lang="ja-JP" altLang="en-US" sz="2400" dirty="0" smtClean="0">
                <a:solidFill>
                  <a:schemeClr val="tx1"/>
                </a:solidFill>
              </a:rPr>
              <a:t>中学校向け「仙台市図書館公共図書館利用学習」支援資料</a:t>
            </a:r>
            <a:endParaRPr lang="en-US" altLang="ja-JP" sz="2400" dirty="0" smtClean="0">
              <a:solidFill>
                <a:schemeClr val="tx1"/>
              </a:solidFill>
            </a:endParaRPr>
          </a:p>
          <a:p>
            <a:r>
              <a:rPr lang="ja-JP" altLang="en-US" sz="2400" dirty="0" smtClean="0">
                <a:solidFill>
                  <a:schemeClr val="tx1"/>
                </a:solidFill>
              </a:rPr>
              <a:t>　　　　　　　　　　　　　　　　　　仙台市図書館　学校連携事業</a:t>
            </a:r>
            <a:endParaRPr lang="ja-JP" altLang="en-US" sz="2400" dirty="0">
              <a:solidFill>
                <a:schemeClr val="tx1"/>
              </a:solidFill>
            </a:endParaRPr>
          </a:p>
        </p:txBody>
      </p:sp>
    </p:spTree>
    <p:extLst>
      <p:ext uri="{BB962C8B-B14F-4D97-AF65-F5344CB8AC3E}">
        <p14:creationId xmlns:p14="http://schemas.microsoft.com/office/powerpoint/2010/main" val="727004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9547" y="1259252"/>
            <a:ext cx="3713873" cy="639269"/>
          </a:xfrm>
        </p:spPr>
        <p:txBody>
          <a:bodyPr>
            <a:normAutofit/>
          </a:bodyPr>
          <a:lstStyle/>
          <a:p>
            <a:r>
              <a:rPr lang="ja-JP" altLang="en-US" sz="2400" dirty="0">
                <a:solidFill>
                  <a:srgbClr val="0070C0"/>
                </a:solidFill>
                <a:effectLst>
                  <a:outerShdw blurRad="38100" dist="38100" dir="2700000" algn="tl">
                    <a:srgbClr val="000000">
                      <a:alpha val="43137"/>
                    </a:srgbClr>
                  </a:outerShdw>
                </a:effectLst>
              </a:rPr>
              <a:t>日本十進分類法</a:t>
            </a:r>
          </a:p>
        </p:txBody>
      </p:sp>
      <p:sp>
        <p:nvSpPr>
          <p:cNvPr id="3" name="コンテンツ プレースホルダー 2"/>
          <p:cNvSpPr>
            <a:spLocks noGrp="1"/>
          </p:cNvSpPr>
          <p:nvPr>
            <p:ph idx="1"/>
          </p:nvPr>
        </p:nvSpPr>
        <p:spPr>
          <a:xfrm>
            <a:off x="765169" y="1665277"/>
            <a:ext cx="4951885" cy="4279666"/>
          </a:xfrm>
        </p:spPr>
        <p:txBody>
          <a:bodyPr>
            <a:noAutofit/>
          </a:bodyPr>
          <a:lstStyle/>
          <a:p>
            <a:r>
              <a:rPr lang="ja-JP" altLang="en-US" sz="2400" dirty="0"/>
              <a:t>０　総記・百科事典など</a:t>
            </a:r>
            <a:endParaRPr lang="en-US" altLang="ja-JP" sz="2400" dirty="0"/>
          </a:p>
          <a:p>
            <a:r>
              <a:rPr lang="ja-JP" altLang="en-US" sz="2400" dirty="0"/>
              <a:t>１　哲学・道徳・宗教</a:t>
            </a:r>
            <a:endParaRPr lang="en-US" altLang="ja-JP" sz="2400" dirty="0"/>
          </a:p>
          <a:p>
            <a:r>
              <a:rPr lang="ja-JP" altLang="en-US" sz="2400" dirty="0"/>
              <a:t>２　歴史・地理・伝記</a:t>
            </a:r>
            <a:endParaRPr lang="en-US" altLang="ja-JP" sz="2400" dirty="0"/>
          </a:p>
          <a:p>
            <a:r>
              <a:rPr lang="ja-JP" altLang="en-US" sz="2400" dirty="0"/>
              <a:t>３　社会科学</a:t>
            </a:r>
            <a:endParaRPr lang="en-US" altLang="ja-JP" sz="2400" dirty="0"/>
          </a:p>
          <a:p>
            <a:r>
              <a:rPr lang="ja-JP" altLang="en-US" sz="2400" dirty="0"/>
              <a:t>４　自然科学</a:t>
            </a:r>
            <a:endParaRPr lang="en-US" altLang="ja-JP" sz="2400" dirty="0"/>
          </a:p>
          <a:p>
            <a:r>
              <a:rPr lang="ja-JP" altLang="en-US" sz="2400" dirty="0"/>
              <a:t>５　技術・工業・家庭</a:t>
            </a:r>
            <a:endParaRPr lang="en-US" altLang="ja-JP" sz="2400" dirty="0"/>
          </a:p>
          <a:p>
            <a:r>
              <a:rPr lang="ja-JP" altLang="en-US" sz="2400" dirty="0"/>
              <a:t>６　産業・交通・通信</a:t>
            </a:r>
            <a:endParaRPr lang="en-US" altLang="ja-JP" sz="2400" dirty="0"/>
          </a:p>
          <a:p>
            <a:r>
              <a:rPr lang="ja-JP" altLang="en-US" sz="2400" dirty="0"/>
              <a:t>７　芸術・体育</a:t>
            </a:r>
            <a:endParaRPr lang="en-US" altLang="ja-JP" sz="2400" dirty="0"/>
          </a:p>
          <a:p>
            <a:r>
              <a:rPr lang="ja-JP" altLang="en-US" sz="2400" dirty="0"/>
              <a:t>８　言語</a:t>
            </a:r>
            <a:endParaRPr lang="en-US" altLang="ja-JP" sz="2400" dirty="0"/>
          </a:p>
          <a:p>
            <a:r>
              <a:rPr lang="ja-JP" altLang="en-US" sz="2400" dirty="0"/>
              <a:t>９　文学</a:t>
            </a:r>
          </a:p>
        </p:txBody>
      </p:sp>
      <p:pic>
        <p:nvPicPr>
          <p:cNvPr id="6" name="図 5" descr="立てられた本">
            <a:hlinkClick r:id="rId3" tooltip="&quot;立てられた本&quo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64040" y="1369534"/>
            <a:ext cx="1500711" cy="1057973"/>
          </a:xfrm>
          <a:prstGeom prst="rect">
            <a:avLst/>
          </a:prstGeom>
          <a:noFill/>
          <a:ln>
            <a:noFill/>
          </a:ln>
        </p:spPr>
      </p:pic>
      <p:sp>
        <p:nvSpPr>
          <p:cNvPr id="7" name="角丸四角形吹き出し 6"/>
          <p:cNvSpPr/>
          <p:nvPr/>
        </p:nvSpPr>
        <p:spPr>
          <a:xfrm>
            <a:off x="5012236" y="2858702"/>
            <a:ext cx="2900597" cy="2777462"/>
          </a:xfrm>
          <a:prstGeom prst="wedgeRoundRectCallout">
            <a:avLst>
              <a:gd name="adj1" fmla="val 35949"/>
              <a:gd name="adj2" fmla="val -68221"/>
              <a:gd name="adj3" fmla="val 16667"/>
            </a:avLst>
          </a:prstGeom>
          <a:ln w="28575"/>
        </p:spPr>
        <p:style>
          <a:lnRef idx="2">
            <a:schemeClr val="accent6"/>
          </a:lnRef>
          <a:fillRef idx="1">
            <a:schemeClr val="lt1"/>
          </a:fillRef>
          <a:effectRef idx="0">
            <a:schemeClr val="accent6"/>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900"/>
            <a:r>
              <a:rPr kumimoji="0" lang="en-US" sz="788" kern="100" dirty="0">
                <a:solidFill>
                  <a:prstClr val="black"/>
                </a:solidFill>
                <a:latin typeface="Century Gothic" panose="020B0502020202020204"/>
                <a:ea typeface="ＭＳ 明朝" panose="02020609040205080304" pitchFamily="17" charset="-128"/>
                <a:cs typeface="Times New Roman" panose="02020603050405020304" pitchFamily="18" charset="0"/>
              </a:rPr>
              <a:t> </a:t>
            </a:r>
            <a:endParaRPr kumimoji="0" lang="ja-JP" altLang="en-US" sz="788" kern="100" dirty="0">
              <a:solidFill>
                <a:prstClr val="black"/>
              </a:solidFill>
              <a:latin typeface="Century Gothic" panose="020B0502020202020204"/>
              <a:ea typeface="ＭＳ 明朝" panose="02020609040205080304" pitchFamily="17" charset="-128"/>
              <a:cs typeface="Times New Roman" panose="02020603050405020304" pitchFamily="18" charset="0"/>
            </a:endParaRPr>
          </a:p>
        </p:txBody>
      </p:sp>
      <p:sp>
        <p:nvSpPr>
          <p:cNvPr id="8" name="角丸四角形 7"/>
          <p:cNvSpPr/>
          <p:nvPr/>
        </p:nvSpPr>
        <p:spPr>
          <a:xfrm>
            <a:off x="7636064" y="2091172"/>
            <a:ext cx="190500" cy="80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342900"/>
            <a:endParaRPr kumimoji="0" lang="ja-JP" altLang="en-US" sz="1350" dirty="0">
              <a:solidFill>
                <a:prstClr val="white"/>
              </a:solidFill>
              <a:latin typeface="Century Gothic" panose="020B0502020202020204"/>
              <a:ea typeface="メイリオ" panose="020B0604030504040204" pitchFamily="50" charset="-128"/>
            </a:endParaRPr>
          </a:p>
        </p:txBody>
      </p:sp>
      <p:sp>
        <p:nvSpPr>
          <p:cNvPr id="9" name="テキスト ボックス 2"/>
          <p:cNvSpPr txBox="1">
            <a:spLocks noChangeArrowheads="1"/>
          </p:cNvSpPr>
          <p:nvPr/>
        </p:nvSpPr>
        <p:spPr bwMode="auto">
          <a:xfrm>
            <a:off x="5110655" y="3012007"/>
            <a:ext cx="2668205" cy="1307945"/>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indent="67628" algn="just" defTabSz="342900"/>
            <a:r>
              <a:rPr kumimoji="0" lang="ja-JP" altLang="en-US" kern="100" dirty="0">
                <a:solidFill>
                  <a:prstClr val="black"/>
                </a:solidFill>
                <a:latin typeface="Century" panose="02040604050505020304" pitchFamily="18" charset="0"/>
                <a:ea typeface="HGPｺﾞｼｯｸM" panose="020B0600000000000000" pitchFamily="50" charset="-128"/>
                <a:cs typeface="Times New Roman" panose="02020603050405020304" pitchFamily="18" charset="0"/>
              </a:rPr>
              <a:t>ラベルは、その本がどんな内容なのかを表しています。</a:t>
            </a:r>
            <a:endParaRPr kumimoji="0" lang="en-US" altLang="ja-JP" kern="100" dirty="0">
              <a:solidFill>
                <a:prstClr val="black"/>
              </a:solidFill>
              <a:latin typeface="Century" panose="02040604050505020304" pitchFamily="18" charset="0"/>
              <a:ea typeface="HGPｺﾞｼｯｸM" panose="020B0600000000000000" pitchFamily="50" charset="-128"/>
              <a:cs typeface="Times New Roman" panose="02020603050405020304" pitchFamily="18" charset="0"/>
            </a:endParaRPr>
          </a:p>
          <a:p>
            <a:pPr indent="67628" algn="just" defTabSz="342900"/>
            <a:endParaRPr kumimoji="0" lang="en-US" altLang="ja-JP" sz="1350" kern="100" dirty="0">
              <a:solidFill>
                <a:prstClr val="black"/>
              </a:solidFill>
              <a:latin typeface="Century" panose="02040604050505020304" pitchFamily="18" charset="0"/>
              <a:ea typeface="HGPｺﾞｼｯｸM" panose="020B0600000000000000" pitchFamily="50" charset="-128"/>
              <a:cs typeface="Times New Roman" panose="02020603050405020304" pitchFamily="18" charset="0"/>
            </a:endParaRPr>
          </a:p>
          <a:p>
            <a:pPr indent="67628" algn="just" defTabSz="342900"/>
            <a:r>
              <a:rPr kumimoji="0" lang="en-US" altLang="ja-JP" sz="1350" kern="100" dirty="0">
                <a:solidFill>
                  <a:prstClr val="black"/>
                </a:solidFill>
                <a:latin typeface="Century" panose="02040604050505020304" pitchFamily="18" charset="0"/>
                <a:ea typeface="HGPｺﾞｼｯｸM" panose="020B0600000000000000" pitchFamily="50" charset="-128"/>
                <a:cs typeface="Times New Roman" panose="02020603050405020304" pitchFamily="18" charset="0"/>
              </a:rPr>
              <a:t>【</a:t>
            </a:r>
            <a:r>
              <a:rPr kumimoji="0" lang="ja-JP" altLang="en-US" sz="1350" kern="100" dirty="0">
                <a:solidFill>
                  <a:prstClr val="black"/>
                </a:solidFill>
                <a:latin typeface="Century" panose="02040604050505020304" pitchFamily="18" charset="0"/>
                <a:ea typeface="HGPｺﾞｼｯｸM" panose="020B0600000000000000" pitchFamily="50" charset="-128"/>
                <a:cs typeface="Times New Roman" panose="02020603050405020304" pitchFamily="18" charset="0"/>
              </a:rPr>
              <a:t>ラベルの例</a:t>
            </a:r>
            <a:r>
              <a:rPr kumimoji="0" lang="en-US" altLang="ja-JP" sz="1350" kern="100" dirty="0">
                <a:solidFill>
                  <a:prstClr val="black"/>
                </a:solidFill>
                <a:latin typeface="Century" panose="02040604050505020304" pitchFamily="18" charset="0"/>
                <a:ea typeface="HGPｺﾞｼｯｸM" panose="020B0600000000000000" pitchFamily="50" charset="-128"/>
                <a:cs typeface="Times New Roman" panose="02020603050405020304" pitchFamily="18" charset="0"/>
              </a:rPr>
              <a:t>】</a:t>
            </a:r>
            <a:endParaRPr kumimoji="0" lang="ja-JP" altLang="en-US" sz="150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 name="角丸四角形 9"/>
          <p:cNvSpPr/>
          <p:nvPr/>
        </p:nvSpPr>
        <p:spPr>
          <a:xfrm>
            <a:off x="5589225" y="4151044"/>
            <a:ext cx="1649492" cy="636419"/>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900"/>
            <a:r>
              <a:rPr kumimoji="0" lang="en-US" sz="2100" kern="100" dirty="0" smtClean="0">
                <a:solidFill>
                  <a:prstClr val="black"/>
                </a:solidFill>
                <a:latin typeface="Century Gothic" panose="020B0502020202020204"/>
                <a:ea typeface="ＭＳ 明朝" panose="02020609040205080304" pitchFamily="17" charset="-128"/>
                <a:cs typeface="Times New Roman" panose="02020603050405020304" pitchFamily="18" charset="0"/>
              </a:rPr>
              <a:t>451 </a:t>
            </a:r>
            <a:r>
              <a:rPr kumimoji="0" lang="ja-JP" altLang="en-US" sz="2100" kern="100" dirty="0">
                <a:solidFill>
                  <a:prstClr val="black"/>
                </a:solidFill>
                <a:latin typeface="Century Gothic" panose="020B0502020202020204"/>
                <a:ea typeface="ＭＳ 明朝" panose="02020609040205080304" pitchFamily="17" charset="-128"/>
                <a:cs typeface="Times New Roman" panose="02020603050405020304" pitchFamily="18" charset="0"/>
              </a:rPr>
              <a:t>　イ</a:t>
            </a:r>
            <a:endParaRPr kumimoji="0" lang="ja-JP" altLang="en-US" sz="1500" kern="100" dirty="0">
              <a:solidFill>
                <a:prstClr val="black"/>
              </a:solidFill>
              <a:latin typeface="Century Gothic" panose="020B0502020202020204"/>
              <a:ea typeface="ＭＳ 明朝" panose="02020609040205080304" pitchFamily="17" charset="-128"/>
              <a:cs typeface="Times New Roman" panose="02020603050405020304" pitchFamily="18" charset="0"/>
            </a:endParaRPr>
          </a:p>
        </p:txBody>
      </p:sp>
      <p:pic>
        <p:nvPicPr>
          <p:cNvPr id="11" name="図 10" descr="勉強をする女の子のイラスト"/>
          <p:cNvPicPr/>
          <p:nvPr/>
        </p:nvPicPr>
        <p:blipFill>
          <a:blip r:embed="rId5" cstate="print">
            <a:extLst>
              <a:ext uri="{28A0092B-C50C-407E-A947-70E740481C1C}">
                <a14:useLocalDpi xmlns:a14="http://schemas.microsoft.com/office/drawing/2010/main"/>
              </a:ext>
            </a:extLst>
          </a:blip>
          <a:srcRect/>
          <a:stretch>
            <a:fillRect/>
          </a:stretch>
        </p:blipFill>
        <p:spPr bwMode="auto">
          <a:xfrm>
            <a:off x="3393250" y="5191452"/>
            <a:ext cx="1372043" cy="1402671"/>
          </a:xfrm>
          <a:prstGeom prst="rect">
            <a:avLst/>
          </a:prstGeom>
          <a:noFill/>
          <a:ln>
            <a:noFill/>
          </a:ln>
        </p:spPr>
      </p:pic>
      <p:sp>
        <p:nvSpPr>
          <p:cNvPr id="13" name="タイトル 1"/>
          <p:cNvSpPr txBox="1">
            <a:spLocks/>
          </p:cNvSpPr>
          <p:nvPr/>
        </p:nvSpPr>
        <p:spPr>
          <a:xfrm>
            <a:off x="4703759" y="563029"/>
            <a:ext cx="4635151" cy="1039605"/>
          </a:xfrm>
          <a:prstGeom prst="rect">
            <a:avLst/>
          </a:prstGeom>
        </p:spPr>
        <p:txBody>
          <a:bodyPr vert="horz" lIns="68580" tIns="34290" rIns="68580" bIns="3429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defTabSz="342900"/>
            <a:r>
              <a:rPr lang="ja-JP" altLang="en-US" sz="2700" dirty="0">
                <a:solidFill>
                  <a:prstClr val="black">
                    <a:lumMod val="85000"/>
                    <a:lumOff val="15000"/>
                  </a:prstClr>
                </a:solidFill>
                <a:latin typeface="HGS創英角ｺﾞｼｯｸUB" panose="020B0900000000000000" pitchFamily="50" charset="-128"/>
                <a:ea typeface="HGS創英角ｺﾞｼｯｸUB" panose="020B0900000000000000" pitchFamily="50" charset="-128"/>
              </a:rPr>
              <a:t>本の</a:t>
            </a:r>
            <a:r>
              <a:rPr lang="ja-JP" altLang="en-US" sz="2700" dirty="0" smtClean="0">
                <a:solidFill>
                  <a:prstClr val="black">
                    <a:lumMod val="85000"/>
                    <a:lumOff val="15000"/>
                  </a:prstClr>
                </a:solidFill>
                <a:latin typeface="HGS創英角ｺﾞｼｯｸUB" panose="020B0900000000000000" pitchFamily="50" charset="-128"/>
                <a:ea typeface="HGS創英角ｺﾞｼｯｸUB" panose="020B0900000000000000" pitchFamily="50" charset="-128"/>
              </a:rPr>
              <a:t>分類</a:t>
            </a:r>
            <a:r>
              <a:rPr lang="ja-JP" altLang="en-US" sz="2700" dirty="0">
                <a:solidFill>
                  <a:prstClr val="black">
                    <a:lumMod val="85000"/>
                    <a:lumOff val="15000"/>
                  </a:prstClr>
                </a:solidFill>
                <a:latin typeface="HGS創英角ｺﾞｼｯｸUB" panose="020B0900000000000000" pitchFamily="50" charset="-128"/>
                <a:ea typeface="HGS創英角ｺﾞｼｯｸUB" panose="020B0900000000000000" pitchFamily="50" charset="-128"/>
              </a:rPr>
              <a:t>　</a:t>
            </a:r>
            <a:r>
              <a:rPr lang="ja-JP" altLang="en-US" sz="2700" dirty="0" smtClean="0">
                <a:solidFill>
                  <a:prstClr val="black">
                    <a:lumMod val="85000"/>
                    <a:lumOff val="15000"/>
                  </a:prstClr>
                </a:solidFill>
                <a:latin typeface="HGS創英角ｺﾞｼｯｸUB" panose="020B0900000000000000" pitchFamily="50" charset="-128"/>
                <a:ea typeface="HGS創英角ｺﾞｼｯｸUB" panose="020B0900000000000000" pitchFamily="50" charset="-128"/>
              </a:rPr>
              <a:t>ラベルを見よう</a:t>
            </a:r>
            <a:endParaRPr lang="ja-JP" altLang="en-US" sz="2700" dirty="0">
              <a:solidFill>
                <a:prstClr val="black">
                  <a:lumMod val="85000"/>
                  <a:lumOff val="15000"/>
                </a:prstClr>
              </a:solidFill>
              <a:latin typeface="HGS創英角ｺﾞｼｯｸUB" panose="020B0900000000000000" pitchFamily="50" charset="-128"/>
              <a:ea typeface="HGS創英角ｺﾞｼｯｸUB" panose="020B0900000000000000" pitchFamily="50" charset="-128"/>
            </a:endParaRPr>
          </a:p>
        </p:txBody>
      </p:sp>
      <p:sp>
        <p:nvSpPr>
          <p:cNvPr id="4" name="テキスト ボックス 196"/>
          <p:cNvSpPr txBox="1"/>
          <p:nvPr/>
        </p:nvSpPr>
        <p:spPr>
          <a:xfrm>
            <a:off x="5260509" y="4859904"/>
            <a:ext cx="1202025" cy="58436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indent="47625" algn="just" defTabSz="342900"/>
            <a:r>
              <a:rPr kumimoji="0" lang="ja-JP" altLang="en-US" sz="1600" b="1" kern="100" dirty="0">
                <a:solidFill>
                  <a:prstClr val="black"/>
                </a:solidFill>
                <a:latin typeface="Century Gothic" panose="020B0502020202020204"/>
                <a:ea typeface="HGPｺﾞｼｯｸM" panose="020B0600000000000000" pitchFamily="50" charset="-128"/>
                <a:cs typeface="Times New Roman" panose="02020603050405020304" pitchFamily="18" charset="0"/>
              </a:rPr>
              <a:t>分類番号</a:t>
            </a:r>
            <a:endParaRPr kumimoji="0" lang="ja-JP" altLang="en-US" sz="1600" kern="100" dirty="0">
              <a:solidFill>
                <a:prstClr val="black"/>
              </a:solidFill>
              <a:latin typeface="Century Gothic" panose="020B0502020202020204"/>
              <a:ea typeface="ＭＳ 明朝" panose="02020609040205080304" pitchFamily="17" charset="-128"/>
              <a:cs typeface="Times New Roman" panose="02020603050405020304" pitchFamily="18" charset="0"/>
            </a:endParaRPr>
          </a:p>
          <a:p>
            <a:pPr indent="142875" algn="just" defTabSz="342900"/>
            <a:r>
              <a:rPr kumimoji="0" lang="ja-JP" altLang="en-US" sz="900" b="1" kern="100" dirty="0">
                <a:solidFill>
                  <a:prstClr val="black"/>
                </a:solidFill>
                <a:latin typeface="Century Gothic" panose="020B0502020202020204"/>
                <a:ea typeface="HGPｺﾞｼｯｸM" panose="020B0600000000000000" pitchFamily="50" charset="-128"/>
                <a:cs typeface="Times New Roman" panose="02020603050405020304" pitchFamily="18" charset="0"/>
              </a:rPr>
              <a:t>本の内容</a:t>
            </a:r>
            <a:endParaRPr kumimoji="0" lang="ja-JP" altLang="en-US" sz="1600" kern="100" dirty="0">
              <a:solidFill>
                <a:prstClr val="black"/>
              </a:solidFill>
              <a:latin typeface="Century Gothic" panose="020B0502020202020204"/>
              <a:ea typeface="ＭＳ 明朝" panose="02020609040205080304" pitchFamily="17" charset="-128"/>
              <a:cs typeface="Times New Roman" panose="02020603050405020304" pitchFamily="18" charset="0"/>
            </a:endParaRPr>
          </a:p>
        </p:txBody>
      </p:sp>
      <p:sp>
        <p:nvSpPr>
          <p:cNvPr id="5" name="テキスト ボックス 197"/>
          <p:cNvSpPr txBox="1"/>
          <p:nvPr/>
        </p:nvSpPr>
        <p:spPr>
          <a:xfrm>
            <a:off x="6601599" y="4843789"/>
            <a:ext cx="1224965" cy="605978"/>
          </a:xfrm>
          <a:prstGeom prst="rect">
            <a:avLst/>
          </a:prstGeom>
          <a:solidFill>
            <a:sysClr val="window" lastClr="FFFFFF"/>
          </a:solidFill>
          <a:ln w="6350">
            <a:noFill/>
          </a:ln>
          <a:effectLst/>
        </p:spPr>
        <p:txBody>
          <a:bodyPr rot="0" spcFirstLastPara="0" vert="horz" wrap="square" lIns="68580" tIns="34290" rIns="68580" bIns="34290" numCol="1" spcCol="0" rtlCol="0" fromWordArt="0" anchor="t" anchorCtr="0" forceAA="0" compatLnSpc="1">
            <a:prstTxWarp prst="textNoShape">
              <a:avLst/>
            </a:prstTxWarp>
            <a:noAutofit/>
          </a:bodyPr>
          <a:lstStyle/>
          <a:p>
            <a:pPr algn="just" defTabSz="342900"/>
            <a:r>
              <a:rPr kumimoji="0" lang="ja-JP" altLang="en-US" sz="1600" b="1" kern="100" dirty="0">
                <a:solidFill>
                  <a:prstClr val="black"/>
                </a:solidFill>
                <a:latin typeface="Century" panose="02040604050505020304" pitchFamily="18" charset="0"/>
                <a:ea typeface="HGPｺﾞｼｯｸM" panose="020B0600000000000000" pitchFamily="50" charset="-128"/>
                <a:cs typeface="Times New Roman" panose="02020603050405020304" pitchFamily="18" charset="0"/>
              </a:rPr>
              <a:t>図書記号</a:t>
            </a:r>
            <a:endParaRPr kumimoji="0" lang="ja-JP" altLang="en-US" sz="160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indent="71438" algn="just" defTabSz="342900"/>
            <a:r>
              <a:rPr kumimoji="0" lang="ja-JP" altLang="en-US" sz="900" kern="100" dirty="0">
                <a:solidFill>
                  <a:prstClr val="black"/>
                </a:solidFill>
                <a:latin typeface="Century" panose="02040604050505020304" pitchFamily="18" charset="0"/>
                <a:ea typeface="HGPｺﾞｼｯｸM" panose="020B0600000000000000" pitchFamily="50" charset="-128"/>
                <a:cs typeface="Times New Roman" panose="02020603050405020304" pitchFamily="18" charset="0"/>
              </a:rPr>
              <a:t>書いた人の</a:t>
            </a:r>
            <a:endParaRPr kumimoji="0" lang="ja-JP" altLang="en-US" sz="160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indent="71438" algn="just" defTabSz="342900"/>
            <a:r>
              <a:rPr kumimoji="0" lang="ja-JP" altLang="en-US" sz="900" kern="100" dirty="0">
                <a:solidFill>
                  <a:prstClr val="black"/>
                </a:solidFill>
                <a:latin typeface="Century" panose="02040604050505020304" pitchFamily="18" charset="0"/>
                <a:ea typeface="HGPｺﾞｼｯｸM" panose="020B0600000000000000" pitchFamily="50" charset="-128"/>
                <a:cs typeface="Times New Roman" panose="02020603050405020304" pitchFamily="18" charset="0"/>
              </a:rPr>
              <a:t>頭文字など</a:t>
            </a:r>
            <a:endParaRPr kumimoji="0" lang="ja-JP" altLang="en-US" sz="160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14" name="テキスト ボックス 2"/>
          <p:cNvSpPr txBox="1">
            <a:spLocks noChangeArrowheads="1"/>
          </p:cNvSpPr>
          <p:nvPr/>
        </p:nvSpPr>
        <p:spPr bwMode="auto">
          <a:xfrm>
            <a:off x="5174802" y="5705139"/>
            <a:ext cx="2756106" cy="653922"/>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indent="67628" algn="just" defTabSz="342900"/>
            <a:r>
              <a:rPr kumimoji="0" lang="ja-JP" altLang="en-US" kern="100" dirty="0" smtClean="0">
                <a:solidFill>
                  <a:prstClr val="black"/>
                </a:solidFill>
                <a:latin typeface="Century" panose="02040604050505020304" pitchFamily="18" charset="0"/>
                <a:ea typeface="HGPｺﾞｼｯｸM" panose="020B0600000000000000" pitchFamily="50" charset="-128"/>
                <a:cs typeface="Times New Roman" panose="02020603050405020304" pitchFamily="18" charset="0"/>
              </a:rPr>
              <a:t>「</a:t>
            </a:r>
            <a:r>
              <a:rPr kumimoji="0" lang="en-US" altLang="ja-JP" kern="100" dirty="0" smtClean="0">
                <a:solidFill>
                  <a:prstClr val="black"/>
                </a:solidFill>
                <a:latin typeface="Century" panose="02040604050505020304" pitchFamily="18" charset="0"/>
                <a:ea typeface="HGPｺﾞｼｯｸM" panose="020B0600000000000000" pitchFamily="50" charset="-128"/>
                <a:cs typeface="Times New Roman" panose="02020603050405020304" pitchFamily="18" charset="0"/>
              </a:rPr>
              <a:t>451</a:t>
            </a:r>
            <a:r>
              <a:rPr kumimoji="0" lang="ja-JP" altLang="en-US" kern="100" dirty="0" smtClean="0">
                <a:solidFill>
                  <a:prstClr val="black"/>
                </a:solidFill>
                <a:latin typeface="Century" panose="02040604050505020304" pitchFamily="18" charset="0"/>
                <a:ea typeface="HGPｺﾞｼｯｸM" panose="020B0600000000000000" pitchFamily="50" charset="-128"/>
                <a:cs typeface="Times New Roman" panose="02020603050405020304" pitchFamily="18" charset="0"/>
              </a:rPr>
              <a:t>」</a:t>
            </a:r>
            <a:r>
              <a:rPr kumimoji="0" lang="ja-JP" altLang="en-US" kern="100" dirty="0">
                <a:solidFill>
                  <a:prstClr val="black"/>
                </a:solidFill>
                <a:latin typeface="Century" panose="02040604050505020304" pitchFamily="18" charset="0"/>
                <a:ea typeface="HGPｺﾞｼｯｸM" panose="020B0600000000000000" pitchFamily="50" charset="-128"/>
                <a:cs typeface="Times New Roman" panose="02020603050405020304" pitchFamily="18" charset="0"/>
              </a:rPr>
              <a:t>は、</a:t>
            </a:r>
            <a:r>
              <a:rPr kumimoji="0" lang="ja-JP" altLang="en-US" kern="100" dirty="0" smtClean="0">
                <a:solidFill>
                  <a:prstClr val="black"/>
                </a:solidFill>
                <a:latin typeface="Century" panose="02040604050505020304" pitchFamily="18" charset="0"/>
                <a:ea typeface="HGPｺﾞｼｯｸM" panose="020B0600000000000000" pitchFamily="50" charset="-128"/>
                <a:cs typeface="Times New Roman" panose="02020603050405020304" pitchFamily="18" charset="0"/>
              </a:rPr>
              <a:t>「</a:t>
            </a:r>
            <a:r>
              <a:rPr kumimoji="0" lang="ja-JP" altLang="en-US" kern="100" dirty="0">
                <a:solidFill>
                  <a:prstClr val="black"/>
                </a:solidFill>
                <a:latin typeface="Century" panose="02040604050505020304" pitchFamily="18" charset="0"/>
                <a:ea typeface="HGPｺﾞｼｯｸM" panose="020B0600000000000000" pitchFamily="50" charset="-128"/>
                <a:cs typeface="Times New Roman" panose="02020603050405020304" pitchFamily="18" charset="0"/>
              </a:rPr>
              <a:t>気象</a:t>
            </a:r>
            <a:r>
              <a:rPr kumimoji="0" lang="ja-JP" altLang="en-US" kern="100" dirty="0" smtClean="0">
                <a:solidFill>
                  <a:prstClr val="black"/>
                </a:solidFill>
                <a:latin typeface="Century" panose="02040604050505020304" pitchFamily="18" charset="0"/>
                <a:ea typeface="HGPｺﾞｼｯｸM" panose="020B0600000000000000" pitchFamily="50" charset="-128"/>
                <a:cs typeface="Times New Roman" panose="02020603050405020304" pitchFamily="18" charset="0"/>
              </a:rPr>
              <a:t>」</a:t>
            </a:r>
            <a:r>
              <a:rPr kumimoji="0" lang="ja-JP" altLang="en-US" kern="100" dirty="0">
                <a:solidFill>
                  <a:prstClr val="black"/>
                </a:solidFill>
                <a:latin typeface="Century" panose="02040604050505020304" pitchFamily="18" charset="0"/>
                <a:ea typeface="HGPｺﾞｼｯｸM" panose="020B0600000000000000" pitchFamily="50" charset="-128"/>
                <a:cs typeface="Times New Roman" panose="02020603050405020304" pitchFamily="18" charset="0"/>
              </a:rPr>
              <a:t>について書かれた本です。</a:t>
            </a:r>
            <a:endParaRPr kumimoji="0" lang="ja-JP" altLang="en-US" sz="210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indent="258128" algn="just" defTabSz="342900"/>
            <a:endParaRPr kumimoji="0" lang="ja-JP" altLang="en-US" sz="210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7285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8460"/>
            <a:ext cx="9144000" cy="1139383"/>
          </a:xfrm>
        </p:spPr>
        <p:txBody>
          <a:bodyPr>
            <a:normAutofit/>
          </a:bodyPr>
          <a:lstStyle/>
          <a:p>
            <a:r>
              <a:rPr lang="ja-JP" altLang="en-US" dirty="0" smtClean="0"/>
              <a:t>　　テーマの棚に行って探す</a:t>
            </a:r>
            <a:endParaRPr kumimoji="1" lang="ja-JP" altLang="en-US" dirty="0"/>
          </a:p>
        </p:txBody>
      </p:sp>
      <p:sp>
        <p:nvSpPr>
          <p:cNvPr id="5" name="テキスト ボックス 4"/>
          <p:cNvSpPr txBox="1"/>
          <p:nvPr/>
        </p:nvSpPr>
        <p:spPr>
          <a:xfrm>
            <a:off x="4499992" y="4023407"/>
            <a:ext cx="4454660"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市民図書館　３階「一般書コーナー」</a:t>
            </a:r>
            <a:endParaRPr kumimoji="1" lang="en-US" altLang="ja-JP" dirty="0" smtClean="0">
              <a:latin typeface="メイリオ" panose="020B0604030504040204" pitchFamily="50" charset="-128"/>
              <a:ea typeface="メイリオ" panose="020B0604030504040204" pitchFamily="50" charset="-128"/>
            </a:endParaRPr>
          </a:p>
          <a:p>
            <a:endParaRPr kumimoji="1" lang="ja-JP" altLang="en-US" dirty="0"/>
          </a:p>
        </p:txBody>
      </p:sp>
      <p:pic>
        <p:nvPicPr>
          <p:cNvPr id="6" name="図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5576" y="1453089"/>
            <a:ext cx="7632848" cy="2590837"/>
          </a:xfrm>
          <a:prstGeom prst="rect">
            <a:avLst/>
          </a:prstGeom>
        </p:spPr>
      </p:pic>
      <p:graphicFrame>
        <p:nvGraphicFramePr>
          <p:cNvPr id="3" name="表 2"/>
          <p:cNvGraphicFramePr>
            <a:graphicFrameLocks noGrp="1"/>
          </p:cNvGraphicFramePr>
          <p:nvPr>
            <p:extLst>
              <p:ext uri="{D42A27DB-BD31-4B8C-83A1-F6EECF244321}">
                <p14:modId xmlns:p14="http://schemas.microsoft.com/office/powerpoint/2010/main" val="3018173048"/>
              </p:ext>
            </p:extLst>
          </p:nvPr>
        </p:nvGraphicFramePr>
        <p:xfrm>
          <a:off x="413538" y="4968365"/>
          <a:ext cx="8632793" cy="1137439"/>
        </p:xfrm>
        <a:graphic>
          <a:graphicData uri="http://schemas.openxmlformats.org/drawingml/2006/table">
            <a:tbl>
              <a:tblPr firstRow="1" bandRow="1">
                <a:tableStyleId>{8A107856-5554-42FB-B03E-39F5DBC370BA}</a:tableStyleId>
              </a:tblPr>
              <a:tblGrid>
                <a:gridCol w="1435608">
                  <a:extLst>
                    <a:ext uri="{9D8B030D-6E8A-4147-A177-3AD203B41FA5}">
                      <a16:colId xmlns:a16="http://schemas.microsoft.com/office/drawing/2014/main" val="2677755974"/>
                    </a:ext>
                  </a:extLst>
                </a:gridCol>
                <a:gridCol w="2679803">
                  <a:extLst>
                    <a:ext uri="{9D8B030D-6E8A-4147-A177-3AD203B41FA5}">
                      <a16:colId xmlns:a16="http://schemas.microsoft.com/office/drawing/2014/main" val="2547489182"/>
                    </a:ext>
                  </a:extLst>
                </a:gridCol>
                <a:gridCol w="689093">
                  <a:extLst>
                    <a:ext uri="{9D8B030D-6E8A-4147-A177-3AD203B41FA5}">
                      <a16:colId xmlns:a16="http://schemas.microsoft.com/office/drawing/2014/main" val="1361468546"/>
                    </a:ext>
                  </a:extLst>
                </a:gridCol>
                <a:gridCol w="1378183">
                  <a:extLst>
                    <a:ext uri="{9D8B030D-6E8A-4147-A177-3AD203B41FA5}">
                      <a16:colId xmlns:a16="http://schemas.microsoft.com/office/drawing/2014/main" val="3084158920"/>
                    </a:ext>
                  </a:extLst>
                </a:gridCol>
                <a:gridCol w="765658">
                  <a:extLst>
                    <a:ext uri="{9D8B030D-6E8A-4147-A177-3AD203B41FA5}">
                      <a16:colId xmlns:a16="http://schemas.microsoft.com/office/drawing/2014/main" val="2477729036"/>
                    </a:ext>
                  </a:extLst>
                </a:gridCol>
                <a:gridCol w="1684448">
                  <a:extLst>
                    <a:ext uri="{9D8B030D-6E8A-4147-A177-3AD203B41FA5}">
                      <a16:colId xmlns:a16="http://schemas.microsoft.com/office/drawing/2014/main" val="1035507635"/>
                    </a:ext>
                  </a:extLst>
                </a:gridCol>
              </a:tblGrid>
              <a:tr h="1137439">
                <a:tc>
                  <a:txBody>
                    <a:bodyPr/>
                    <a:lstStyle/>
                    <a:p>
                      <a:r>
                        <a:rPr kumimoji="1" lang="en-US" altLang="ja-JP" sz="3200" dirty="0" smtClean="0"/>
                        <a:t>366</a:t>
                      </a:r>
                      <a:endParaRPr kumimoji="1" lang="en-US" altLang="ja-JP" sz="3200" b="0" dirty="0" smtClean="0">
                        <a:solidFill>
                          <a:srgbClr val="FFFF00"/>
                        </a:solidFill>
                      </a:endParaRPr>
                    </a:p>
                  </a:txBody>
                  <a:tcPr anchor="ctr">
                    <a:solidFill>
                      <a:srgbClr val="FFFF00"/>
                    </a:solidFill>
                  </a:tcPr>
                </a:tc>
                <a:tc>
                  <a:txBody>
                    <a:bodyPr/>
                    <a:lstStyle/>
                    <a:p>
                      <a:r>
                        <a:rPr kumimoji="1" lang="ja-JP" altLang="en-US" sz="2400" dirty="0" smtClean="0"/>
                        <a:t>労働・雇用</a:t>
                      </a:r>
                      <a:endParaRPr kumimoji="1" lang="ja-JP" altLang="en-US" sz="2400" dirty="0">
                        <a:solidFill>
                          <a:srgbClr val="FFFF00"/>
                        </a:solidFill>
                      </a:endParaRPr>
                    </a:p>
                  </a:txBody>
                  <a:tcPr anchor="ctr">
                    <a:solidFill>
                      <a:srgbClr val="FFFF00"/>
                    </a:solidFill>
                  </a:tcPr>
                </a:tc>
                <a:tc>
                  <a:txBody>
                    <a:bodyPr/>
                    <a:lstStyle/>
                    <a:p>
                      <a:r>
                        <a:rPr kumimoji="1" lang="en-US" altLang="ja-JP" sz="2400" dirty="0" smtClean="0"/>
                        <a:t>377</a:t>
                      </a:r>
                      <a:endParaRPr kumimoji="1" lang="ja-JP" altLang="en-US" sz="2400" dirty="0">
                        <a:solidFill>
                          <a:schemeClr val="tx1"/>
                        </a:solidFill>
                      </a:endParaRPr>
                    </a:p>
                  </a:txBody>
                  <a:tcPr anchor="ctr"/>
                </a:tc>
                <a:tc>
                  <a:txBody>
                    <a:bodyPr/>
                    <a:lstStyle/>
                    <a:p>
                      <a:r>
                        <a:rPr kumimoji="1" lang="ja-JP" altLang="en-US" sz="1800" baseline="0" dirty="0" smtClean="0"/>
                        <a:t>学生・就職活動</a:t>
                      </a:r>
                      <a:endParaRPr kumimoji="1" lang="en-US" altLang="ja-JP" sz="1800" baseline="0" dirty="0" smtClean="0">
                        <a:solidFill>
                          <a:schemeClr val="tx1"/>
                        </a:solidFill>
                      </a:endParaRPr>
                    </a:p>
                  </a:txBody>
                  <a:tcPr anchor="ctr"/>
                </a:tc>
                <a:tc>
                  <a:txBody>
                    <a:bodyPr/>
                    <a:lstStyle/>
                    <a:p>
                      <a:r>
                        <a:rPr kumimoji="1" lang="en-US" altLang="ja-JP" sz="2400" dirty="0" smtClean="0"/>
                        <a:t>814</a:t>
                      </a:r>
                    </a:p>
                    <a:p>
                      <a:r>
                        <a:rPr kumimoji="1" lang="en-US" altLang="ja-JP" sz="2400" dirty="0" smtClean="0"/>
                        <a:t>816</a:t>
                      </a:r>
                      <a:endParaRPr kumimoji="1" lang="ja-JP" altLang="en-US" sz="2400" dirty="0">
                        <a:solidFill>
                          <a:srgbClr val="FFFF00"/>
                        </a:solidFill>
                      </a:endParaRPr>
                    </a:p>
                  </a:txBody>
                  <a:tcPr anchor="ctr"/>
                </a:tc>
                <a:tc>
                  <a:txBody>
                    <a:bodyPr/>
                    <a:lstStyle/>
                    <a:p>
                      <a:r>
                        <a:rPr kumimoji="1" lang="ja-JP" altLang="en-US" sz="1800" dirty="0" smtClean="0"/>
                        <a:t>時事用語・論文</a:t>
                      </a:r>
                      <a:endParaRPr kumimoji="1" lang="ja-JP" altLang="en-US" sz="1800" dirty="0">
                        <a:solidFill>
                          <a:srgbClr val="FFFF00"/>
                        </a:solidFill>
                      </a:endParaRPr>
                    </a:p>
                  </a:txBody>
                  <a:tcPr anchor="ctr"/>
                </a:tc>
                <a:extLst>
                  <a:ext uri="{0D108BD9-81ED-4DB2-BD59-A6C34878D82A}">
                    <a16:rowId xmlns:a16="http://schemas.microsoft.com/office/drawing/2014/main" val="130371099"/>
                  </a:ext>
                </a:extLst>
              </a:tr>
            </a:tbl>
          </a:graphicData>
        </a:graphic>
      </p:graphicFrame>
      <p:sp>
        <p:nvSpPr>
          <p:cNvPr id="10" name="タイトル 1"/>
          <p:cNvSpPr txBox="1">
            <a:spLocks/>
          </p:cNvSpPr>
          <p:nvPr/>
        </p:nvSpPr>
        <p:spPr>
          <a:xfrm>
            <a:off x="2483768" y="4486166"/>
            <a:ext cx="4876872" cy="551585"/>
          </a:xfrm>
          <a:prstGeom prst="rect">
            <a:avLst/>
          </a:prstGeom>
        </p:spPr>
        <p:txBody>
          <a:bodyPr vert="horz" lIns="91440" tIns="45720" rIns="91440" bIns="45720" rtlCol="0" anchor="b" anchorCtr="0">
            <a:normAutofit fontScale="62500" lnSpcReduction="20000"/>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t>　　</a:t>
            </a:r>
            <a:r>
              <a:rPr lang="ja-JP" altLang="en-US" sz="3800" dirty="0" smtClean="0"/>
              <a:t>＜関連分野の分類＞</a:t>
            </a:r>
            <a:endParaRPr lang="ja-JP" altLang="en-US" sz="3800" dirty="0"/>
          </a:p>
        </p:txBody>
      </p:sp>
      <p:sp>
        <p:nvSpPr>
          <p:cNvPr id="12" name="タイトル 1"/>
          <p:cNvSpPr txBox="1">
            <a:spLocks/>
          </p:cNvSpPr>
          <p:nvPr/>
        </p:nvSpPr>
        <p:spPr>
          <a:xfrm>
            <a:off x="7524328" y="6105804"/>
            <a:ext cx="1522004" cy="551585"/>
          </a:xfrm>
          <a:prstGeom prst="rect">
            <a:avLst/>
          </a:prstGeom>
        </p:spPr>
        <p:txBody>
          <a:bodyPr vert="horz" lIns="91440" tIns="45720" rIns="91440" bIns="45720" rtlCol="0" anchor="b" anchorCtr="0">
            <a:normAutofit fontScale="62500" lnSpcReduction="20000"/>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t>　　</a:t>
            </a:r>
            <a:r>
              <a:rPr lang="ja-JP" altLang="en-US" sz="3800" dirty="0" smtClean="0"/>
              <a:t>な</a:t>
            </a:r>
            <a:r>
              <a:rPr lang="ja-JP" altLang="en-US" sz="3800" dirty="0"/>
              <a:t>ど</a:t>
            </a:r>
          </a:p>
        </p:txBody>
      </p:sp>
    </p:spTree>
    <p:extLst>
      <p:ext uri="{BB962C8B-B14F-4D97-AF65-F5344CB8AC3E}">
        <p14:creationId xmlns:p14="http://schemas.microsoft.com/office/powerpoint/2010/main" val="218620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971600" y="908720"/>
            <a:ext cx="6624736" cy="551585"/>
          </a:xfrm>
          <a:prstGeom prst="rect">
            <a:avLst/>
          </a:prstGeom>
        </p:spPr>
        <p:txBody>
          <a:bodyPr vert="horz" lIns="91440" tIns="45720" rIns="91440" bIns="45720" rtlCol="0" anchor="b" anchorCtr="0">
            <a:normAutofit fontScale="55000" lnSpcReduction="20000"/>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t>　　　</a:t>
            </a:r>
            <a:r>
              <a:rPr lang="ja-JP" altLang="en-US" sz="3800" dirty="0" smtClean="0"/>
              <a:t>＜図書館で所蔵している関連図書の例＞</a:t>
            </a:r>
            <a:endParaRPr lang="ja-JP" altLang="en-US" sz="3800" dirty="0"/>
          </a:p>
        </p:txBody>
      </p:sp>
      <p:graphicFrame>
        <p:nvGraphicFramePr>
          <p:cNvPr id="9" name="表 8"/>
          <p:cNvGraphicFramePr>
            <a:graphicFrameLocks noGrp="1"/>
          </p:cNvGraphicFramePr>
          <p:nvPr>
            <p:extLst>
              <p:ext uri="{D42A27DB-BD31-4B8C-83A1-F6EECF244321}">
                <p14:modId xmlns:p14="http://schemas.microsoft.com/office/powerpoint/2010/main" val="691165192"/>
              </p:ext>
            </p:extLst>
          </p:nvPr>
        </p:nvGraphicFramePr>
        <p:xfrm>
          <a:off x="179513" y="1593869"/>
          <a:ext cx="8784974" cy="4872638"/>
        </p:xfrm>
        <a:graphic>
          <a:graphicData uri="http://schemas.openxmlformats.org/drawingml/2006/table">
            <a:tbl>
              <a:tblPr firstRow="1" bandRow="1">
                <a:tableStyleId>{5C22544A-7EE6-4342-B048-85BDC9FD1C3A}</a:tableStyleId>
              </a:tblPr>
              <a:tblGrid>
                <a:gridCol w="5544615">
                  <a:extLst>
                    <a:ext uri="{9D8B030D-6E8A-4147-A177-3AD203B41FA5}">
                      <a16:colId xmlns:a16="http://schemas.microsoft.com/office/drawing/2014/main" val="2884808050"/>
                    </a:ext>
                  </a:extLst>
                </a:gridCol>
                <a:gridCol w="2304256">
                  <a:extLst>
                    <a:ext uri="{9D8B030D-6E8A-4147-A177-3AD203B41FA5}">
                      <a16:colId xmlns:a16="http://schemas.microsoft.com/office/drawing/2014/main" val="3463169222"/>
                    </a:ext>
                  </a:extLst>
                </a:gridCol>
                <a:gridCol w="936103">
                  <a:extLst>
                    <a:ext uri="{9D8B030D-6E8A-4147-A177-3AD203B41FA5}">
                      <a16:colId xmlns:a16="http://schemas.microsoft.com/office/drawing/2014/main" val="1658031214"/>
                    </a:ext>
                  </a:extLst>
                </a:gridCol>
              </a:tblGrid>
              <a:tr h="466979">
                <a:tc>
                  <a:txBody>
                    <a:bodyPr/>
                    <a:lstStyle/>
                    <a:p>
                      <a:pPr algn="ctr"/>
                      <a:r>
                        <a:rPr kumimoji="1" lang="ja-JP" altLang="en-US" sz="1800" dirty="0" smtClean="0"/>
                        <a:t>書名</a:t>
                      </a:r>
                      <a:endParaRPr kumimoji="1" lang="ja-JP" altLang="en-US" sz="1800" dirty="0"/>
                    </a:p>
                  </a:txBody>
                  <a:tcPr/>
                </a:tc>
                <a:tc>
                  <a:txBody>
                    <a:bodyPr/>
                    <a:lstStyle/>
                    <a:p>
                      <a:pPr algn="ctr"/>
                      <a:r>
                        <a:rPr kumimoji="1" lang="ja-JP" altLang="en-US" sz="1800" dirty="0" smtClean="0"/>
                        <a:t>著者・編者名など</a:t>
                      </a:r>
                      <a:endParaRPr kumimoji="1" lang="ja-JP" altLang="en-US" sz="1800" dirty="0"/>
                    </a:p>
                  </a:txBody>
                  <a:tcPr/>
                </a:tc>
                <a:tc>
                  <a:txBody>
                    <a:bodyPr/>
                    <a:lstStyle/>
                    <a:p>
                      <a:pPr algn="ctr"/>
                      <a:r>
                        <a:rPr kumimoji="1" lang="ja-JP" altLang="en-US" sz="1800" dirty="0" smtClean="0"/>
                        <a:t>分類</a:t>
                      </a:r>
                      <a:endParaRPr kumimoji="1" lang="ja-JP" altLang="en-US" sz="1800" dirty="0"/>
                    </a:p>
                  </a:txBody>
                  <a:tcPr/>
                </a:tc>
                <a:extLst>
                  <a:ext uri="{0D108BD9-81ED-4DB2-BD59-A6C34878D82A}">
                    <a16:rowId xmlns:a16="http://schemas.microsoft.com/office/drawing/2014/main" val="3422600003"/>
                  </a:ext>
                </a:extLst>
              </a:tr>
              <a:tr h="525003">
                <a:tc>
                  <a:txBody>
                    <a:bodyPr/>
                    <a:lstStyle/>
                    <a:p>
                      <a:r>
                        <a:rPr kumimoji="1" lang="en-US" altLang="ja-JP" sz="1800" b="1" dirty="0" smtClean="0">
                          <a:latin typeface="ＭＳ 明朝" panose="02020609040205080304" pitchFamily="17" charset="-128"/>
                          <a:ea typeface="ＭＳ 明朝" panose="02020609040205080304" pitchFamily="17" charset="-128"/>
                        </a:rPr>
                        <a:t>『</a:t>
                      </a:r>
                      <a:r>
                        <a:rPr kumimoji="1" lang="ja-JP" altLang="en-US" sz="1800" b="1" dirty="0" smtClean="0">
                          <a:latin typeface="ＭＳ 明朝" panose="02020609040205080304" pitchFamily="17" charset="-128"/>
                          <a:ea typeface="ＭＳ 明朝" panose="02020609040205080304" pitchFamily="17" charset="-128"/>
                        </a:rPr>
                        <a:t>やりたい仕事がある！</a:t>
                      </a:r>
                      <a:r>
                        <a:rPr kumimoji="1" lang="en-US" altLang="ja-JP" sz="1800" b="1" dirty="0" smtClean="0">
                          <a:latin typeface="ＭＳ 明朝" panose="02020609040205080304" pitchFamily="17" charset="-128"/>
                          <a:ea typeface="ＭＳ 明朝" panose="02020609040205080304" pitchFamily="17" charset="-128"/>
                        </a:rPr>
                        <a:t>』</a:t>
                      </a:r>
                      <a:r>
                        <a:rPr kumimoji="1" lang="ja-JP" altLang="en-US" sz="1800" b="1" dirty="0" smtClean="0">
                          <a:latin typeface="ＭＳ 明朝" panose="02020609040205080304" pitchFamily="17" charset="-128"/>
                          <a:ea typeface="ＭＳ 明朝" panose="02020609040205080304" pitchFamily="17" charset="-128"/>
                        </a:rPr>
                        <a:t>　</a:t>
                      </a:r>
                      <a:endParaRPr kumimoji="1" lang="ja-JP" altLang="en-US" sz="1800" b="1" dirty="0">
                        <a:latin typeface="ＭＳ 明朝" panose="02020609040205080304" pitchFamily="17" charset="-128"/>
                        <a:ea typeface="ＭＳ 明朝" panose="02020609040205080304" pitchFamily="17" charset="-128"/>
                      </a:endParaRPr>
                    </a:p>
                  </a:txBody>
                  <a:tcPr/>
                </a:tc>
                <a:tc>
                  <a:txBody>
                    <a:bodyPr/>
                    <a:lstStyle/>
                    <a:p>
                      <a:pPr algn="l"/>
                      <a:r>
                        <a:rPr kumimoji="1" lang="ja-JP" altLang="en-US" sz="1800" b="1" dirty="0" smtClean="0">
                          <a:latin typeface="ＭＳ 明朝" panose="02020609040205080304" pitchFamily="17" charset="-128"/>
                          <a:ea typeface="ＭＳ 明朝" panose="02020609040205080304" pitchFamily="17" charset="-128"/>
                        </a:rPr>
                        <a:t>池上彰／編・著</a:t>
                      </a:r>
                      <a:endParaRPr kumimoji="1" lang="ja-JP" altLang="en-US" sz="1800" b="1" dirty="0">
                        <a:latin typeface="ＭＳ 明朝" panose="02020609040205080304" pitchFamily="17" charset="-128"/>
                        <a:ea typeface="ＭＳ 明朝" panose="02020609040205080304" pitchFamily="17" charset="-128"/>
                      </a:endParaRPr>
                    </a:p>
                  </a:txBody>
                  <a:tcPr/>
                </a:tc>
                <a:tc>
                  <a:txBody>
                    <a:bodyPr/>
                    <a:lstStyle/>
                    <a:p>
                      <a:r>
                        <a:rPr kumimoji="1" lang="en-US" altLang="ja-JP" sz="2000" b="1" dirty="0" smtClean="0">
                          <a:latin typeface="ＭＳ 明朝" panose="02020609040205080304" pitchFamily="17" charset="-128"/>
                          <a:ea typeface="ＭＳ 明朝" panose="02020609040205080304" pitchFamily="17" charset="-128"/>
                        </a:rPr>
                        <a:t>366</a:t>
                      </a:r>
                      <a:endParaRPr kumimoji="1" lang="ja-JP" altLang="en-US" sz="2000" b="1" dirty="0">
                        <a:latin typeface="ＭＳ 明朝" panose="02020609040205080304" pitchFamily="17" charset="-128"/>
                        <a:ea typeface="ＭＳ 明朝" panose="02020609040205080304" pitchFamily="17" charset="-128"/>
                      </a:endParaRPr>
                    </a:p>
                  </a:txBody>
                  <a:tcPr/>
                </a:tc>
                <a:extLst>
                  <a:ext uri="{0D108BD9-81ED-4DB2-BD59-A6C34878D82A}">
                    <a16:rowId xmlns:a16="http://schemas.microsoft.com/office/drawing/2014/main" val="3856939422"/>
                  </a:ext>
                </a:extLst>
              </a:tr>
              <a:tr h="681277">
                <a:tc>
                  <a:txBody>
                    <a:bodyPr/>
                    <a:lstStyle/>
                    <a:p>
                      <a:r>
                        <a:rPr kumimoji="1" lang="en-US" altLang="ja-JP" sz="1800" b="1" dirty="0" smtClean="0">
                          <a:latin typeface="ＭＳ 明朝" panose="02020609040205080304" pitchFamily="17" charset="-128"/>
                          <a:ea typeface="ＭＳ 明朝" panose="02020609040205080304" pitchFamily="17" charset="-128"/>
                        </a:rPr>
                        <a:t>『10</a:t>
                      </a:r>
                      <a:r>
                        <a:rPr kumimoji="1" lang="ja-JP" altLang="en-US" sz="1800" b="1" dirty="0" smtClean="0">
                          <a:latin typeface="ＭＳ 明朝" panose="02020609040205080304" pitchFamily="17" charset="-128"/>
                          <a:ea typeface="ＭＳ 明朝" panose="02020609040205080304" pitchFamily="17" charset="-128"/>
                        </a:rPr>
                        <a:t>代のための仕事図鑑</a:t>
                      </a:r>
                      <a:r>
                        <a:rPr kumimoji="1" lang="en-US" altLang="ja-JP" sz="1800" b="1" dirty="0" smtClean="0">
                          <a:latin typeface="ＭＳ 明朝" panose="02020609040205080304" pitchFamily="17" charset="-128"/>
                          <a:ea typeface="ＭＳ 明朝" panose="02020609040205080304" pitchFamily="17" charset="-128"/>
                        </a:rPr>
                        <a:t>』</a:t>
                      </a:r>
                      <a:endParaRPr kumimoji="1" lang="ja-JP" altLang="en-US" sz="1800" b="1" dirty="0">
                        <a:latin typeface="ＭＳ 明朝" panose="02020609040205080304" pitchFamily="17" charset="-128"/>
                        <a:ea typeface="ＭＳ 明朝" panose="02020609040205080304" pitchFamily="17" charset="-128"/>
                      </a:endParaRPr>
                    </a:p>
                  </a:txBody>
                  <a:tcPr/>
                </a:tc>
                <a:tc>
                  <a:txBody>
                    <a:bodyPr/>
                    <a:lstStyle/>
                    <a:p>
                      <a:pPr algn="l"/>
                      <a:r>
                        <a:rPr kumimoji="1" lang="ja-JP" altLang="en-US" sz="1800" b="1" dirty="0" smtClean="0">
                          <a:latin typeface="ＭＳ 明朝" panose="02020609040205080304" pitchFamily="17" charset="-128"/>
                          <a:ea typeface="ＭＳ 明朝" panose="02020609040205080304" pitchFamily="17" charset="-128"/>
                        </a:rPr>
                        <a:t>大泉書店編集部</a:t>
                      </a:r>
                      <a:endParaRPr kumimoji="1" lang="ja-JP" altLang="en-US" sz="1800" b="1" dirty="0">
                        <a:latin typeface="ＭＳ 明朝" panose="02020609040205080304" pitchFamily="17" charset="-128"/>
                        <a:ea typeface="ＭＳ 明朝" panose="02020609040205080304" pitchFamily="17" charset="-128"/>
                      </a:endParaRPr>
                    </a:p>
                  </a:txBody>
                  <a:tcPr/>
                </a:tc>
                <a:tc>
                  <a:txBody>
                    <a:bodyPr/>
                    <a:lstStyle/>
                    <a:p>
                      <a:r>
                        <a:rPr kumimoji="1" lang="en-US" altLang="ja-JP" sz="2000" b="1" dirty="0" smtClean="0">
                          <a:latin typeface="ＭＳ 明朝" panose="02020609040205080304" pitchFamily="17" charset="-128"/>
                          <a:ea typeface="ＭＳ 明朝" panose="02020609040205080304" pitchFamily="17" charset="-128"/>
                        </a:rPr>
                        <a:t>366</a:t>
                      </a:r>
                    </a:p>
                    <a:p>
                      <a:endParaRPr kumimoji="1" lang="ja-JP" altLang="en-US" sz="2000" b="1" dirty="0">
                        <a:latin typeface="ＭＳ 明朝" panose="02020609040205080304" pitchFamily="17" charset="-128"/>
                        <a:ea typeface="ＭＳ 明朝" panose="02020609040205080304" pitchFamily="17" charset="-128"/>
                      </a:endParaRPr>
                    </a:p>
                  </a:txBody>
                  <a:tcPr/>
                </a:tc>
                <a:extLst>
                  <a:ext uri="{0D108BD9-81ED-4DB2-BD59-A6C34878D82A}">
                    <a16:rowId xmlns:a16="http://schemas.microsoft.com/office/drawing/2014/main" val="3144270767"/>
                  </a:ext>
                </a:extLst>
              </a:tr>
              <a:tr h="516192">
                <a:tc>
                  <a:txBody>
                    <a:bodyPr/>
                    <a:lstStyle/>
                    <a:p>
                      <a:r>
                        <a:rPr kumimoji="1" lang="en-US" altLang="ja-JP" sz="1800" b="1" dirty="0" smtClean="0">
                          <a:latin typeface="ＭＳ 明朝" panose="02020609040205080304" pitchFamily="17" charset="-128"/>
                          <a:ea typeface="ＭＳ 明朝" panose="02020609040205080304" pitchFamily="17" charset="-128"/>
                        </a:rPr>
                        <a:t>『</a:t>
                      </a:r>
                      <a:r>
                        <a:rPr kumimoji="1" lang="ja-JP" altLang="en-US" sz="1800" b="1" dirty="0" smtClean="0">
                          <a:latin typeface="ＭＳ 明朝" panose="02020609040205080304" pitchFamily="17" charset="-128"/>
                          <a:ea typeface="ＭＳ 明朝" panose="02020609040205080304" pitchFamily="17" charset="-128"/>
                        </a:rPr>
                        <a:t>小説・マンガで見つける！すてきな仕事</a:t>
                      </a:r>
                      <a:r>
                        <a:rPr kumimoji="1" lang="en-US" altLang="ja-JP" sz="1800" b="1" dirty="0" smtClean="0">
                          <a:latin typeface="ＭＳ 明朝" panose="02020609040205080304" pitchFamily="17" charset="-128"/>
                          <a:ea typeface="ＭＳ 明朝" panose="02020609040205080304" pitchFamily="17" charset="-128"/>
                        </a:rPr>
                        <a:t>』</a:t>
                      </a:r>
                      <a:r>
                        <a:rPr kumimoji="1" lang="ja-JP" altLang="en-US" sz="1400" b="1" dirty="0" smtClean="0">
                          <a:latin typeface="ＭＳ 明朝" panose="02020609040205080304" pitchFamily="17" charset="-128"/>
                          <a:ea typeface="ＭＳ 明朝" panose="02020609040205080304" pitchFamily="17" charset="-128"/>
                        </a:rPr>
                        <a:t>シリーズ　</a:t>
                      </a:r>
                      <a:endParaRPr kumimoji="1" lang="ja-JP" altLang="en-US" sz="1800" b="1" dirty="0">
                        <a:latin typeface="ＭＳ 明朝" panose="02020609040205080304" pitchFamily="17" charset="-128"/>
                        <a:ea typeface="ＭＳ 明朝" panose="02020609040205080304" pitchFamily="17" charset="-128"/>
                      </a:endParaRPr>
                    </a:p>
                  </a:txBody>
                  <a:tcPr/>
                </a:tc>
                <a:tc>
                  <a:txBody>
                    <a:bodyPr/>
                    <a:lstStyle/>
                    <a:p>
                      <a:pPr algn="l"/>
                      <a:r>
                        <a:rPr kumimoji="1" lang="ja-JP" altLang="en-US" sz="1800" b="1" dirty="0" smtClean="0">
                          <a:latin typeface="ＭＳ 明朝" panose="02020609040205080304" pitchFamily="17" charset="-128"/>
                          <a:ea typeface="ＭＳ 明朝" panose="02020609040205080304" pitchFamily="17" charset="-128"/>
                        </a:rPr>
                        <a:t>学研教育出版／編</a:t>
                      </a:r>
                      <a:endParaRPr kumimoji="1" lang="ja-JP" altLang="en-US" sz="1800" b="1" dirty="0">
                        <a:latin typeface="ＭＳ 明朝" panose="02020609040205080304" pitchFamily="17" charset="-128"/>
                        <a:ea typeface="ＭＳ 明朝" panose="02020609040205080304" pitchFamily="17" charset="-128"/>
                      </a:endParaRPr>
                    </a:p>
                  </a:txBody>
                  <a:tcPr/>
                </a:tc>
                <a:tc>
                  <a:txBody>
                    <a:bodyPr/>
                    <a:lstStyle/>
                    <a:p>
                      <a:r>
                        <a:rPr kumimoji="1" lang="en-US" altLang="ja-JP" sz="2000" b="1" dirty="0" smtClean="0">
                          <a:latin typeface="ＭＳ 明朝" panose="02020609040205080304" pitchFamily="17" charset="-128"/>
                          <a:ea typeface="ＭＳ 明朝" panose="02020609040205080304" pitchFamily="17" charset="-128"/>
                        </a:rPr>
                        <a:t>366</a:t>
                      </a:r>
                    </a:p>
                    <a:p>
                      <a:endParaRPr kumimoji="1" lang="ja-JP" altLang="en-US" sz="2000" b="1" dirty="0">
                        <a:latin typeface="ＭＳ 明朝" panose="02020609040205080304" pitchFamily="17" charset="-128"/>
                        <a:ea typeface="ＭＳ 明朝" panose="02020609040205080304" pitchFamily="17" charset="-128"/>
                      </a:endParaRPr>
                    </a:p>
                  </a:txBody>
                  <a:tcPr/>
                </a:tc>
                <a:extLst>
                  <a:ext uri="{0D108BD9-81ED-4DB2-BD59-A6C34878D82A}">
                    <a16:rowId xmlns:a16="http://schemas.microsoft.com/office/drawing/2014/main" val="1954722756"/>
                  </a:ext>
                </a:extLst>
              </a:tr>
              <a:tr h="482987">
                <a:tc>
                  <a:txBody>
                    <a:bodyPr/>
                    <a:lstStyle/>
                    <a:p>
                      <a:pPr algn="l" fontAlgn="ctr"/>
                      <a:r>
                        <a:rPr lang="ja-JP" altLang="en-US" sz="1800" b="1" i="0" u="none" strike="noStrike" baseline="0" dirty="0" smtClean="0">
                          <a:solidFill>
                            <a:srgbClr val="000000"/>
                          </a:solidFill>
                          <a:effectLst/>
                          <a:latin typeface="ＭＳ 明朝" panose="02020609040205080304" pitchFamily="17" charset="-128"/>
                          <a:ea typeface="ＭＳ 明朝" panose="02020609040205080304" pitchFamily="17" charset="-128"/>
                        </a:rPr>
                        <a:t> </a:t>
                      </a:r>
                      <a:r>
                        <a:rPr lang="en-US" altLang="ja-JP" sz="1800" b="1" i="0" u="none" strike="noStrike" dirty="0" smtClean="0">
                          <a:solidFill>
                            <a:srgbClr val="000000"/>
                          </a:solidFill>
                          <a:effectLst/>
                          <a:latin typeface="ＭＳ 明朝" panose="02020609040205080304" pitchFamily="17" charset="-128"/>
                          <a:ea typeface="ＭＳ 明朝" panose="02020609040205080304" pitchFamily="17" charset="-128"/>
                        </a:rPr>
                        <a:t>『</a:t>
                      </a:r>
                      <a:r>
                        <a:rPr lang="ja-JP" altLang="en-US" sz="1800" b="1" i="0" u="none" strike="noStrike" dirty="0" smtClean="0">
                          <a:solidFill>
                            <a:srgbClr val="000000"/>
                          </a:solidFill>
                          <a:effectLst/>
                          <a:latin typeface="ＭＳ 明朝" panose="02020609040205080304" pitchFamily="17" charset="-128"/>
                          <a:ea typeface="ＭＳ 明朝" panose="02020609040205080304" pitchFamily="17" charset="-128"/>
                        </a:rPr>
                        <a:t>お仕事ナビ</a:t>
                      </a:r>
                      <a:r>
                        <a:rPr lang="en-US" altLang="ja-JP" sz="1800" b="1" i="0" u="none" strike="noStrike" dirty="0" smtClean="0">
                          <a:solidFill>
                            <a:srgbClr val="000000"/>
                          </a:solidFill>
                          <a:effectLst/>
                          <a:latin typeface="ＭＳ 明朝" panose="02020609040205080304" pitchFamily="17" charset="-128"/>
                          <a:ea typeface="ＭＳ 明朝" panose="02020609040205080304" pitchFamily="17" charset="-128"/>
                        </a:rPr>
                        <a:t>』</a:t>
                      </a:r>
                      <a:r>
                        <a:rPr lang="ja-JP" altLang="en-US" sz="1800" b="1" i="0" u="none" strike="noStrike" dirty="0" smtClean="0">
                          <a:solidFill>
                            <a:srgbClr val="000000"/>
                          </a:solidFill>
                          <a:effectLst/>
                          <a:latin typeface="ＭＳ 明朝" panose="02020609040205080304" pitchFamily="17" charset="-128"/>
                          <a:ea typeface="ＭＳ 明朝" panose="02020609040205080304" pitchFamily="17" charset="-128"/>
                        </a:rPr>
                        <a:t>シリーズ</a:t>
                      </a:r>
                      <a:r>
                        <a:rPr lang="ja-JP" altLang="en-US" sz="1800" b="1"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tc>
                <a:tc>
                  <a:txBody>
                    <a:bodyPr/>
                    <a:lstStyle/>
                    <a:p>
                      <a:pPr algn="l" fontAlgn="ctr"/>
                      <a:r>
                        <a:rPr lang="ja-JP" altLang="en-US" sz="1800" b="1" i="0" u="none" strike="noStrike" dirty="0" smtClean="0">
                          <a:solidFill>
                            <a:srgbClr val="000000"/>
                          </a:solidFill>
                          <a:effectLst/>
                          <a:latin typeface="ＭＳ 明朝" panose="02020609040205080304" pitchFamily="17" charset="-128"/>
                          <a:ea typeface="ＭＳ 明朝" panose="02020609040205080304" pitchFamily="17" charset="-128"/>
                        </a:rPr>
                        <a:t>お仕事ナビ編集部</a:t>
                      </a:r>
                      <a:endParaRPr lang="ja-JP" altLang="en-US" sz="18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r>
                        <a:rPr kumimoji="1" lang="en-US" altLang="ja-JP" sz="2000" b="1" dirty="0" smtClean="0">
                          <a:latin typeface="ＭＳ 明朝" panose="02020609040205080304" pitchFamily="17" charset="-128"/>
                          <a:ea typeface="ＭＳ 明朝" panose="02020609040205080304" pitchFamily="17" charset="-128"/>
                        </a:rPr>
                        <a:t>366</a:t>
                      </a:r>
                      <a:endParaRPr kumimoji="1" lang="ja-JP" altLang="en-US" sz="2000" dirty="0">
                        <a:latin typeface="ＭＳ 明朝" panose="02020609040205080304" pitchFamily="17" charset="-128"/>
                        <a:ea typeface="ＭＳ 明朝" panose="02020609040205080304" pitchFamily="17" charset="-128"/>
                      </a:endParaRPr>
                    </a:p>
                  </a:txBody>
                  <a:tcPr/>
                </a:tc>
                <a:extLst>
                  <a:ext uri="{0D108BD9-81ED-4DB2-BD59-A6C34878D82A}">
                    <a16:rowId xmlns:a16="http://schemas.microsoft.com/office/drawing/2014/main" val="1829500210"/>
                  </a:ext>
                </a:extLst>
              </a:tr>
              <a:tr h="636131">
                <a:tc>
                  <a:txBody>
                    <a:bodyPr/>
                    <a:lstStyle/>
                    <a:p>
                      <a:pPr algn="l" fontAlgn="ctr"/>
                      <a:r>
                        <a:rPr lang="en-US" altLang="ja-JP" sz="1800" b="1" i="0" u="none" strike="noStrike" dirty="0" smtClean="0">
                          <a:solidFill>
                            <a:srgbClr val="000000"/>
                          </a:solidFill>
                          <a:effectLst/>
                          <a:latin typeface="ＭＳ 明朝" panose="02020609040205080304" pitchFamily="17" charset="-128"/>
                          <a:ea typeface="ＭＳ 明朝" panose="02020609040205080304" pitchFamily="17" charset="-128"/>
                        </a:rPr>
                        <a:t> 『</a:t>
                      </a:r>
                      <a:r>
                        <a:rPr lang="ja-JP" altLang="en-US" sz="1800" b="1" i="0" u="none" strike="noStrike" dirty="0" smtClean="0">
                          <a:solidFill>
                            <a:srgbClr val="000000"/>
                          </a:solidFill>
                          <a:effectLst/>
                          <a:latin typeface="ＭＳ 明朝" panose="02020609040205080304" pitchFamily="17" charset="-128"/>
                          <a:ea typeface="ＭＳ 明朝" panose="02020609040205080304" pitchFamily="17" charset="-128"/>
                        </a:rPr>
                        <a:t>なるにはＢＯＯＫＳ</a:t>
                      </a:r>
                      <a:r>
                        <a:rPr lang="en-US" altLang="ja-JP" sz="1800" b="1" i="0" u="none" strike="noStrike" dirty="0" smtClean="0">
                          <a:solidFill>
                            <a:srgbClr val="000000"/>
                          </a:solidFill>
                          <a:effectLst/>
                          <a:latin typeface="ＭＳ 明朝" panose="02020609040205080304" pitchFamily="17" charset="-128"/>
                          <a:ea typeface="ＭＳ 明朝" panose="02020609040205080304" pitchFamily="17" charset="-128"/>
                        </a:rPr>
                        <a:t>』</a:t>
                      </a:r>
                      <a:r>
                        <a:rPr lang="ja-JP" altLang="en-US" sz="1800" b="1" i="0" u="none" strike="noStrike" dirty="0" smtClean="0">
                          <a:solidFill>
                            <a:srgbClr val="000000"/>
                          </a:solidFill>
                          <a:effectLst/>
                          <a:latin typeface="ＭＳ 明朝" panose="02020609040205080304" pitchFamily="17" charset="-128"/>
                          <a:ea typeface="ＭＳ 明朝" panose="02020609040205080304" pitchFamily="17" charset="-128"/>
                        </a:rPr>
                        <a:t>シリーズ </a:t>
                      </a:r>
                      <a:endParaRPr lang="ja-JP" altLang="en-US" sz="18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l" fontAlgn="ctr"/>
                      <a:r>
                        <a:rPr lang="ja-JP" altLang="en-US" sz="1800" b="1" i="0" u="none" strike="noStrike" dirty="0" smtClean="0">
                          <a:solidFill>
                            <a:srgbClr val="000000"/>
                          </a:solidFill>
                          <a:effectLst/>
                          <a:latin typeface="ＭＳ 明朝" panose="02020609040205080304" pitchFamily="17" charset="-128"/>
                          <a:ea typeface="ＭＳ 明朝" panose="02020609040205080304" pitchFamily="17" charset="-128"/>
                        </a:rPr>
                        <a:t>ぺりかん社</a:t>
                      </a:r>
                      <a:endParaRPr lang="ja-JP" altLang="en-US" sz="18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r>
                        <a:rPr kumimoji="1" lang="en-US" altLang="ja-JP" sz="2000" b="1" dirty="0" smtClean="0">
                          <a:latin typeface="ＭＳ 明朝" panose="02020609040205080304" pitchFamily="17" charset="-128"/>
                          <a:ea typeface="ＭＳ 明朝" panose="02020609040205080304" pitchFamily="17" charset="-128"/>
                        </a:rPr>
                        <a:t>366</a:t>
                      </a:r>
                      <a:endParaRPr kumimoji="1" lang="ja-JP" altLang="en-US" sz="2000" b="1" dirty="0">
                        <a:latin typeface="ＭＳ 明朝" panose="02020609040205080304" pitchFamily="17" charset="-128"/>
                        <a:ea typeface="ＭＳ 明朝" panose="02020609040205080304" pitchFamily="17" charset="-128"/>
                      </a:endParaRPr>
                    </a:p>
                  </a:txBody>
                  <a:tcPr anchor="ctr"/>
                </a:tc>
                <a:extLst>
                  <a:ext uri="{0D108BD9-81ED-4DB2-BD59-A6C34878D82A}">
                    <a16:rowId xmlns:a16="http://schemas.microsoft.com/office/drawing/2014/main" val="2533443430"/>
                  </a:ext>
                </a:extLst>
              </a:tr>
              <a:tr h="536498">
                <a:tc>
                  <a:txBody>
                    <a:bodyPr/>
                    <a:lstStyle/>
                    <a:p>
                      <a:pPr algn="l" fontAlgn="ctr"/>
                      <a:r>
                        <a:rPr lang="en-US" altLang="ja-JP" sz="1800" b="1" i="0" u="none" strike="noStrike" dirty="0" smtClean="0">
                          <a:solidFill>
                            <a:srgbClr val="000000"/>
                          </a:solidFill>
                          <a:effectLst/>
                          <a:latin typeface="ＭＳ 明朝" panose="02020609040205080304" pitchFamily="17" charset="-128"/>
                          <a:ea typeface="ＭＳ 明朝" panose="02020609040205080304" pitchFamily="17" charset="-128"/>
                        </a:rPr>
                        <a:t> 『</a:t>
                      </a:r>
                      <a:r>
                        <a:rPr lang="ja-JP" altLang="en-US" sz="1800" b="1" i="0" u="none" strike="noStrike" dirty="0" smtClean="0">
                          <a:solidFill>
                            <a:srgbClr val="000000"/>
                          </a:solidFill>
                          <a:effectLst/>
                          <a:latin typeface="ＭＳ 明朝" panose="02020609040205080304" pitchFamily="17" charset="-128"/>
                          <a:ea typeface="ＭＳ 明朝" panose="02020609040205080304" pitchFamily="17" charset="-128"/>
                        </a:rPr>
                        <a:t>業界＆職種研究ガイド</a:t>
                      </a:r>
                      <a:r>
                        <a:rPr lang="en-US" altLang="ja-JP" sz="1800" b="1" i="0" u="none" strike="noStrike" dirty="0" smtClean="0">
                          <a:solidFill>
                            <a:srgbClr val="000000"/>
                          </a:solidFill>
                          <a:effectLst/>
                          <a:latin typeface="ＭＳ 明朝" panose="02020609040205080304" pitchFamily="17" charset="-128"/>
                          <a:ea typeface="ＭＳ 明朝" panose="02020609040205080304" pitchFamily="17" charset="-128"/>
                        </a:rPr>
                        <a:t>』</a:t>
                      </a:r>
                      <a:endParaRPr lang="ja-JP" altLang="en-US" sz="18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l" fontAlgn="ctr"/>
                      <a:r>
                        <a:rPr lang="ja-JP" altLang="en-US" sz="1800" b="1" i="0" u="none" strike="noStrike" dirty="0" smtClean="0">
                          <a:solidFill>
                            <a:srgbClr val="000000"/>
                          </a:solidFill>
                          <a:effectLst/>
                          <a:latin typeface="ＭＳ 明朝" panose="02020609040205080304" pitchFamily="17" charset="-128"/>
                          <a:ea typeface="ＭＳ 明朝" panose="02020609040205080304" pitchFamily="17" charset="-128"/>
                        </a:rPr>
                        <a:t>マイナビ出版編集部</a:t>
                      </a:r>
                      <a:endParaRPr lang="zh-TW" altLang="en-US" sz="18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r>
                        <a:rPr kumimoji="1" lang="en-US" altLang="ja-JP" sz="2000" b="1" dirty="0" smtClean="0">
                          <a:latin typeface="ＭＳ 明朝" panose="02020609040205080304" pitchFamily="17" charset="-128"/>
                          <a:ea typeface="ＭＳ 明朝" panose="02020609040205080304" pitchFamily="17" charset="-128"/>
                        </a:rPr>
                        <a:t>377</a:t>
                      </a:r>
                    </a:p>
                  </a:txBody>
                  <a:tcPr anchor="ctr"/>
                </a:tc>
                <a:extLst>
                  <a:ext uri="{0D108BD9-81ED-4DB2-BD59-A6C34878D82A}">
                    <a16:rowId xmlns:a16="http://schemas.microsoft.com/office/drawing/2014/main" val="1897422565"/>
                  </a:ext>
                </a:extLst>
              </a:tr>
              <a:tr h="519068">
                <a:tc>
                  <a:txBody>
                    <a:bodyPr/>
                    <a:lstStyle/>
                    <a:p>
                      <a:pPr algn="l" fontAlgn="ctr"/>
                      <a:r>
                        <a:rPr lang="en-US" altLang="ja-JP" sz="1800" b="1" i="0" u="none" strike="noStrike" dirty="0" smtClean="0">
                          <a:solidFill>
                            <a:srgbClr val="000000"/>
                          </a:solidFill>
                          <a:effectLst/>
                          <a:latin typeface="ＭＳ 明朝" panose="02020609040205080304" pitchFamily="17" charset="-128"/>
                          <a:ea typeface="ＭＳ 明朝" panose="02020609040205080304" pitchFamily="17" charset="-128"/>
                        </a:rPr>
                        <a:t>『</a:t>
                      </a:r>
                      <a:r>
                        <a:rPr lang="ja-JP" altLang="en-US" sz="1800" b="1" i="0" u="none" strike="noStrike" dirty="0" smtClean="0">
                          <a:solidFill>
                            <a:srgbClr val="000000"/>
                          </a:solidFill>
                          <a:effectLst/>
                          <a:latin typeface="ＭＳ 明朝" panose="02020609040205080304" pitchFamily="17" charset="-128"/>
                          <a:ea typeface="ＭＳ 明朝" panose="02020609040205080304" pitchFamily="17" charset="-128"/>
                        </a:rPr>
                        <a:t>朝日キーワード</a:t>
                      </a:r>
                      <a:r>
                        <a:rPr lang="en-US" altLang="ja-JP" sz="1800" b="1" i="0" u="none" strike="noStrike" dirty="0" smtClean="0">
                          <a:solidFill>
                            <a:srgbClr val="000000"/>
                          </a:solidFill>
                          <a:effectLst/>
                          <a:latin typeface="ＭＳ 明朝" panose="02020609040205080304" pitchFamily="17" charset="-128"/>
                          <a:ea typeface="ＭＳ 明朝" panose="02020609040205080304" pitchFamily="17" charset="-128"/>
                        </a:rPr>
                        <a:t>』</a:t>
                      </a:r>
                      <a:r>
                        <a:rPr lang="ja-JP" altLang="en-US" sz="1800" b="1" i="0" u="none" strike="noStrike" dirty="0" smtClean="0">
                          <a:solidFill>
                            <a:srgbClr val="000000"/>
                          </a:solidFill>
                          <a:effectLst/>
                          <a:latin typeface="ＭＳ 明朝" panose="02020609040205080304" pitchFamily="17" charset="-128"/>
                          <a:ea typeface="ＭＳ 明朝" panose="02020609040205080304" pitchFamily="17" charset="-128"/>
                        </a:rPr>
                        <a:t>　　</a:t>
                      </a:r>
                      <a:r>
                        <a:rPr lang="en-US" altLang="ja-JP" sz="1800" b="1" i="0" u="none" strike="noStrike" dirty="0" smtClean="0">
                          <a:solidFill>
                            <a:srgbClr val="000000"/>
                          </a:solidFill>
                          <a:effectLst/>
                          <a:latin typeface="ＭＳ 明朝" panose="02020609040205080304" pitchFamily="17" charset="-128"/>
                          <a:ea typeface="ＭＳ 明朝" panose="02020609040205080304" pitchFamily="17" charset="-128"/>
                        </a:rPr>
                        <a:t>                                                      </a:t>
                      </a:r>
                      <a:endParaRPr lang="ja-JP" altLang="en-US" sz="18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l" fontAlgn="ctr"/>
                      <a:r>
                        <a:rPr lang="ja-JP" altLang="en-US" sz="1800" b="1" i="0" u="none" strike="noStrike" dirty="0" smtClean="0">
                          <a:solidFill>
                            <a:srgbClr val="000000"/>
                          </a:solidFill>
                          <a:effectLst/>
                          <a:latin typeface="ＭＳ 明朝" panose="02020609040205080304" pitchFamily="17" charset="-128"/>
                          <a:ea typeface="ＭＳ 明朝" panose="02020609040205080304" pitchFamily="17" charset="-128"/>
                        </a:rPr>
                        <a:t>　</a:t>
                      </a:r>
                      <a:endParaRPr lang="en-US" altLang="ja-JP" sz="1800" b="1" i="0" u="none" strike="noStrike" dirty="0" smtClean="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1800" b="1" i="0" u="none" strike="noStrike" dirty="0" smtClean="0">
                          <a:solidFill>
                            <a:srgbClr val="000000"/>
                          </a:solidFill>
                          <a:effectLst/>
                          <a:latin typeface="ＭＳ 明朝" panose="02020609040205080304" pitchFamily="17" charset="-128"/>
                          <a:ea typeface="ＭＳ 明朝" panose="02020609040205080304" pitchFamily="17" charset="-128"/>
                        </a:rPr>
                        <a:t>朝日新聞出版／編</a:t>
                      </a:r>
                      <a:endParaRPr lang="en-US" altLang="ja-JP" sz="1800" b="1" i="0" u="none" strike="noStrike" dirty="0" smtClean="0">
                        <a:solidFill>
                          <a:srgbClr val="000000"/>
                        </a:solidFill>
                        <a:effectLst/>
                        <a:latin typeface="ＭＳ 明朝" panose="02020609040205080304" pitchFamily="17" charset="-128"/>
                        <a:ea typeface="ＭＳ 明朝" panose="02020609040205080304" pitchFamily="17" charset="-128"/>
                      </a:endParaRPr>
                    </a:p>
                    <a:p>
                      <a:pPr algn="l" fontAlgn="ctr"/>
                      <a:endParaRPr lang="ja-JP" altLang="en-US" sz="18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endParaRPr kumimoji="1" lang="en-US" altLang="ja-JP" sz="2000" b="1" dirty="0" smtClean="0">
                        <a:latin typeface="ＭＳ 明朝" panose="02020609040205080304" pitchFamily="17" charset="-128"/>
                        <a:ea typeface="ＭＳ 明朝" panose="02020609040205080304" pitchFamily="17" charset="-128"/>
                      </a:endParaRPr>
                    </a:p>
                    <a:p>
                      <a:r>
                        <a:rPr kumimoji="1" lang="en-US" altLang="ja-JP" sz="2000" b="1" dirty="0" smtClean="0">
                          <a:latin typeface="ＭＳ 明朝" panose="02020609040205080304" pitchFamily="17" charset="-128"/>
                          <a:ea typeface="ＭＳ 明朝" panose="02020609040205080304" pitchFamily="17" charset="-128"/>
                        </a:rPr>
                        <a:t>813</a:t>
                      </a:r>
                      <a:endParaRPr kumimoji="1" lang="ja-JP" altLang="en-US" sz="2000" b="1" dirty="0">
                        <a:latin typeface="ＭＳ 明朝" panose="02020609040205080304" pitchFamily="17" charset="-128"/>
                        <a:ea typeface="ＭＳ 明朝" panose="02020609040205080304" pitchFamily="17" charset="-128"/>
                      </a:endParaRPr>
                    </a:p>
                  </a:txBody>
                  <a:tcPr/>
                </a:tc>
                <a:extLst>
                  <a:ext uri="{0D108BD9-81ED-4DB2-BD59-A6C34878D82A}">
                    <a16:rowId xmlns:a16="http://schemas.microsoft.com/office/drawing/2014/main" val="754181375"/>
                  </a:ext>
                </a:extLst>
              </a:tr>
            </a:tbl>
          </a:graphicData>
        </a:graphic>
      </p:graphicFrame>
      <p:pic>
        <p:nvPicPr>
          <p:cNvPr id="6" name="図 5" descr="立てられた本">
            <a:hlinkClick r:id="rId3" tooltip="&quot;立てられた本&quo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36296" y="371681"/>
            <a:ext cx="1500711" cy="1057973"/>
          </a:xfrm>
          <a:prstGeom prst="rect">
            <a:avLst/>
          </a:prstGeom>
          <a:noFill/>
          <a:ln>
            <a:noFill/>
          </a:ln>
        </p:spPr>
      </p:pic>
    </p:spTree>
    <p:extLst>
      <p:ext uri="{BB962C8B-B14F-4D97-AF65-F5344CB8AC3E}">
        <p14:creationId xmlns:p14="http://schemas.microsoft.com/office/powerpoint/2010/main" val="260585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971600" y="548680"/>
            <a:ext cx="6624736" cy="911625"/>
          </a:xfrm>
          <a:prstGeom prst="rect">
            <a:avLst/>
          </a:prstGeom>
        </p:spPr>
        <p:txBody>
          <a:bodyPr vert="horz" lIns="91440" tIns="45720" rIns="91440" bIns="45720" rtlCol="0" anchor="b" anchorCtr="0">
            <a:normAutofit fontScale="55000" lnSpcReduction="20000"/>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800" dirty="0" smtClean="0"/>
              <a:t>＜仙台市図書館　</a:t>
            </a:r>
            <a:r>
              <a:rPr lang="ja-JP" altLang="en-US" sz="3800" b="1" dirty="0" smtClean="0"/>
              <a:t>中学校向けブックトーク</a:t>
            </a:r>
            <a:endParaRPr lang="en-US" altLang="ja-JP" sz="3800" b="1" dirty="0"/>
          </a:p>
          <a:p>
            <a:r>
              <a:rPr lang="ja-JP" altLang="en-US" sz="3800" b="1" dirty="0" smtClean="0"/>
              <a:t>　</a:t>
            </a:r>
            <a:r>
              <a:rPr lang="ja-JP" altLang="en-US" sz="3800" b="1" dirty="0"/>
              <a:t>　</a:t>
            </a:r>
            <a:r>
              <a:rPr lang="ja-JP" altLang="en-US" sz="3800" b="1" dirty="0" smtClean="0"/>
              <a:t>「夢・職業」</a:t>
            </a:r>
            <a:r>
              <a:rPr lang="ja-JP" altLang="en-US" sz="3800" dirty="0" smtClean="0"/>
              <a:t>で</a:t>
            </a:r>
            <a:r>
              <a:rPr lang="ja-JP" altLang="en-US" sz="3800" dirty="0"/>
              <a:t>　</a:t>
            </a:r>
            <a:r>
              <a:rPr lang="ja-JP" altLang="en-US" sz="3800" dirty="0" smtClean="0"/>
              <a:t>紹介・貸出している図書の例＞</a:t>
            </a:r>
            <a:endParaRPr lang="ja-JP" altLang="en-US" sz="3800" dirty="0"/>
          </a:p>
        </p:txBody>
      </p:sp>
      <p:graphicFrame>
        <p:nvGraphicFramePr>
          <p:cNvPr id="9" name="表 8"/>
          <p:cNvGraphicFramePr>
            <a:graphicFrameLocks noGrp="1"/>
          </p:cNvGraphicFramePr>
          <p:nvPr>
            <p:extLst>
              <p:ext uri="{D42A27DB-BD31-4B8C-83A1-F6EECF244321}">
                <p14:modId xmlns:p14="http://schemas.microsoft.com/office/powerpoint/2010/main" val="2726573690"/>
              </p:ext>
            </p:extLst>
          </p:nvPr>
        </p:nvGraphicFramePr>
        <p:xfrm>
          <a:off x="251520" y="1534075"/>
          <a:ext cx="8784974" cy="4728611"/>
        </p:xfrm>
        <a:graphic>
          <a:graphicData uri="http://schemas.openxmlformats.org/drawingml/2006/table">
            <a:tbl>
              <a:tblPr firstRow="1" bandRow="1">
                <a:tableStyleId>{5C22544A-7EE6-4342-B048-85BDC9FD1C3A}</a:tableStyleId>
              </a:tblPr>
              <a:tblGrid>
                <a:gridCol w="5544615">
                  <a:extLst>
                    <a:ext uri="{9D8B030D-6E8A-4147-A177-3AD203B41FA5}">
                      <a16:colId xmlns:a16="http://schemas.microsoft.com/office/drawing/2014/main" val="2884808050"/>
                    </a:ext>
                  </a:extLst>
                </a:gridCol>
                <a:gridCol w="2304256">
                  <a:extLst>
                    <a:ext uri="{9D8B030D-6E8A-4147-A177-3AD203B41FA5}">
                      <a16:colId xmlns:a16="http://schemas.microsoft.com/office/drawing/2014/main" val="3463169222"/>
                    </a:ext>
                  </a:extLst>
                </a:gridCol>
                <a:gridCol w="936103">
                  <a:extLst>
                    <a:ext uri="{9D8B030D-6E8A-4147-A177-3AD203B41FA5}">
                      <a16:colId xmlns:a16="http://schemas.microsoft.com/office/drawing/2014/main" val="1658031214"/>
                    </a:ext>
                  </a:extLst>
                </a:gridCol>
              </a:tblGrid>
              <a:tr h="359105">
                <a:tc>
                  <a:txBody>
                    <a:bodyPr/>
                    <a:lstStyle/>
                    <a:p>
                      <a:pPr algn="ctr"/>
                      <a:r>
                        <a:rPr kumimoji="1" lang="ja-JP" altLang="en-US" sz="1800" dirty="0" smtClean="0"/>
                        <a:t>書名</a:t>
                      </a:r>
                      <a:endParaRPr kumimoji="1" lang="ja-JP" altLang="en-US" sz="1800" dirty="0"/>
                    </a:p>
                  </a:txBody>
                  <a:tcPr/>
                </a:tc>
                <a:tc>
                  <a:txBody>
                    <a:bodyPr/>
                    <a:lstStyle/>
                    <a:p>
                      <a:pPr algn="ctr"/>
                      <a:r>
                        <a:rPr kumimoji="1" lang="ja-JP" altLang="en-US" sz="1800" dirty="0" smtClean="0"/>
                        <a:t>著者・編者名</a:t>
                      </a:r>
                      <a:endParaRPr kumimoji="1" lang="ja-JP" altLang="en-US" sz="1800" dirty="0"/>
                    </a:p>
                  </a:txBody>
                  <a:tcPr/>
                </a:tc>
                <a:tc>
                  <a:txBody>
                    <a:bodyPr/>
                    <a:lstStyle/>
                    <a:p>
                      <a:pPr algn="ctr"/>
                      <a:r>
                        <a:rPr kumimoji="1" lang="ja-JP" altLang="en-US" sz="1800" dirty="0" smtClean="0"/>
                        <a:t>分類</a:t>
                      </a:r>
                      <a:endParaRPr kumimoji="1" lang="ja-JP" altLang="en-US" sz="1800" dirty="0"/>
                    </a:p>
                  </a:txBody>
                  <a:tcPr/>
                </a:tc>
                <a:extLst>
                  <a:ext uri="{0D108BD9-81ED-4DB2-BD59-A6C34878D82A}">
                    <a16:rowId xmlns:a16="http://schemas.microsoft.com/office/drawing/2014/main" val="3422600003"/>
                  </a:ext>
                </a:extLst>
              </a:tr>
              <a:tr h="423881">
                <a:tc>
                  <a:txBody>
                    <a:bodyPr/>
                    <a:lstStyle/>
                    <a:p>
                      <a:r>
                        <a:rPr kumimoji="1" lang="en-US" altLang="ja-JP" sz="1800" b="1" dirty="0" smtClean="0">
                          <a:latin typeface="ＭＳ 明朝" panose="02020609040205080304" pitchFamily="17" charset="-128"/>
                          <a:ea typeface="ＭＳ 明朝" panose="02020609040205080304" pitchFamily="17" charset="-128"/>
                        </a:rPr>
                        <a:t>『</a:t>
                      </a:r>
                      <a:r>
                        <a:rPr kumimoji="1" lang="ja-JP" altLang="en-US" sz="1800" b="1" dirty="0" err="1" smtClean="0">
                          <a:latin typeface="ＭＳ 明朝" panose="02020609040205080304" pitchFamily="17" charset="-128"/>
                          <a:ea typeface="ＭＳ 明朝" panose="02020609040205080304" pitchFamily="17" charset="-128"/>
                        </a:rPr>
                        <a:t>しごとば</a:t>
                      </a:r>
                      <a:r>
                        <a:rPr kumimoji="1" lang="en-US" altLang="ja-JP" sz="1800" b="1" dirty="0" smtClean="0">
                          <a:latin typeface="ＭＳ 明朝" panose="02020609040205080304" pitchFamily="17" charset="-128"/>
                          <a:ea typeface="ＭＳ 明朝" panose="02020609040205080304" pitchFamily="17" charset="-128"/>
                        </a:rPr>
                        <a:t>』</a:t>
                      </a:r>
                      <a:r>
                        <a:rPr kumimoji="1" lang="ja-JP" altLang="en-US" sz="1800" b="1" dirty="0" smtClean="0">
                          <a:latin typeface="ＭＳ 明朝" panose="02020609040205080304" pitchFamily="17" charset="-128"/>
                          <a:ea typeface="ＭＳ 明朝" panose="02020609040205080304" pitchFamily="17" charset="-128"/>
                        </a:rPr>
                        <a:t>シリーズ　</a:t>
                      </a:r>
                      <a:endParaRPr kumimoji="1" lang="ja-JP" altLang="en-US" sz="1800" b="1" dirty="0">
                        <a:latin typeface="ＭＳ 明朝" panose="02020609040205080304" pitchFamily="17" charset="-128"/>
                        <a:ea typeface="ＭＳ 明朝" panose="02020609040205080304" pitchFamily="17" charset="-128"/>
                      </a:endParaRPr>
                    </a:p>
                  </a:txBody>
                  <a:tcPr anchor="ctr"/>
                </a:tc>
                <a:tc>
                  <a:txBody>
                    <a:bodyPr/>
                    <a:lstStyle/>
                    <a:p>
                      <a:pPr algn="l"/>
                      <a:r>
                        <a:rPr kumimoji="1" lang="ja-JP" altLang="en-US" sz="1800" b="1" dirty="0" smtClean="0">
                          <a:latin typeface="ＭＳ 明朝" panose="02020609040205080304" pitchFamily="17" charset="-128"/>
                          <a:ea typeface="ＭＳ 明朝" panose="02020609040205080304" pitchFamily="17" charset="-128"/>
                        </a:rPr>
                        <a:t>鈴木のりたけ</a:t>
                      </a:r>
                      <a:endParaRPr kumimoji="1" lang="ja-JP" altLang="en-US" sz="1800" b="1" dirty="0">
                        <a:latin typeface="ＭＳ 明朝" panose="02020609040205080304" pitchFamily="17" charset="-128"/>
                        <a:ea typeface="ＭＳ 明朝" panose="02020609040205080304" pitchFamily="17" charset="-128"/>
                      </a:endParaRPr>
                    </a:p>
                  </a:txBody>
                  <a:tcPr anchor="ctr"/>
                </a:tc>
                <a:tc>
                  <a:txBody>
                    <a:bodyPr/>
                    <a:lstStyle/>
                    <a:p>
                      <a:r>
                        <a:rPr kumimoji="1" lang="en-US" altLang="ja-JP" sz="2000" b="1" dirty="0" smtClean="0">
                          <a:latin typeface="ＭＳ 明朝" panose="02020609040205080304" pitchFamily="17" charset="-128"/>
                          <a:ea typeface="ＭＳ 明朝" panose="02020609040205080304" pitchFamily="17" charset="-128"/>
                        </a:rPr>
                        <a:t>366</a:t>
                      </a:r>
                      <a:endParaRPr kumimoji="1" lang="ja-JP" altLang="en-US" sz="2000" b="1" dirty="0">
                        <a:latin typeface="ＭＳ 明朝" panose="02020609040205080304" pitchFamily="17" charset="-128"/>
                        <a:ea typeface="ＭＳ 明朝" panose="02020609040205080304" pitchFamily="17" charset="-128"/>
                      </a:endParaRPr>
                    </a:p>
                  </a:txBody>
                  <a:tcPr anchor="ctr"/>
                </a:tc>
                <a:extLst>
                  <a:ext uri="{0D108BD9-81ED-4DB2-BD59-A6C34878D82A}">
                    <a16:rowId xmlns:a16="http://schemas.microsoft.com/office/drawing/2014/main" val="3856939422"/>
                  </a:ext>
                </a:extLst>
              </a:tr>
              <a:tr h="688285">
                <a:tc>
                  <a:txBody>
                    <a:bodyPr/>
                    <a:lstStyle/>
                    <a:p>
                      <a:r>
                        <a:rPr kumimoji="1" lang="en-US" altLang="ja-JP" sz="1800" b="1" dirty="0" smtClean="0">
                          <a:latin typeface="ＭＳ 明朝" panose="02020609040205080304" pitchFamily="17" charset="-128"/>
                          <a:ea typeface="ＭＳ 明朝" panose="02020609040205080304" pitchFamily="17" charset="-128"/>
                        </a:rPr>
                        <a:t>『</a:t>
                      </a:r>
                      <a:r>
                        <a:rPr kumimoji="1" lang="ja-JP" altLang="en-US" sz="1800" b="1" dirty="0" smtClean="0">
                          <a:latin typeface="ＭＳ 明朝" panose="02020609040205080304" pitchFamily="17" charset="-128"/>
                          <a:ea typeface="ＭＳ 明朝" panose="02020609040205080304" pitchFamily="17" charset="-128"/>
                        </a:rPr>
                        <a:t>中学生の夢</a:t>
                      </a:r>
                      <a:r>
                        <a:rPr kumimoji="1" lang="en-US" altLang="ja-JP" sz="1800" b="1" dirty="0" smtClean="0">
                          <a:latin typeface="ＭＳ 明朝" panose="02020609040205080304" pitchFamily="17" charset="-128"/>
                          <a:ea typeface="ＭＳ 明朝" panose="02020609040205080304" pitchFamily="17" charset="-128"/>
                        </a:rPr>
                        <a:t>』</a:t>
                      </a:r>
                    </a:p>
                    <a:p>
                      <a:r>
                        <a:rPr kumimoji="1" lang="ja-JP" altLang="en-US" sz="1800" b="1" dirty="0" smtClean="0">
                          <a:latin typeface="ＭＳ 明朝" panose="02020609040205080304" pitchFamily="17" charset="-128"/>
                          <a:ea typeface="ＭＳ 明朝" panose="02020609040205080304" pitchFamily="17" charset="-128"/>
                        </a:rPr>
                        <a:t>　　　　　他</a:t>
                      </a:r>
                      <a:r>
                        <a:rPr kumimoji="1" lang="en-US" altLang="ja-JP" sz="1800" b="1" dirty="0" smtClean="0">
                          <a:latin typeface="ＭＳ 明朝" panose="02020609040205080304" pitchFamily="17" charset="-128"/>
                          <a:ea typeface="ＭＳ 明朝" panose="02020609040205080304" pitchFamily="17" charset="-128"/>
                        </a:rPr>
                        <a:t>『</a:t>
                      </a:r>
                      <a:r>
                        <a:rPr kumimoji="1" lang="ja-JP" altLang="en-US" sz="1800" b="1" dirty="0" smtClean="0">
                          <a:latin typeface="ＭＳ 明朝" panose="02020609040205080304" pitchFamily="17" charset="-128"/>
                          <a:ea typeface="ＭＳ 明朝" panose="02020609040205080304" pitchFamily="17" charset="-128"/>
                        </a:rPr>
                        <a:t>市長の夢</a:t>
                      </a:r>
                      <a:r>
                        <a:rPr kumimoji="1" lang="en-US" altLang="ja-JP" sz="1800" b="1" dirty="0" smtClean="0">
                          <a:latin typeface="ＭＳ 明朝" panose="02020609040205080304" pitchFamily="17" charset="-128"/>
                          <a:ea typeface="ＭＳ 明朝" panose="02020609040205080304" pitchFamily="17" charset="-128"/>
                        </a:rPr>
                        <a:t>』『</a:t>
                      </a:r>
                      <a:r>
                        <a:rPr kumimoji="1" lang="ja-JP" altLang="en-US" sz="1800" b="1" dirty="0" smtClean="0">
                          <a:latin typeface="ＭＳ 明朝" panose="02020609040205080304" pitchFamily="17" charset="-128"/>
                          <a:ea typeface="ＭＳ 明朝" panose="02020609040205080304" pitchFamily="17" charset="-128"/>
                        </a:rPr>
                        <a:t>働く人の夢</a:t>
                      </a:r>
                      <a:r>
                        <a:rPr kumimoji="1" lang="en-US" altLang="ja-JP" sz="1800" b="1" dirty="0" smtClean="0">
                          <a:latin typeface="ＭＳ 明朝" panose="02020609040205080304" pitchFamily="17" charset="-128"/>
                          <a:ea typeface="ＭＳ 明朝" panose="02020609040205080304" pitchFamily="17" charset="-128"/>
                        </a:rPr>
                        <a:t>』</a:t>
                      </a:r>
                      <a:r>
                        <a:rPr kumimoji="1" lang="ja-JP" altLang="en-US" sz="1800" b="1" dirty="0" smtClean="0">
                          <a:latin typeface="ＭＳ 明朝" panose="02020609040205080304" pitchFamily="17" charset="-128"/>
                          <a:ea typeface="ＭＳ 明朝" panose="02020609040205080304" pitchFamily="17" charset="-128"/>
                        </a:rPr>
                        <a:t>など</a:t>
                      </a:r>
                      <a:endParaRPr kumimoji="1" lang="ja-JP" altLang="en-US" sz="1800" b="1" dirty="0">
                        <a:latin typeface="ＭＳ 明朝" panose="02020609040205080304" pitchFamily="17" charset="-128"/>
                        <a:ea typeface="ＭＳ 明朝" panose="02020609040205080304" pitchFamily="17" charset="-128"/>
                      </a:endParaRPr>
                    </a:p>
                  </a:txBody>
                  <a:tcPr anchor="ctr"/>
                </a:tc>
                <a:tc>
                  <a:txBody>
                    <a:bodyPr/>
                    <a:lstStyle/>
                    <a:p>
                      <a:pPr algn="l"/>
                      <a:r>
                        <a:rPr kumimoji="1" lang="ja-JP" altLang="en-US" sz="1800" b="1" dirty="0" smtClean="0">
                          <a:latin typeface="ＭＳ 明朝" panose="02020609040205080304" pitchFamily="17" charset="-128"/>
                          <a:ea typeface="ＭＳ 明朝" panose="02020609040205080304" pitchFamily="17" charset="-128"/>
                        </a:rPr>
                        <a:t>日本ドリームプロジェクト</a:t>
                      </a:r>
                      <a:endParaRPr kumimoji="1" lang="ja-JP" altLang="en-US" sz="1800" b="1" dirty="0">
                        <a:latin typeface="ＭＳ 明朝" panose="02020609040205080304" pitchFamily="17" charset="-128"/>
                        <a:ea typeface="ＭＳ 明朝" panose="02020609040205080304" pitchFamily="17" charset="-128"/>
                      </a:endParaRPr>
                    </a:p>
                  </a:txBody>
                  <a:tcPr anchor="ctr"/>
                </a:tc>
                <a:tc>
                  <a:txBody>
                    <a:bodyPr/>
                    <a:lstStyle/>
                    <a:p>
                      <a:r>
                        <a:rPr kumimoji="1" lang="en-US" altLang="ja-JP" sz="2000" b="1" dirty="0" smtClean="0">
                          <a:latin typeface="ＭＳ 明朝" panose="02020609040205080304" pitchFamily="17" charset="-128"/>
                          <a:ea typeface="ＭＳ 明朝" panose="02020609040205080304" pitchFamily="17" charset="-128"/>
                        </a:rPr>
                        <a:t>366</a:t>
                      </a:r>
                    </a:p>
                    <a:p>
                      <a:endParaRPr kumimoji="1" lang="ja-JP" altLang="en-US" sz="2000" b="1" dirty="0">
                        <a:latin typeface="ＭＳ 明朝" panose="02020609040205080304" pitchFamily="17" charset="-128"/>
                        <a:ea typeface="ＭＳ 明朝" panose="02020609040205080304" pitchFamily="17" charset="-128"/>
                      </a:endParaRPr>
                    </a:p>
                  </a:txBody>
                  <a:tcPr anchor="ctr"/>
                </a:tc>
                <a:extLst>
                  <a:ext uri="{0D108BD9-81ED-4DB2-BD59-A6C34878D82A}">
                    <a16:rowId xmlns:a16="http://schemas.microsoft.com/office/drawing/2014/main" val="3144270767"/>
                  </a:ext>
                </a:extLst>
              </a:tr>
              <a:tr h="688285">
                <a:tc>
                  <a:txBody>
                    <a:bodyPr/>
                    <a:lstStyle/>
                    <a:p>
                      <a:r>
                        <a:rPr kumimoji="1" lang="en-US" altLang="ja-JP" sz="1800" b="1" dirty="0" smtClean="0">
                          <a:latin typeface="ＭＳ 明朝" panose="02020609040205080304" pitchFamily="17" charset="-128"/>
                          <a:ea typeface="ＭＳ 明朝" panose="02020609040205080304" pitchFamily="17" charset="-128"/>
                        </a:rPr>
                        <a:t>『</a:t>
                      </a:r>
                      <a:r>
                        <a:rPr kumimoji="1" lang="ja-JP" altLang="en-US" sz="1800" b="1" dirty="0" smtClean="0">
                          <a:latin typeface="ＭＳ 明朝" panose="02020609040205080304" pitchFamily="17" charset="-128"/>
                          <a:ea typeface="ＭＳ 明朝" panose="02020609040205080304" pitchFamily="17" charset="-128"/>
                        </a:rPr>
                        <a:t>気をつけよう　ブラックバイト・ブラック企業</a:t>
                      </a:r>
                      <a:r>
                        <a:rPr kumimoji="1" lang="en-US" altLang="ja-JP" sz="1800" b="1" dirty="0" smtClean="0">
                          <a:latin typeface="ＭＳ 明朝" panose="02020609040205080304" pitchFamily="17" charset="-128"/>
                          <a:ea typeface="ＭＳ 明朝" panose="02020609040205080304" pitchFamily="17" charset="-128"/>
                        </a:rPr>
                        <a:t>』</a:t>
                      </a:r>
                      <a:r>
                        <a:rPr kumimoji="1" lang="ja-JP" altLang="en-US" sz="1800" b="1" dirty="0" smtClean="0">
                          <a:latin typeface="ＭＳ 明朝" panose="02020609040205080304" pitchFamily="17" charset="-128"/>
                          <a:ea typeface="ＭＳ 明朝" panose="02020609040205080304" pitchFamily="17" charset="-128"/>
                        </a:rPr>
                        <a:t>　　　　　　　　　</a:t>
                      </a:r>
                      <a:endParaRPr kumimoji="1" lang="en-US" altLang="ja-JP" sz="1800" b="1" dirty="0" smtClean="0">
                        <a:latin typeface="ＭＳ 明朝" panose="02020609040205080304" pitchFamily="17" charset="-128"/>
                        <a:ea typeface="ＭＳ 明朝" panose="02020609040205080304" pitchFamily="17" charset="-128"/>
                      </a:endParaRPr>
                    </a:p>
                    <a:p>
                      <a:r>
                        <a:rPr kumimoji="1" lang="ja-JP" altLang="en-US" sz="1800" b="1" dirty="0" smtClean="0">
                          <a:latin typeface="ＭＳ 明朝" panose="02020609040205080304" pitchFamily="17" charset="-128"/>
                          <a:ea typeface="ＭＳ 明朝" panose="02020609040205080304" pitchFamily="17" charset="-128"/>
                        </a:rPr>
                        <a:t>　　　　　　　　　　　　　　　　　　　　</a:t>
                      </a:r>
                      <a:r>
                        <a:rPr kumimoji="1" lang="ja-JP" altLang="en-US" sz="1400" b="1" dirty="0" smtClean="0">
                          <a:latin typeface="ＭＳ 明朝" panose="02020609040205080304" pitchFamily="17" charset="-128"/>
                          <a:ea typeface="ＭＳ 明朝" panose="02020609040205080304" pitchFamily="17" charset="-128"/>
                        </a:rPr>
                        <a:t>１～３</a:t>
                      </a:r>
                      <a:endParaRPr kumimoji="1" lang="ja-JP" altLang="en-US" sz="1800" b="1" dirty="0">
                        <a:latin typeface="ＭＳ 明朝" panose="02020609040205080304" pitchFamily="17" charset="-128"/>
                        <a:ea typeface="ＭＳ 明朝" panose="02020609040205080304" pitchFamily="17" charset="-128"/>
                      </a:endParaRPr>
                    </a:p>
                  </a:txBody>
                  <a:tcPr anchor="ctr"/>
                </a:tc>
                <a:tc>
                  <a:txBody>
                    <a:bodyPr/>
                    <a:lstStyle/>
                    <a:p>
                      <a:pPr algn="l"/>
                      <a:r>
                        <a:rPr kumimoji="1" lang="ja-JP" altLang="en-US" sz="1800" b="1" dirty="0" smtClean="0">
                          <a:latin typeface="ＭＳ 明朝" panose="02020609040205080304" pitchFamily="17" charset="-128"/>
                          <a:ea typeface="ＭＳ 明朝" panose="02020609040205080304" pitchFamily="17" charset="-128"/>
                        </a:rPr>
                        <a:t>ブラックバイトから子どもたちを守る会</a:t>
                      </a:r>
                      <a:endParaRPr kumimoji="1" lang="ja-JP" altLang="en-US" sz="1800" b="1" dirty="0">
                        <a:latin typeface="ＭＳ 明朝" panose="02020609040205080304" pitchFamily="17" charset="-128"/>
                        <a:ea typeface="ＭＳ 明朝" panose="02020609040205080304" pitchFamily="17" charset="-128"/>
                      </a:endParaRPr>
                    </a:p>
                  </a:txBody>
                  <a:tcPr anchor="ctr"/>
                </a:tc>
                <a:tc>
                  <a:txBody>
                    <a:bodyPr/>
                    <a:lstStyle/>
                    <a:p>
                      <a:r>
                        <a:rPr kumimoji="1" lang="en-US" altLang="ja-JP" sz="2000" b="1" dirty="0" smtClean="0">
                          <a:latin typeface="ＭＳ 明朝" panose="02020609040205080304" pitchFamily="17" charset="-128"/>
                          <a:ea typeface="ＭＳ 明朝" panose="02020609040205080304" pitchFamily="17" charset="-128"/>
                        </a:rPr>
                        <a:t>366</a:t>
                      </a:r>
                    </a:p>
                    <a:p>
                      <a:endParaRPr kumimoji="1" lang="ja-JP" altLang="en-US" sz="2000" b="1" dirty="0">
                        <a:latin typeface="ＭＳ 明朝" panose="02020609040205080304" pitchFamily="17" charset="-128"/>
                        <a:ea typeface="ＭＳ 明朝" panose="02020609040205080304" pitchFamily="17" charset="-128"/>
                      </a:endParaRPr>
                    </a:p>
                  </a:txBody>
                  <a:tcPr anchor="ctr"/>
                </a:tc>
                <a:extLst>
                  <a:ext uri="{0D108BD9-81ED-4DB2-BD59-A6C34878D82A}">
                    <a16:rowId xmlns:a16="http://schemas.microsoft.com/office/drawing/2014/main" val="1954722756"/>
                  </a:ext>
                </a:extLst>
              </a:tr>
              <a:tr h="608465">
                <a:tc>
                  <a:txBody>
                    <a:bodyPr/>
                    <a:lstStyle/>
                    <a:p>
                      <a:pPr marL="0" marR="0" lvl="0" indent="0" algn="l" defTabSz="342900" rtl="0" eaLnBrk="1" fontAlgn="ctr" latinLnBrk="0" hangingPunct="1">
                        <a:lnSpc>
                          <a:spcPct val="100000"/>
                        </a:lnSpc>
                        <a:spcBef>
                          <a:spcPts val="0"/>
                        </a:spcBef>
                        <a:spcAft>
                          <a:spcPts val="0"/>
                        </a:spcAft>
                        <a:buClrTx/>
                        <a:buSzTx/>
                        <a:buFontTx/>
                        <a:buNone/>
                        <a:tabLst/>
                        <a:defRPr/>
                      </a:pPr>
                      <a:r>
                        <a:rPr lang="en-US" altLang="ja-JP" sz="1800" b="1" i="0" u="none" strike="noStrike" dirty="0" smtClean="0">
                          <a:solidFill>
                            <a:srgbClr val="000000"/>
                          </a:solidFill>
                          <a:effectLst/>
                          <a:latin typeface="ＭＳ 明朝" panose="02020609040205080304" pitchFamily="17" charset="-128"/>
                          <a:ea typeface="ＭＳ 明朝" panose="02020609040205080304" pitchFamily="17" charset="-128"/>
                        </a:rPr>
                        <a:t> 『</a:t>
                      </a:r>
                      <a:r>
                        <a:rPr lang="ja-JP" altLang="en-US" sz="1800" b="1" i="0" u="none" strike="noStrike" dirty="0" smtClean="0">
                          <a:solidFill>
                            <a:srgbClr val="000000"/>
                          </a:solidFill>
                          <a:effectLst/>
                          <a:latin typeface="ＭＳ 明朝" panose="02020609040205080304" pitchFamily="17" charset="-128"/>
                          <a:ea typeface="ＭＳ 明朝" panose="02020609040205080304" pitchFamily="17" charset="-128"/>
                        </a:rPr>
                        <a:t>ヒット商品研究所へようこそ</a:t>
                      </a:r>
                      <a:r>
                        <a:rPr lang="en-US" altLang="ja-JP" sz="1800" b="1" i="0" u="none" strike="noStrike" dirty="0" smtClean="0">
                          <a:solidFill>
                            <a:srgbClr val="000000"/>
                          </a:solidFill>
                          <a:effectLst/>
                          <a:latin typeface="ＭＳ 明朝" panose="02020609040205080304" pitchFamily="17" charset="-128"/>
                          <a:ea typeface="ＭＳ 明朝" panose="02020609040205080304" pitchFamily="17" charset="-128"/>
                        </a:rPr>
                        <a:t>』</a:t>
                      </a:r>
                      <a:endParaRPr lang="ja-JP" altLang="en-US" sz="1800" b="1" i="0" u="none" strike="noStrike" dirty="0" smtClean="0">
                        <a:solidFill>
                          <a:srgbClr val="000000"/>
                        </a:solidFill>
                        <a:effectLst/>
                        <a:latin typeface="ＭＳ 明朝" panose="02020609040205080304" pitchFamily="17" charset="-128"/>
                        <a:ea typeface="ＭＳ 明朝" panose="02020609040205080304" pitchFamily="17" charset="-128"/>
                      </a:endParaRPr>
                    </a:p>
                    <a:p>
                      <a:pPr algn="l" fontAlgn="ctr"/>
                      <a:endParaRPr lang="ja-JP" altLang="en-US" sz="18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l" fontAlgn="ctr"/>
                      <a:r>
                        <a:rPr lang="ja-JP" altLang="en-US" sz="1800" b="1" i="0" u="none" strike="noStrike" dirty="0" smtClean="0">
                          <a:solidFill>
                            <a:srgbClr val="000000"/>
                          </a:solidFill>
                          <a:effectLst/>
                          <a:latin typeface="ＭＳ 明朝" panose="02020609040205080304" pitchFamily="17" charset="-128"/>
                          <a:ea typeface="ＭＳ 明朝" panose="02020609040205080304" pitchFamily="17" charset="-128"/>
                        </a:rPr>
                        <a:t>こうやま　のりお</a:t>
                      </a:r>
                      <a:endParaRPr lang="ja-JP" altLang="en-US" sz="18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r>
                        <a:rPr kumimoji="1" lang="en-US" altLang="ja-JP" sz="2000" b="1" dirty="0" smtClean="0">
                          <a:latin typeface="ＭＳ 明朝" panose="02020609040205080304" pitchFamily="17" charset="-128"/>
                          <a:ea typeface="ＭＳ 明朝" panose="02020609040205080304" pitchFamily="17" charset="-128"/>
                        </a:rPr>
                        <a:t>366</a:t>
                      </a:r>
                      <a:endParaRPr kumimoji="1" lang="ja-JP" altLang="en-US" sz="2000" b="1" dirty="0">
                        <a:latin typeface="ＭＳ 明朝" panose="02020609040205080304" pitchFamily="17" charset="-128"/>
                        <a:ea typeface="ＭＳ 明朝" panose="02020609040205080304" pitchFamily="17" charset="-128"/>
                      </a:endParaRPr>
                    </a:p>
                  </a:txBody>
                  <a:tcPr anchor="ctr"/>
                </a:tc>
                <a:extLst>
                  <a:ext uri="{0D108BD9-81ED-4DB2-BD59-A6C34878D82A}">
                    <a16:rowId xmlns:a16="http://schemas.microsoft.com/office/drawing/2014/main" val="1829500210"/>
                  </a:ext>
                </a:extLst>
              </a:tr>
              <a:tr h="489260">
                <a:tc>
                  <a:txBody>
                    <a:bodyPr/>
                    <a:lstStyle/>
                    <a:p>
                      <a:pPr algn="l" fontAlgn="ctr"/>
                      <a:r>
                        <a:rPr lang="en-US" altLang="ja-JP" sz="1800" b="1" i="0" u="none" strike="noStrike" dirty="0" smtClean="0">
                          <a:solidFill>
                            <a:srgbClr val="000000"/>
                          </a:solidFill>
                          <a:effectLst/>
                          <a:latin typeface="ＭＳ 明朝" panose="02020609040205080304" pitchFamily="17" charset="-128"/>
                          <a:ea typeface="ＭＳ 明朝" panose="02020609040205080304" pitchFamily="17" charset="-128"/>
                        </a:rPr>
                        <a:t> 『</a:t>
                      </a:r>
                      <a:r>
                        <a:rPr lang="ja-JP" altLang="en-US" sz="1800" b="1" i="0" u="none" strike="noStrike" dirty="0" smtClean="0">
                          <a:solidFill>
                            <a:srgbClr val="000000"/>
                          </a:solidFill>
                          <a:effectLst/>
                          <a:latin typeface="ＭＳ 明朝" panose="02020609040205080304" pitchFamily="17" charset="-128"/>
                          <a:ea typeface="ＭＳ 明朝" panose="02020609040205080304" pitchFamily="17" charset="-128"/>
                        </a:rPr>
                        <a:t>靴を売るシンデレラ</a:t>
                      </a:r>
                      <a:r>
                        <a:rPr lang="en-US" altLang="ja-JP" sz="1800" b="1" i="0" u="none" strike="noStrike" dirty="0" smtClean="0">
                          <a:solidFill>
                            <a:srgbClr val="000000"/>
                          </a:solidFill>
                          <a:effectLst/>
                          <a:latin typeface="ＭＳ 明朝" panose="02020609040205080304" pitchFamily="17" charset="-128"/>
                          <a:ea typeface="ＭＳ 明朝" panose="02020609040205080304" pitchFamily="17" charset="-128"/>
                        </a:rPr>
                        <a:t>』</a:t>
                      </a:r>
                      <a:r>
                        <a:rPr lang="ja-JP" altLang="en-US" sz="1800" b="1"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tc>
                <a:tc>
                  <a:txBody>
                    <a:bodyPr/>
                    <a:lstStyle/>
                    <a:p>
                      <a:pPr algn="l" fontAlgn="ctr"/>
                      <a:r>
                        <a:rPr lang="ja-JP" altLang="en-US" sz="1800" b="1" i="0" u="none" strike="noStrike" dirty="0" smtClean="0">
                          <a:solidFill>
                            <a:srgbClr val="000000"/>
                          </a:solidFill>
                          <a:effectLst/>
                          <a:latin typeface="ＭＳ 明朝" panose="02020609040205080304" pitchFamily="17" charset="-128"/>
                          <a:ea typeface="ＭＳ 明朝" panose="02020609040205080304" pitchFamily="17" charset="-128"/>
                        </a:rPr>
                        <a:t>ジョーン・バウアー</a:t>
                      </a:r>
                      <a:endParaRPr lang="en-US" altLang="ja-JP" sz="1800" b="1" i="0" u="none" strike="noStrike" dirty="0" smtClean="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r>
                        <a:rPr kumimoji="1" lang="en-US" altLang="ja-JP" sz="2000" b="1" dirty="0" smtClean="0">
                          <a:latin typeface="ＭＳ 明朝" panose="02020609040205080304" pitchFamily="17" charset="-128"/>
                          <a:ea typeface="ＭＳ 明朝" panose="02020609040205080304" pitchFamily="17" charset="-128"/>
                        </a:rPr>
                        <a:t>933</a:t>
                      </a:r>
                      <a:r>
                        <a:rPr kumimoji="1" lang="ja-JP" altLang="en-US" sz="2000" b="1" dirty="0" smtClean="0">
                          <a:latin typeface="ＭＳ 明朝" panose="02020609040205080304" pitchFamily="17" charset="-128"/>
                          <a:ea typeface="ＭＳ 明朝" panose="02020609040205080304" pitchFamily="17" charset="-128"/>
                        </a:rPr>
                        <a:t>ハ</a:t>
                      </a:r>
                      <a:endParaRPr kumimoji="1" lang="ja-JP" altLang="en-US" sz="2000" b="1" dirty="0">
                        <a:latin typeface="ＭＳ 明朝" panose="02020609040205080304" pitchFamily="17" charset="-128"/>
                        <a:ea typeface="ＭＳ 明朝" panose="02020609040205080304" pitchFamily="17" charset="-128"/>
                      </a:endParaRPr>
                    </a:p>
                  </a:txBody>
                  <a:tcPr anchor="ctr"/>
                </a:tc>
                <a:extLst>
                  <a:ext uri="{0D108BD9-81ED-4DB2-BD59-A6C34878D82A}">
                    <a16:rowId xmlns:a16="http://schemas.microsoft.com/office/drawing/2014/main" val="2533443430"/>
                  </a:ext>
                </a:extLst>
              </a:tr>
              <a:tr h="628434">
                <a:tc>
                  <a:txBody>
                    <a:bodyPr/>
                    <a:lstStyle/>
                    <a:p>
                      <a:pPr algn="l" fontAlgn="ctr"/>
                      <a:r>
                        <a:rPr lang="en-US" altLang="ja-JP" sz="1800" b="1" i="0" u="none" strike="noStrike" dirty="0" smtClean="0">
                          <a:solidFill>
                            <a:srgbClr val="000000"/>
                          </a:solidFill>
                          <a:effectLst/>
                          <a:latin typeface="ＭＳ 明朝" panose="02020609040205080304" pitchFamily="17" charset="-128"/>
                          <a:ea typeface="ＭＳ 明朝" panose="02020609040205080304" pitchFamily="17" charset="-128"/>
                        </a:rPr>
                        <a:t> 『</a:t>
                      </a:r>
                      <a:r>
                        <a:rPr lang="ja-JP" altLang="en-US" sz="1800" b="1" i="0" u="none" strike="noStrike" dirty="0" smtClean="0">
                          <a:solidFill>
                            <a:srgbClr val="000000"/>
                          </a:solidFill>
                          <a:effectLst/>
                          <a:latin typeface="ＭＳ 明朝" panose="02020609040205080304" pitchFamily="17" charset="-128"/>
                          <a:ea typeface="ＭＳ 明朝" panose="02020609040205080304" pitchFamily="17" charset="-128"/>
                        </a:rPr>
                        <a:t>水族館ガール</a:t>
                      </a:r>
                      <a:r>
                        <a:rPr lang="en-US" altLang="ja-JP" sz="1800" b="1" i="0" u="none" strike="noStrike" dirty="0" smtClean="0">
                          <a:solidFill>
                            <a:srgbClr val="000000"/>
                          </a:solidFill>
                          <a:effectLst/>
                          <a:latin typeface="ＭＳ 明朝" panose="02020609040205080304" pitchFamily="17" charset="-128"/>
                          <a:ea typeface="ＭＳ 明朝" panose="02020609040205080304" pitchFamily="17" charset="-128"/>
                        </a:rPr>
                        <a:t>』</a:t>
                      </a:r>
                      <a:r>
                        <a:rPr lang="ja-JP" altLang="en-US" sz="1800" b="1" i="0" u="none" strike="noStrike" dirty="0" smtClean="0">
                          <a:solidFill>
                            <a:srgbClr val="000000"/>
                          </a:solidFill>
                          <a:effectLst/>
                          <a:latin typeface="ＭＳ 明朝" panose="02020609040205080304" pitchFamily="17" charset="-128"/>
                          <a:ea typeface="ＭＳ 明朝" panose="02020609040205080304" pitchFamily="17" charset="-128"/>
                        </a:rPr>
                        <a:t>シリーズ</a:t>
                      </a:r>
                      <a:endParaRPr lang="ja-JP" altLang="en-US" sz="18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marL="0" marR="0" lvl="0" indent="0" algn="l" defTabSz="342900" rtl="0" eaLnBrk="1" fontAlgn="ctr" latinLnBrk="0" hangingPunct="1">
                        <a:lnSpc>
                          <a:spcPct val="100000"/>
                        </a:lnSpc>
                        <a:spcBef>
                          <a:spcPts val="0"/>
                        </a:spcBef>
                        <a:spcAft>
                          <a:spcPts val="0"/>
                        </a:spcAft>
                        <a:buClrTx/>
                        <a:buSzTx/>
                        <a:buFontTx/>
                        <a:buNone/>
                        <a:tabLst/>
                        <a:defRPr/>
                      </a:pPr>
                      <a:r>
                        <a:rPr lang="ja-JP" altLang="en-US" sz="1800" b="1" i="0" u="none" strike="noStrike" dirty="0" smtClean="0">
                          <a:solidFill>
                            <a:srgbClr val="000000"/>
                          </a:solidFill>
                          <a:effectLst/>
                          <a:latin typeface="ＭＳ 明朝" panose="02020609040205080304" pitchFamily="17" charset="-128"/>
                          <a:ea typeface="ＭＳ 明朝" panose="02020609040205080304" pitchFamily="17" charset="-128"/>
                        </a:rPr>
                        <a:t>本宮　条太郎</a:t>
                      </a:r>
                    </a:p>
                  </a:txBody>
                  <a:tcPr marL="0" marR="0" marT="0" marB="0" anchor="ct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en-US" altLang="ja-JP" sz="1800" b="1" dirty="0" smtClean="0">
                          <a:latin typeface="ＭＳ 明朝" panose="02020609040205080304" pitchFamily="17" charset="-128"/>
                          <a:ea typeface="ＭＳ 明朝" panose="02020609040205080304" pitchFamily="17" charset="-128"/>
                        </a:rPr>
                        <a:t>913.6</a:t>
                      </a:r>
                    </a:p>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800" b="1" dirty="0" smtClean="0">
                          <a:latin typeface="ＭＳ 明朝" panose="02020609040205080304" pitchFamily="17" charset="-128"/>
                          <a:ea typeface="ＭＳ 明朝" panose="02020609040205080304" pitchFamily="17" charset="-128"/>
                        </a:rPr>
                        <a:t>モク</a:t>
                      </a:r>
                    </a:p>
                  </a:txBody>
                  <a:tcPr anchor="ctr"/>
                </a:tc>
                <a:extLst>
                  <a:ext uri="{0D108BD9-81ED-4DB2-BD59-A6C34878D82A}">
                    <a16:rowId xmlns:a16="http://schemas.microsoft.com/office/drawing/2014/main" val="1897422565"/>
                  </a:ext>
                </a:extLst>
              </a:tr>
              <a:tr h="799085">
                <a:tc>
                  <a:txBody>
                    <a:bodyPr/>
                    <a:lstStyle/>
                    <a:p>
                      <a:pPr algn="l" fontAlgn="ctr"/>
                      <a:r>
                        <a:rPr lang="en-US" altLang="ja-JP" sz="1800" b="1" i="0" u="none" strike="noStrike" dirty="0" smtClean="0">
                          <a:solidFill>
                            <a:srgbClr val="000000"/>
                          </a:solidFill>
                          <a:effectLst/>
                          <a:latin typeface="ＭＳ 明朝" panose="02020609040205080304" pitchFamily="17" charset="-128"/>
                          <a:ea typeface="ＭＳ 明朝" panose="02020609040205080304" pitchFamily="17" charset="-128"/>
                        </a:rPr>
                        <a:t> 『</a:t>
                      </a:r>
                      <a:r>
                        <a:rPr lang="ja-JP" altLang="en-US" sz="1800" b="1" i="0" u="none" strike="noStrike" dirty="0" smtClean="0">
                          <a:solidFill>
                            <a:srgbClr val="000000"/>
                          </a:solidFill>
                          <a:effectLst/>
                          <a:latin typeface="ＭＳ 明朝" panose="02020609040205080304" pitchFamily="17" charset="-128"/>
                          <a:ea typeface="ＭＳ 明朝" panose="02020609040205080304" pitchFamily="17" charset="-128"/>
                        </a:rPr>
                        <a:t>スティーブジョブズ</a:t>
                      </a:r>
                      <a:r>
                        <a:rPr lang="en-US" altLang="ja-JP" sz="1800" b="1" i="0" u="none" strike="noStrike" dirty="0" smtClean="0">
                          <a:solidFill>
                            <a:srgbClr val="000000"/>
                          </a:solidFill>
                          <a:effectLst/>
                          <a:latin typeface="ＭＳ 明朝" panose="02020609040205080304" pitchFamily="17" charset="-128"/>
                          <a:ea typeface="ＭＳ 明朝" panose="02020609040205080304" pitchFamily="17" charset="-128"/>
                        </a:rPr>
                        <a:t>』</a:t>
                      </a:r>
                      <a:r>
                        <a:rPr lang="ja-JP" altLang="en-US" sz="1800" b="1" i="0" u="none" strike="noStrike" dirty="0" smtClean="0">
                          <a:solidFill>
                            <a:srgbClr val="000000"/>
                          </a:solidFill>
                          <a:effectLst/>
                          <a:latin typeface="ＭＳ 明朝" panose="02020609040205080304" pitchFamily="17" charset="-128"/>
                          <a:ea typeface="ＭＳ 明朝" panose="02020609040205080304" pitchFamily="17" charset="-128"/>
                        </a:rPr>
                        <a:t>　　</a:t>
                      </a:r>
                      <a:r>
                        <a:rPr lang="en-US" altLang="ja-JP" sz="1800" b="1" i="0" u="none" strike="noStrike" dirty="0" smtClean="0">
                          <a:solidFill>
                            <a:srgbClr val="000000"/>
                          </a:solidFill>
                          <a:effectLst/>
                          <a:latin typeface="ＭＳ 明朝" panose="02020609040205080304" pitchFamily="17" charset="-128"/>
                          <a:ea typeface="ＭＳ 明朝" panose="02020609040205080304" pitchFamily="17" charset="-128"/>
                        </a:rPr>
                        <a:t>                                                      </a:t>
                      </a:r>
                      <a:endParaRPr lang="ja-JP" altLang="en-US" sz="18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l" fontAlgn="ctr"/>
                      <a:r>
                        <a:rPr lang="ja-JP" altLang="en-US" sz="1800" b="1" i="0" u="none" strike="noStrike" dirty="0" smtClean="0">
                          <a:solidFill>
                            <a:srgbClr val="000000"/>
                          </a:solidFill>
                          <a:effectLst/>
                          <a:latin typeface="ＭＳ 明朝" panose="02020609040205080304" pitchFamily="17" charset="-128"/>
                          <a:ea typeface="ＭＳ 明朝" panose="02020609040205080304" pitchFamily="17" charset="-128"/>
                        </a:rPr>
                        <a:t>パム・ポラック</a:t>
                      </a:r>
                      <a:endParaRPr lang="en-US" altLang="ja-JP" sz="1800" b="1" i="0" u="none" strike="noStrike" dirty="0" smtClean="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1800" b="1" i="0" u="none" strike="noStrike" dirty="0" smtClean="0">
                          <a:solidFill>
                            <a:srgbClr val="000000"/>
                          </a:solidFill>
                          <a:effectLst/>
                          <a:latin typeface="ＭＳ 明朝" panose="02020609040205080304" pitchFamily="17" charset="-128"/>
                          <a:ea typeface="ＭＳ 明朝" panose="02020609040205080304" pitchFamily="17" charset="-128"/>
                        </a:rPr>
                        <a:t>メグ・ヴェルビソ</a:t>
                      </a:r>
                      <a:endParaRPr lang="ja-JP" altLang="en-US" sz="1600" b="1" i="0" u="none" strike="noStrike" dirty="0" smtClean="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r>
                        <a:rPr kumimoji="1" lang="en-US" altLang="ja-JP" sz="2000" b="1" dirty="0" smtClean="0">
                          <a:latin typeface="ＭＳ 明朝" panose="02020609040205080304" pitchFamily="17" charset="-128"/>
                          <a:ea typeface="ＭＳ 明朝" panose="02020609040205080304" pitchFamily="17" charset="-128"/>
                        </a:rPr>
                        <a:t>280</a:t>
                      </a:r>
                      <a:r>
                        <a:rPr kumimoji="1" lang="ja-JP" altLang="en-US" sz="2000" b="1" dirty="0" smtClean="0">
                          <a:latin typeface="ＭＳ 明朝" panose="02020609040205080304" pitchFamily="17" charset="-128"/>
                          <a:ea typeface="ＭＳ 明朝" panose="02020609040205080304" pitchFamily="17" charset="-128"/>
                        </a:rPr>
                        <a:t>シ</a:t>
                      </a:r>
                      <a:endParaRPr kumimoji="1" lang="en-US" altLang="ja-JP" sz="2000" b="1" dirty="0" smtClean="0">
                        <a:latin typeface="ＭＳ 明朝" panose="02020609040205080304" pitchFamily="17" charset="-128"/>
                        <a:ea typeface="ＭＳ 明朝" panose="02020609040205080304" pitchFamily="17" charset="-128"/>
                      </a:endParaRPr>
                    </a:p>
                  </a:txBody>
                  <a:tcPr anchor="ctr"/>
                </a:tc>
                <a:extLst>
                  <a:ext uri="{0D108BD9-81ED-4DB2-BD59-A6C34878D82A}">
                    <a16:rowId xmlns:a16="http://schemas.microsoft.com/office/drawing/2014/main" val="754181375"/>
                  </a:ext>
                </a:extLst>
              </a:tr>
            </a:tbl>
          </a:graphicData>
        </a:graphic>
      </p:graphicFrame>
      <p:pic>
        <p:nvPicPr>
          <p:cNvPr id="7" name="図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2400" y="213490"/>
            <a:ext cx="971600" cy="1312974"/>
          </a:xfrm>
          <a:prstGeom prst="rect">
            <a:avLst/>
          </a:prstGeom>
        </p:spPr>
      </p:pic>
      <p:pic>
        <p:nvPicPr>
          <p:cNvPr id="8" name="図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02116" y="319962"/>
            <a:ext cx="773832" cy="1234839"/>
          </a:xfrm>
          <a:prstGeom prst="rect">
            <a:avLst/>
          </a:prstGeom>
        </p:spPr>
      </p:pic>
      <p:sp>
        <p:nvSpPr>
          <p:cNvPr id="3" name="テキスト ボックス 2"/>
          <p:cNvSpPr txBox="1"/>
          <p:nvPr/>
        </p:nvSpPr>
        <p:spPr>
          <a:xfrm>
            <a:off x="1799184" y="6236972"/>
            <a:ext cx="7344816" cy="646331"/>
          </a:xfrm>
          <a:prstGeom prst="rect">
            <a:avLst/>
          </a:prstGeom>
          <a:noFill/>
        </p:spPr>
        <p:txBody>
          <a:bodyPr wrap="square" rtlCol="0">
            <a:spAutoFit/>
          </a:bodyPr>
          <a:lstStyle/>
          <a:p>
            <a:r>
              <a:rPr lang="en-US" altLang="ja-JP" dirty="0" smtClean="0"/>
              <a:t>※4</a:t>
            </a:r>
            <a:r>
              <a:rPr kumimoji="1" lang="en-US" altLang="ja-JP" dirty="0" smtClean="0"/>
              <a:t>0</a:t>
            </a:r>
            <a:r>
              <a:rPr kumimoji="1" lang="ja-JP" altLang="en-US" dirty="0" smtClean="0"/>
              <a:t>～</a:t>
            </a:r>
            <a:r>
              <a:rPr kumimoji="1" lang="en-US" altLang="ja-JP" dirty="0" smtClean="0"/>
              <a:t>50</a:t>
            </a:r>
            <a:r>
              <a:rPr kumimoji="1" lang="ja-JP" altLang="en-US" dirty="0" smtClean="0"/>
              <a:t>冊程度の資料を</a:t>
            </a:r>
            <a:r>
              <a:rPr kumimoji="1" lang="en-US" altLang="ja-JP" dirty="0" smtClean="0"/>
              <a:t>1</a:t>
            </a:r>
            <a:r>
              <a:rPr kumimoji="1" lang="ja-JP" altLang="en-US" dirty="0" smtClean="0"/>
              <a:t>か月間学校へ貸し出す</a:t>
            </a:r>
            <a:r>
              <a:rPr kumimoji="1" lang="ja-JP" altLang="en-US" b="1" dirty="0" smtClean="0"/>
              <a:t>「授業用図書貸出」</a:t>
            </a:r>
            <a:endParaRPr kumimoji="1" lang="en-US" altLang="ja-JP" b="1" dirty="0" smtClean="0"/>
          </a:p>
          <a:p>
            <a:r>
              <a:rPr kumimoji="1" lang="ja-JP" altLang="en-US" b="1" dirty="0" smtClean="0"/>
              <a:t>　「パッケージ貸出（たく生き・お仕事）」</a:t>
            </a:r>
            <a:r>
              <a:rPr kumimoji="1" lang="ja-JP" altLang="en-US" dirty="0" smtClean="0"/>
              <a:t>などもあります。</a:t>
            </a:r>
            <a:endParaRPr kumimoji="1" lang="ja-JP" altLang="en-US" dirty="0"/>
          </a:p>
        </p:txBody>
      </p:sp>
    </p:spTree>
    <p:extLst>
      <p:ext uri="{BB962C8B-B14F-4D97-AF65-F5344CB8AC3E}">
        <p14:creationId xmlns:p14="http://schemas.microsoft.com/office/powerpoint/2010/main" val="46709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4584" y="500147"/>
            <a:ext cx="9612560" cy="1600200"/>
          </a:xfrm>
        </p:spPr>
        <p:txBody>
          <a:bodyPr>
            <a:normAutofit fontScale="90000"/>
          </a:bodyPr>
          <a:lstStyle/>
          <a:p>
            <a:r>
              <a:rPr lang="ja-JP" altLang="en-US" dirty="0" smtClean="0"/>
              <a:t>　　資料検索端末（ＯＰＡＣ）で調べる</a:t>
            </a:r>
            <a:r>
              <a:rPr lang="en-US" altLang="ja-JP" dirty="0" smtClean="0"/>
              <a:t/>
            </a:r>
            <a:br>
              <a:rPr lang="en-US" altLang="ja-JP" dirty="0" smtClean="0"/>
            </a:br>
            <a:r>
              <a:rPr lang="ja-JP" altLang="en-US" dirty="0"/>
              <a:t>　</a:t>
            </a:r>
            <a:r>
              <a:rPr lang="ja-JP" altLang="en-US" dirty="0" smtClean="0"/>
              <a:t>　　　</a:t>
            </a:r>
            <a:endParaRPr kumimoji="1" lang="ja-JP" altLang="en-US" dirty="0"/>
          </a:p>
        </p:txBody>
      </p:sp>
      <p:pic>
        <p:nvPicPr>
          <p:cNvPr id="11" name="図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9552" y="1772816"/>
            <a:ext cx="4446641" cy="4096457"/>
          </a:xfrm>
          <a:prstGeom prst="ellipse">
            <a:avLst/>
          </a:prstGeom>
          <a:ln>
            <a:noFill/>
          </a:ln>
          <a:effectLst>
            <a:softEdge rad="112500"/>
          </a:effectLst>
        </p:spPr>
      </p:pic>
      <p:sp>
        <p:nvSpPr>
          <p:cNvPr id="9" name="円形吹き出し 8"/>
          <p:cNvSpPr/>
          <p:nvPr/>
        </p:nvSpPr>
        <p:spPr>
          <a:xfrm>
            <a:off x="4510669" y="1739828"/>
            <a:ext cx="4258799" cy="4104456"/>
          </a:xfrm>
          <a:prstGeom prst="wedgeEllipseCallout">
            <a:avLst>
              <a:gd name="adj1" fmla="val -64392"/>
              <a:gd name="adj2" fmla="val 804"/>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dirty="0" smtClean="0">
                <a:latin typeface="+mj-ea"/>
                <a:ea typeface="+mj-ea"/>
              </a:rPr>
              <a:t>書名や著者名、</a:t>
            </a:r>
            <a:endParaRPr lang="en-US" altLang="ja-JP" sz="2400" dirty="0" smtClean="0">
              <a:latin typeface="+mj-ea"/>
              <a:ea typeface="+mj-ea"/>
            </a:endParaRPr>
          </a:p>
          <a:p>
            <a:pPr algn="ctr"/>
            <a:r>
              <a:rPr lang="ja-JP" altLang="en-US" sz="2400" dirty="0" smtClean="0">
                <a:latin typeface="+mj-ea"/>
                <a:ea typeface="+mj-ea"/>
              </a:rPr>
              <a:t>出版社などで調べられます。</a:t>
            </a:r>
            <a:endParaRPr lang="en-US" altLang="ja-JP" sz="2400" dirty="0" smtClean="0">
              <a:latin typeface="+mj-ea"/>
              <a:ea typeface="+mj-ea"/>
            </a:endParaRPr>
          </a:p>
          <a:p>
            <a:pPr algn="ctr"/>
            <a:endParaRPr lang="en-US" altLang="ja-JP" sz="2400" dirty="0" smtClean="0">
              <a:latin typeface="+mj-ea"/>
              <a:ea typeface="+mj-ea"/>
            </a:endParaRPr>
          </a:p>
          <a:p>
            <a:pPr algn="ctr"/>
            <a:r>
              <a:rPr lang="ja-JP" altLang="en-US" sz="2400" dirty="0" smtClean="0">
                <a:latin typeface="+mj-ea"/>
                <a:ea typeface="+mj-ea"/>
              </a:rPr>
              <a:t>在庫か貸出中か、</a:t>
            </a:r>
            <a:endParaRPr lang="en-US" altLang="ja-JP" sz="2400" dirty="0" smtClean="0">
              <a:latin typeface="+mj-ea"/>
              <a:ea typeface="+mj-ea"/>
            </a:endParaRPr>
          </a:p>
          <a:p>
            <a:pPr algn="ctr"/>
            <a:r>
              <a:rPr lang="ja-JP" altLang="en-US" sz="2400" dirty="0" smtClean="0">
                <a:latin typeface="+mj-ea"/>
                <a:ea typeface="+mj-ea"/>
              </a:rPr>
              <a:t>配架場所、請求記号</a:t>
            </a:r>
            <a:endParaRPr lang="en-US" altLang="ja-JP" sz="2400" dirty="0" smtClean="0">
              <a:latin typeface="+mj-ea"/>
              <a:ea typeface="+mj-ea"/>
            </a:endParaRPr>
          </a:p>
          <a:p>
            <a:pPr algn="ctr"/>
            <a:r>
              <a:rPr lang="ja-JP" altLang="en-US" sz="2400" dirty="0" smtClean="0">
                <a:latin typeface="+mj-ea"/>
                <a:ea typeface="+mj-ea"/>
              </a:rPr>
              <a:t>などが分かります。</a:t>
            </a:r>
            <a:endParaRPr lang="en-US" altLang="ja-JP" sz="2400" dirty="0" smtClean="0">
              <a:latin typeface="+mj-ea"/>
              <a:ea typeface="+mj-ea"/>
            </a:endParaRPr>
          </a:p>
        </p:txBody>
      </p:sp>
    </p:spTree>
    <p:extLst>
      <p:ext uri="{BB962C8B-B14F-4D97-AF65-F5344CB8AC3E}">
        <p14:creationId xmlns:p14="http://schemas.microsoft.com/office/powerpoint/2010/main" val="343576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9512" y="6211669"/>
            <a:ext cx="4680520" cy="646331"/>
          </a:xfrm>
          <a:prstGeom prst="rect">
            <a:avLst/>
          </a:prstGeom>
          <a:noFill/>
        </p:spPr>
        <p:txBody>
          <a:bodyPr wrap="square" rtlCol="0">
            <a:spAutoFit/>
          </a:bodyPr>
          <a:lstStyle/>
          <a:p>
            <a:r>
              <a:rPr lang="ja-JP" altLang="en-US" dirty="0" smtClean="0"/>
              <a:t>　　　　　</a:t>
            </a:r>
            <a:r>
              <a:rPr lang="ja-JP" altLang="en-US" dirty="0" smtClean="0">
                <a:latin typeface="メイリオ" panose="020B0604030504040204" pitchFamily="50" charset="-128"/>
                <a:ea typeface="メイリオ" panose="020B0604030504040204" pitchFamily="50" charset="-128"/>
              </a:rPr>
              <a:t>市民</a:t>
            </a:r>
            <a:r>
              <a:rPr lang="ja-JP" altLang="en-US" dirty="0">
                <a:latin typeface="メイリオ" panose="020B0604030504040204" pitchFamily="50" charset="-128"/>
                <a:ea typeface="メイリオ" panose="020B0604030504040204" pitchFamily="50" charset="-128"/>
              </a:rPr>
              <a:t>図書館</a:t>
            </a:r>
            <a:r>
              <a:rPr lang="ja-JP" altLang="en-US" dirty="0" smtClean="0">
                <a:latin typeface="メイリオ" panose="020B0604030504040204" pitchFamily="50" charset="-128"/>
                <a:ea typeface="メイリオ" panose="020B0604030504040204" pitchFamily="50" charset="-128"/>
              </a:rPr>
              <a:t>　書庫（地下</a:t>
            </a:r>
            <a:r>
              <a:rPr lang="en-US" altLang="ja-JP" dirty="0" smtClean="0">
                <a:latin typeface="メイリオ" panose="020B0604030504040204" pitchFamily="50" charset="-128"/>
                <a:ea typeface="メイリオ" panose="020B0604030504040204" pitchFamily="50" charset="-128"/>
              </a:rPr>
              <a:t>2</a:t>
            </a:r>
            <a:r>
              <a:rPr lang="ja-JP" altLang="en-US" dirty="0" smtClean="0">
                <a:latin typeface="メイリオ" panose="020B0604030504040204" pitchFamily="50" charset="-128"/>
                <a:ea typeface="メイリオ" panose="020B0604030504040204" pitchFamily="50" charset="-128"/>
              </a:rPr>
              <a:t>階）</a:t>
            </a:r>
            <a:endParaRPr kumimoji="1" lang="en-US" altLang="ja-JP" dirty="0" smtClean="0">
              <a:latin typeface="メイリオ" panose="020B0604030504040204" pitchFamily="50" charset="-128"/>
              <a:ea typeface="メイリオ" panose="020B0604030504040204" pitchFamily="50" charset="-128"/>
            </a:endParaRPr>
          </a:p>
          <a:p>
            <a:endParaRPr kumimoji="1" lang="ja-JP" altLang="en-US" dirty="0"/>
          </a:p>
        </p:txBody>
      </p:sp>
      <p:pic>
        <p:nvPicPr>
          <p:cNvPr id="6" name="図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7584" y="1196752"/>
            <a:ext cx="4752528" cy="4896544"/>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79560" y="3432880"/>
            <a:ext cx="1741954" cy="2779714"/>
          </a:xfrm>
          <a:prstGeom prst="rect">
            <a:avLst/>
          </a:prstGeom>
        </p:spPr>
      </p:pic>
      <p:sp>
        <p:nvSpPr>
          <p:cNvPr id="9" name="円形吹き出し 8"/>
          <p:cNvSpPr/>
          <p:nvPr/>
        </p:nvSpPr>
        <p:spPr>
          <a:xfrm>
            <a:off x="3203848" y="1196752"/>
            <a:ext cx="4752528" cy="2232248"/>
          </a:xfrm>
          <a:prstGeom prst="wedgeEllipseCallout">
            <a:avLst>
              <a:gd name="adj1" fmla="val 38288"/>
              <a:gd name="adj2" fmla="val 59419"/>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dirty="0" smtClean="0">
                <a:latin typeface="+mj-ea"/>
                <a:ea typeface="+mj-ea"/>
              </a:rPr>
              <a:t>「書庫」にある本は、カウンターの職員に伝えてください。</a:t>
            </a:r>
            <a:endParaRPr lang="en-US" altLang="ja-JP" sz="2000" dirty="0" smtClean="0">
              <a:latin typeface="+mj-ea"/>
              <a:ea typeface="+mj-ea"/>
            </a:endParaRPr>
          </a:p>
          <a:p>
            <a:pPr algn="ctr"/>
            <a:endParaRPr kumimoji="1" lang="en-US" altLang="ja-JP" sz="2000" dirty="0">
              <a:latin typeface="+mj-ea"/>
              <a:ea typeface="+mj-ea"/>
            </a:endParaRPr>
          </a:p>
          <a:p>
            <a:pPr algn="ctr"/>
            <a:r>
              <a:rPr lang="ja-JP" altLang="en-US" sz="2000" dirty="0" smtClean="0">
                <a:latin typeface="+mj-ea"/>
                <a:ea typeface="+mj-ea"/>
              </a:rPr>
              <a:t>資料の提供までに</a:t>
            </a:r>
            <a:r>
              <a:rPr lang="en-US" altLang="ja-JP" sz="2000" dirty="0" smtClean="0">
                <a:latin typeface="+mj-ea"/>
                <a:ea typeface="+mj-ea"/>
              </a:rPr>
              <a:t>5</a:t>
            </a:r>
            <a:r>
              <a:rPr lang="ja-JP" altLang="en-US" sz="2000" dirty="0" smtClean="0">
                <a:latin typeface="+mj-ea"/>
                <a:ea typeface="+mj-ea"/>
              </a:rPr>
              <a:t>～</a:t>
            </a:r>
            <a:r>
              <a:rPr lang="en-US" altLang="ja-JP" sz="2000" dirty="0" smtClean="0">
                <a:latin typeface="+mj-ea"/>
                <a:ea typeface="+mj-ea"/>
              </a:rPr>
              <a:t>10</a:t>
            </a:r>
            <a:r>
              <a:rPr lang="ja-JP" altLang="en-US" sz="2000" dirty="0" smtClean="0">
                <a:latin typeface="+mj-ea"/>
                <a:ea typeface="+mj-ea"/>
              </a:rPr>
              <a:t>分</a:t>
            </a:r>
            <a:endParaRPr lang="en-US" altLang="ja-JP" sz="2000" dirty="0" smtClean="0">
              <a:latin typeface="+mj-ea"/>
              <a:ea typeface="+mj-ea"/>
            </a:endParaRPr>
          </a:p>
          <a:p>
            <a:pPr algn="ctr"/>
            <a:r>
              <a:rPr lang="ja-JP" altLang="en-US" sz="2000" dirty="0" smtClean="0">
                <a:latin typeface="+mj-ea"/>
                <a:ea typeface="+mj-ea"/>
              </a:rPr>
              <a:t>お時間をいただきます。</a:t>
            </a:r>
            <a:endParaRPr kumimoji="1" lang="ja-JP" altLang="en-US" dirty="0">
              <a:latin typeface="+mj-ea"/>
              <a:ea typeface="+mj-ea"/>
            </a:endParaRPr>
          </a:p>
        </p:txBody>
      </p:sp>
      <p:sp>
        <p:nvSpPr>
          <p:cNvPr id="7" name="タイトル 1"/>
          <p:cNvSpPr txBox="1">
            <a:spLocks/>
          </p:cNvSpPr>
          <p:nvPr/>
        </p:nvSpPr>
        <p:spPr>
          <a:xfrm>
            <a:off x="4716016" y="587726"/>
            <a:ext cx="3828681" cy="1039605"/>
          </a:xfrm>
          <a:prstGeom prst="rect">
            <a:avLst/>
          </a:prstGeom>
        </p:spPr>
        <p:txBody>
          <a:bodyPr vert="horz" lIns="68580" tIns="34290" rIns="68580" bIns="3429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defTabSz="342900"/>
            <a:r>
              <a:rPr lang="ja-JP" altLang="en-US" sz="2700" dirty="0" smtClean="0">
                <a:solidFill>
                  <a:srgbClr val="FF0000"/>
                </a:solidFill>
                <a:latin typeface="HGS創英角ｺﾞｼｯｸUB" panose="020B0900000000000000" pitchFamily="50" charset="-128"/>
                <a:ea typeface="HGS創英角ｺﾞｼｯｸUB" panose="020B0900000000000000" pitchFamily="50" charset="-128"/>
              </a:rPr>
              <a:t>書庫</a:t>
            </a:r>
            <a:r>
              <a:rPr lang="ja-JP" altLang="en-US" sz="2700" dirty="0" smtClean="0">
                <a:solidFill>
                  <a:prstClr val="black">
                    <a:lumMod val="85000"/>
                    <a:lumOff val="15000"/>
                  </a:prstClr>
                </a:solidFill>
                <a:latin typeface="HGS創英角ｺﾞｼｯｸUB" panose="020B0900000000000000" pitchFamily="50" charset="-128"/>
                <a:ea typeface="HGS創英角ｺﾞｼｯｸUB" panose="020B0900000000000000" pitchFamily="50" charset="-128"/>
              </a:rPr>
              <a:t>の本を請求しよう</a:t>
            </a:r>
            <a:endParaRPr lang="ja-JP" altLang="en-US" sz="2700" dirty="0">
              <a:solidFill>
                <a:prstClr val="black">
                  <a:lumMod val="85000"/>
                  <a:lumOff val="15000"/>
                </a:prstClr>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282288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738498" y="6234149"/>
            <a:ext cx="3240360"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市民図書館３階「閲覧席」</a:t>
            </a:r>
            <a:endParaRPr kumimoji="1" lang="en-US" altLang="ja-JP" dirty="0" smtClean="0">
              <a:latin typeface="メイリオ" panose="020B0604030504040204" pitchFamily="50" charset="-128"/>
              <a:ea typeface="メイリオ" panose="020B0604030504040204" pitchFamily="50" charset="-128"/>
            </a:endParaRPr>
          </a:p>
          <a:p>
            <a:endParaRPr kumimoji="1" lang="ja-JP" altLang="en-US" dirty="0"/>
          </a:p>
        </p:txBody>
      </p:sp>
      <p:pic>
        <p:nvPicPr>
          <p:cNvPr id="9" name="コンテンツ プレースホルダー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37797" y="1082087"/>
            <a:ext cx="3814287" cy="2861288"/>
          </a:xfrm>
        </p:spPr>
      </p:pic>
      <p:pic>
        <p:nvPicPr>
          <p:cNvPr id="10" name="図 9" descr="C:\Users\1969551\Documents\2018　学校連携関係\１年生用パンフ送付\高等学校\31年度版　写真候補\IMG_2645.JPG"/>
          <p:cNvPicPr/>
          <p:nvPr/>
        </p:nvPicPr>
        <p:blipFill>
          <a:blip r:embed="rId4" cstate="print">
            <a:extLst>
              <a:ext uri="{28A0092B-C50C-407E-A947-70E740481C1C}">
                <a14:useLocalDpi xmlns:a14="http://schemas.microsoft.com/office/drawing/2010/main"/>
              </a:ext>
            </a:extLst>
          </a:blip>
          <a:srcRect/>
          <a:stretch>
            <a:fillRect/>
          </a:stretch>
        </p:blipFill>
        <p:spPr bwMode="auto">
          <a:xfrm>
            <a:off x="4644008" y="1052736"/>
            <a:ext cx="3654962" cy="496855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
        <p:nvSpPr>
          <p:cNvPr id="11" name="円形吹き出し 10"/>
          <p:cNvSpPr/>
          <p:nvPr/>
        </p:nvSpPr>
        <p:spPr>
          <a:xfrm>
            <a:off x="1806377" y="1376927"/>
            <a:ext cx="4464496" cy="2232248"/>
          </a:xfrm>
          <a:prstGeom prst="wedgeEllipseCallout">
            <a:avLst>
              <a:gd name="adj1" fmla="val 47462"/>
              <a:gd name="adj2" fmla="val 41291"/>
            </a:avLst>
          </a:prstGeom>
          <a:ln w="57150"/>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dirty="0" smtClean="0">
                <a:latin typeface="+mj-ea"/>
                <a:ea typeface="+mj-ea"/>
              </a:rPr>
              <a:t>閲覧席で資料を見ることが</a:t>
            </a:r>
            <a:endParaRPr lang="en-US" altLang="ja-JP" sz="2000" dirty="0" smtClean="0">
              <a:latin typeface="+mj-ea"/>
              <a:ea typeface="+mj-ea"/>
            </a:endParaRPr>
          </a:p>
          <a:p>
            <a:r>
              <a:rPr lang="ja-JP" altLang="en-US" sz="2000" dirty="0" smtClean="0">
                <a:latin typeface="+mj-ea"/>
                <a:ea typeface="+mj-ea"/>
              </a:rPr>
              <a:t>できます。</a:t>
            </a:r>
            <a:endParaRPr lang="en-US" altLang="ja-JP" sz="2000" dirty="0" smtClean="0">
              <a:latin typeface="+mj-ea"/>
              <a:ea typeface="+mj-ea"/>
            </a:endParaRPr>
          </a:p>
          <a:p>
            <a:r>
              <a:rPr lang="ja-JP" altLang="en-US" sz="2000" dirty="0" smtClean="0">
                <a:latin typeface="+mj-ea"/>
                <a:ea typeface="+mj-ea"/>
              </a:rPr>
              <a:t>（席数に限りがあります。）</a:t>
            </a:r>
            <a:endParaRPr lang="en-US" altLang="ja-JP" sz="2000" dirty="0" smtClean="0">
              <a:latin typeface="+mj-ea"/>
              <a:ea typeface="+mj-ea"/>
            </a:endParaRPr>
          </a:p>
        </p:txBody>
      </p:sp>
      <p:sp>
        <p:nvSpPr>
          <p:cNvPr id="6" name="タイトル 1"/>
          <p:cNvSpPr txBox="1">
            <a:spLocks/>
          </p:cNvSpPr>
          <p:nvPr/>
        </p:nvSpPr>
        <p:spPr>
          <a:xfrm>
            <a:off x="4618312" y="443197"/>
            <a:ext cx="3828681" cy="1039605"/>
          </a:xfrm>
          <a:prstGeom prst="rect">
            <a:avLst/>
          </a:prstGeom>
        </p:spPr>
        <p:txBody>
          <a:bodyPr vert="horz" lIns="68580" tIns="34290" rIns="68580" bIns="3429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defTabSz="342900"/>
            <a:r>
              <a:rPr lang="ja-JP" altLang="en-US" sz="2700" dirty="0" smtClean="0">
                <a:solidFill>
                  <a:srgbClr val="FF0000"/>
                </a:solidFill>
                <a:latin typeface="HGS創英角ｺﾞｼｯｸUB" panose="020B0900000000000000" pitchFamily="50" charset="-128"/>
                <a:ea typeface="HGS創英角ｺﾞｼｯｸUB" panose="020B0900000000000000" pitchFamily="50" charset="-128"/>
              </a:rPr>
              <a:t>閲覧席</a:t>
            </a:r>
            <a:r>
              <a:rPr lang="ja-JP" altLang="en-US" sz="2700" dirty="0" smtClean="0">
                <a:solidFill>
                  <a:prstClr val="black">
                    <a:lumMod val="85000"/>
                    <a:lumOff val="15000"/>
                  </a:prstClr>
                </a:solidFill>
                <a:latin typeface="HGS創英角ｺﾞｼｯｸUB" panose="020B0900000000000000" pitchFamily="50" charset="-128"/>
                <a:ea typeface="HGS創英角ｺﾞｼｯｸUB" panose="020B0900000000000000" pitchFamily="50" charset="-128"/>
              </a:rPr>
              <a:t>で資料を見よう</a:t>
            </a:r>
            <a:endParaRPr lang="ja-JP" altLang="en-US" sz="2700" dirty="0">
              <a:solidFill>
                <a:prstClr val="black">
                  <a:lumMod val="85000"/>
                  <a:lumOff val="15000"/>
                </a:prstClr>
              </a:solidFill>
              <a:latin typeface="HGS創英角ｺﾞｼｯｸUB" panose="020B0900000000000000" pitchFamily="50" charset="-128"/>
              <a:ea typeface="HGS創英角ｺﾞｼｯｸUB" panose="020B0900000000000000" pitchFamily="50" charset="-128"/>
            </a:endParaRPr>
          </a:p>
        </p:txBody>
      </p:sp>
      <p:pic>
        <p:nvPicPr>
          <p:cNvPr id="7" name="図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9911" y="4238517"/>
            <a:ext cx="1249000" cy="1128484"/>
          </a:xfrm>
          <a:prstGeom prst="rect">
            <a:avLst/>
          </a:prstGeom>
        </p:spPr>
      </p:pic>
      <p:pic>
        <p:nvPicPr>
          <p:cNvPr id="8" name="図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04507" y="3920913"/>
            <a:ext cx="1295356" cy="1335419"/>
          </a:xfrm>
          <a:prstGeom prst="rect">
            <a:avLst/>
          </a:prstGeom>
        </p:spPr>
      </p:pic>
      <p:pic>
        <p:nvPicPr>
          <p:cNvPr id="12" name="図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59397" y="4402794"/>
            <a:ext cx="1085719" cy="1164309"/>
          </a:xfrm>
          <a:prstGeom prst="rect">
            <a:avLst/>
          </a:prstGeom>
        </p:spPr>
      </p:pic>
      <p:sp>
        <p:nvSpPr>
          <p:cNvPr id="13" name="乗算 12"/>
          <p:cNvSpPr/>
          <p:nvPr/>
        </p:nvSpPr>
        <p:spPr>
          <a:xfrm flipH="1">
            <a:off x="906973" y="4776232"/>
            <a:ext cx="479308" cy="746342"/>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乗算 13"/>
          <p:cNvSpPr/>
          <p:nvPr/>
        </p:nvSpPr>
        <p:spPr>
          <a:xfrm>
            <a:off x="2126910" y="4890095"/>
            <a:ext cx="486900" cy="732474"/>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乗算 14"/>
          <p:cNvSpPr/>
          <p:nvPr/>
        </p:nvSpPr>
        <p:spPr>
          <a:xfrm>
            <a:off x="3460942" y="4607744"/>
            <a:ext cx="382487" cy="746342"/>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角丸四角形吹き出し 15"/>
          <p:cNvSpPr/>
          <p:nvPr/>
        </p:nvSpPr>
        <p:spPr>
          <a:xfrm>
            <a:off x="694374" y="5582425"/>
            <a:ext cx="3838871" cy="552097"/>
          </a:xfrm>
          <a:prstGeom prst="wedgeRoundRectCallout">
            <a:avLst>
              <a:gd name="adj1" fmla="val 8097"/>
              <a:gd name="adj2" fmla="val -82825"/>
              <a:gd name="adj3" fmla="val 16667"/>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smtClean="0">
                <a:solidFill>
                  <a:srgbClr val="FF0000"/>
                </a:solidFill>
                <a:latin typeface="+mj-ea"/>
                <a:ea typeface="+mj-ea"/>
              </a:rPr>
              <a:t>「みんなで使う 」</a:t>
            </a:r>
            <a:r>
              <a:rPr lang="ja-JP" altLang="en-US" dirty="0">
                <a:solidFill>
                  <a:srgbClr val="FF0000"/>
                </a:solidFill>
                <a:latin typeface="+mj-ea"/>
                <a:ea typeface="+mj-ea"/>
              </a:rPr>
              <a:t>図書館</a:t>
            </a:r>
            <a:r>
              <a:rPr lang="ja-JP" altLang="en-US" dirty="0" smtClean="0">
                <a:solidFill>
                  <a:schemeClr val="tx1"/>
                </a:solidFill>
                <a:latin typeface="+mj-ea"/>
                <a:ea typeface="+mj-ea"/>
              </a:rPr>
              <a:t>です。</a:t>
            </a:r>
            <a:endParaRPr lang="ja-JP" altLang="en-US" dirty="0">
              <a:solidFill>
                <a:schemeClr val="tx1"/>
              </a:solidFill>
              <a:latin typeface="+mj-ea"/>
              <a:ea typeface="+mj-ea"/>
            </a:endParaRPr>
          </a:p>
        </p:txBody>
      </p:sp>
    </p:spTree>
    <p:extLst>
      <p:ext uri="{BB962C8B-B14F-4D97-AF65-F5344CB8AC3E}">
        <p14:creationId xmlns:p14="http://schemas.microsoft.com/office/powerpoint/2010/main" val="54894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0" y="2276872"/>
            <a:ext cx="9144000" cy="2392288"/>
          </a:xfrm>
        </p:spPr>
        <p:txBody>
          <a:bodyPr>
            <a:normAutofit/>
          </a:bodyPr>
          <a:lstStyle/>
          <a:p>
            <a:r>
              <a:rPr lang="ja-JP" altLang="en-US" dirty="0" smtClean="0"/>
              <a:t>　　　　　　新聞で調べる</a:t>
            </a:r>
            <a:r>
              <a:rPr lang="en-US" altLang="ja-JP" dirty="0" smtClean="0"/>
              <a:t/>
            </a:r>
            <a:br>
              <a:rPr lang="en-US" altLang="ja-JP" dirty="0" smtClean="0"/>
            </a:br>
            <a:r>
              <a:rPr lang="ja-JP" altLang="en-US" dirty="0"/>
              <a:t>　</a:t>
            </a:r>
            <a:r>
              <a:rPr lang="ja-JP" altLang="en-US" dirty="0" smtClean="0"/>
              <a:t>　　　　　　　　</a:t>
            </a:r>
            <a:endParaRPr kumimoji="1" lang="ja-JP" altLang="en-US" dirty="0"/>
          </a:p>
        </p:txBody>
      </p:sp>
    </p:spTree>
    <p:extLst>
      <p:ext uri="{BB962C8B-B14F-4D97-AF65-F5344CB8AC3E}">
        <p14:creationId xmlns:p14="http://schemas.microsoft.com/office/powerpoint/2010/main" val="1948666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txBox="1">
            <a:spLocks/>
          </p:cNvSpPr>
          <p:nvPr/>
        </p:nvSpPr>
        <p:spPr>
          <a:xfrm>
            <a:off x="828612" y="976391"/>
            <a:ext cx="8135876" cy="5328592"/>
          </a:xfrm>
          <a:prstGeom prst="rect">
            <a:avLst/>
          </a:prstGeom>
        </p:spPr>
        <p:txBody>
          <a:bodyPr vert="horz" lIns="91440" tIns="45720" rIns="91440" bIns="45720" rtlCol="0" anchor="ctr" anchorCtr="0">
            <a:normAutofit fontScale="70000" lnSpcReduction="20000"/>
          </a:bodyPr>
          <a:lst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a:lstStyle>
          <a:p>
            <a:pPr marL="0" indent="0">
              <a:buFont typeface="Arial" pitchFamily="34" charset="0"/>
              <a:buNone/>
            </a:pPr>
            <a:endParaRPr lang="en-US" altLang="ja-JP" sz="3400" b="1" dirty="0" smtClean="0"/>
          </a:p>
          <a:p>
            <a:r>
              <a:rPr lang="ja-JP" altLang="en-US" sz="4600" dirty="0" smtClean="0">
                <a:solidFill>
                  <a:srgbClr val="FF0000"/>
                </a:solidFill>
                <a:latin typeface="HGS創英角ｺﾞｼｯｸUB" panose="020B0900000000000000" pitchFamily="50" charset="-128"/>
                <a:ea typeface="HGS創英角ｺﾞｼｯｸUB" panose="020B0900000000000000" pitchFamily="50" charset="-128"/>
              </a:rPr>
              <a:t>原紙／縮刷版</a:t>
            </a:r>
            <a:r>
              <a:rPr lang="ja-JP" altLang="en-US" sz="4600" b="1" dirty="0">
                <a:solidFill>
                  <a:srgbClr val="FF0000"/>
                </a:solidFill>
                <a:latin typeface="HGS創英角ｺﾞｼｯｸUB" panose="020B0900000000000000" pitchFamily="50" charset="-128"/>
                <a:ea typeface="HGS創英角ｺﾞｼｯｸUB" panose="020B0900000000000000" pitchFamily="50" charset="-128"/>
              </a:rPr>
              <a:t>　</a:t>
            </a:r>
            <a:r>
              <a:rPr lang="ja-JP" altLang="en-US" sz="3600" dirty="0" smtClean="0">
                <a:latin typeface="HGS創英角ｺﾞｼｯｸUB" panose="020B0900000000000000" pitchFamily="50" charset="-128"/>
                <a:ea typeface="HGS創英角ｺﾞｼｯｸUB" panose="020B0900000000000000" pitchFamily="50" charset="-128"/>
              </a:rPr>
              <a:t>新聞コーナーにあります。</a:t>
            </a:r>
            <a:endParaRPr lang="en-US" altLang="ja-JP" sz="3600" dirty="0" smtClean="0">
              <a:latin typeface="HGS創英角ｺﾞｼｯｸUB" panose="020B0900000000000000" pitchFamily="50" charset="-128"/>
              <a:ea typeface="HGS創英角ｺﾞｼｯｸUB" panose="020B0900000000000000" pitchFamily="50" charset="-128"/>
            </a:endParaRPr>
          </a:p>
          <a:p>
            <a:pPr marL="0" indent="0">
              <a:buNone/>
            </a:pPr>
            <a:r>
              <a:rPr lang="ja-JP" altLang="en-US" sz="3600" dirty="0">
                <a:latin typeface="HGS創英角ｺﾞｼｯｸUB" panose="020B0900000000000000" pitchFamily="50" charset="-128"/>
                <a:ea typeface="HGS創英角ｺﾞｼｯｸUB" panose="020B0900000000000000" pitchFamily="50" charset="-128"/>
              </a:rPr>
              <a:t>　</a:t>
            </a:r>
            <a:r>
              <a:rPr lang="en-US" altLang="ja-JP" sz="3600" dirty="0" smtClean="0">
                <a:latin typeface="HGS創英角ｺﾞｼｯｸUB" panose="020B0900000000000000" pitchFamily="50" charset="-128"/>
                <a:ea typeface="HGS創英角ｺﾞｼｯｸUB" panose="020B0900000000000000" pitchFamily="50" charset="-128"/>
              </a:rPr>
              <a:t>※</a:t>
            </a:r>
            <a:r>
              <a:rPr lang="ja-JP" altLang="en-US" sz="3600" dirty="0" smtClean="0">
                <a:solidFill>
                  <a:srgbClr val="FF0000"/>
                </a:solidFill>
                <a:latin typeface="HGS創英角ｺﾞｼｯｸUB" panose="020B0900000000000000" pitchFamily="50" charset="-128"/>
                <a:ea typeface="HGS創英角ｺﾞｼｯｸUB" panose="020B0900000000000000" pitchFamily="50" charset="-128"/>
              </a:rPr>
              <a:t>縮刷版</a:t>
            </a:r>
            <a:r>
              <a:rPr lang="ja-JP" altLang="en-US" sz="3600" dirty="0" smtClean="0">
                <a:latin typeface="HGS創英角ｺﾞｼｯｸUB" panose="020B0900000000000000" pitchFamily="50" charset="-128"/>
                <a:ea typeface="HGS創英角ｺﾞｼｯｸUB" panose="020B0900000000000000" pitchFamily="50" charset="-128"/>
              </a:rPr>
              <a:t>：現物の新聞をそのまま縮小して冊子体に</a:t>
            </a:r>
            <a:endParaRPr lang="en-US" altLang="ja-JP" sz="3600" dirty="0" smtClean="0">
              <a:latin typeface="HGS創英角ｺﾞｼｯｸUB" panose="020B0900000000000000" pitchFamily="50" charset="-128"/>
              <a:ea typeface="HGS創英角ｺﾞｼｯｸUB" panose="020B0900000000000000" pitchFamily="50" charset="-128"/>
            </a:endParaRPr>
          </a:p>
          <a:p>
            <a:pPr marL="0" indent="0">
              <a:buNone/>
            </a:pPr>
            <a:r>
              <a:rPr lang="ja-JP" altLang="en-US" sz="3600" dirty="0">
                <a:latin typeface="HGS創英角ｺﾞｼｯｸUB" panose="020B0900000000000000" pitchFamily="50" charset="-128"/>
                <a:ea typeface="HGS創英角ｺﾞｼｯｸUB" panose="020B0900000000000000" pitchFamily="50" charset="-128"/>
              </a:rPr>
              <a:t>　</a:t>
            </a:r>
            <a:r>
              <a:rPr lang="ja-JP" altLang="en-US" sz="3600" dirty="0" smtClean="0">
                <a:latin typeface="HGS創英角ｺﾞｼｯｸUB" panose="020B0900000000000000" pitchFamily="50" charset="-128"/>
                <a:ea typeface="HGS創英角ｺﾞｼｯｸUB" panose="020B0900000000000000" pitchFamily="50" charset="-128"/>
              </a:rPr>
              <a:t>　　　　　したもの。</a:t>
            </a:r>
            <a:endParaRPr lang="en-US" altLang="ja-JP" sz="3600" dirty="0">
              <a:latin typeface="HGS創英角ｺﾞｼｯｸUB" panose="020B0900000000000000" pitchFamily="50" charset="-128"/>
              <a:ea typeface="HGS創英角ｺﾞｼｯｸUB" panose="020B0900000000000000" pitchFamily="50" charset="-128"/>
            </a:endParaRPr>
          </a:p>
          <a:p>
            <a:pPr marL="0" indent="0">
              <a:buNone/>
            </a:pPr>
            <a:endParaRPr lang="en-US" altLang="ja-JP" sz="3600" b="1" dirty="0" smtClean="0">
              <a:latin typeface="HGS創英角ｺﾞｼｯｸUB" panose="020B0900000000000000" pitchFamily="50" charset="-128"/>
              <a:ea typeface="HGS創英角ｺﾞｼｯｸUB" panose="020B0900000000000000" pitchFamily="50" charset="-128"/>
            </a:endParaRPr>
          </a:p>
          <a:p>
            <a:pPr marL="0" indent="0">
              <a:buNone/>
            </a:pPr>
            <a:endParaRPr lang="en-US" altLang="ja-JP" sz="3600" b="1" dirty="0" smtClean="0">
              <a:latin typeface="HGS創英角ｺﾞｼｯｸUB" panose="020B0900000000000000" pitchFamily="50" charset="-128"/>
              <a:ea typeface="HGS創英角ｺﾞｼｯｸUB" panose="020B0900000000000000" pitchFamily="50" charset="-128"/>
            </a:endParaRPr>
          </a:p>
          <a:p>
            <a:pPr marL="0" indent="0">
              <a:buNone/>
            </a:pPr>
            <a:endParaRPr lang="en-US" altLang="ja-JP" sz="3600" b="1" dirty="0">
              <a:latin typeface="HGS創英角ｺﾞｼｯｸUB" panose="020B0900000000000000" pitchFamily="50" charset="-128"/>
              <a:ea typeface="HGS創英角ｺﾞｼｯｸUB" panose="020B0900000000000000" pitchFamily="50" charset="-128"/>
            </a:endParaRPr>
          </a:p>
          <a:p>
            <a:r>
              <a:rPr lang="ja-JP" altLang="en-US" sz="5100" dirty="0" smtClean="0">
                <a:solidFill>
                  <a:srgbClr val="FF0000"/>
                </a:solidFill>
                <a:latin typeface="HGS創英角ｺﾞｼｯｸUB" panose="020B0900000000000000" pitchFamily="50" charset="-128"/>
                <a:ea typeface="HGS創英角ｺﾞｼｯｸUB" panose="020B0900000000000000" pitchFamily="50" charset="-128"/>
              </a:rPr>
              <a:t>マイクロフィルム</a:t>
            </a:r>
            <a:r>
              <a:rPr lang="ja-JP" altLang="en-US" sz="3600" b="1" dirty="0" smtClean="0">
                <a:latin typeface="HGS創英角ｺﾞｼｯｸUB" panose="020B0900000000000000" pitchFamily="50" charset="-128"/>
                <a:ea typeface="HGS創英角ｺﾞｼｯｸUB" panose="020B0900000000000000" pitchFamily="50" charset="-128"/>
              </a:rPr>
              <a:t>（河北新報）</a:t>
            </a:r>
            <a:endParaRPr lang="en-US" altLang="ja-JP" sz="3600" b="1" dirty="0" smtClean="0">
              <a:latin typeface="HGS創英角ｺﾞｼｯｸUB" panose="020B0900000000000000" pitchFamily="50" charset="-128"/>
              <a:ea typeface="HGS創英角ｺﾞｼｯｸUB" panose="020B0900000000000000" pitchFamily="50" charset="-128"/>
            </a:endParaRPr>
          </a:p>
          <a:p>
            <a:pPr marL="0" indent="0">
              <a:buNone/>
            </a:pPr>
            <a:r>
              <a:rPr lang="ja-JP" altLang="en-US" sz="2000" b="1" dirty="0" smtClean="0">
                <a:latin typeface="HGS創英角ｺﾞｼｯｸUB" panose="020B0900000000000000" pitchFamily="50" charset="-128"/>
                <a:ea typeface="HGS創英角ｺﾞｼｯｸUB" panose="020B0900000000000000" pitchFamily="50" charset="-128"/>
              </a:rPr>
              <a:t>　　</a:t>
            </a:r>
            <a:r>
              <a:rPr lang="ja-JP" altLang="en-US" sz="3600" dirty="0" smtClean="0">
                <a:latin typeface="HGS創英角ｺﾞｼｯｸUB" panose="020B0900000000000000" pitchFamily="50" charset="-128"/>
                <a:ea typeface="HGS創英角ｺﾞｼｯｸUB" panose="020B0900000000000000" pitchFamily="50" charset="-128"/>
              </a:rPr>
              <a:t>明治</a:t>
            </a:r>
            <a:r>
              <a:rPr lang="en-US" altLang="ja-JP" sz="3600" dirty="0" smtClean="0">
                <a:latin typeface="HGS創英角ｺﾞｼｯｸUB" panose="020B0900000000000000" pitchFamily="50" charset="-128"/>
                <a:ea typeface="HGS創英角ｺﾞｼｯｸUB" panose="020B0900000000000000" pitchFamily="50" charset="-128"/>
              </a:rPr>
              <a:t>30</a:t>
            </a:r>
            <a:r>
              <a:rPr lang="ja-JP" altLang="en-US" sz="3600" dirty="0" smtClean="0">
                <a:latin typeface="HGS創英角ｺﾞｼｯｸUB" panose="020B0900000000000000" pitchFamily="50" charset="-128"/>
                <a:ea typeface="HGS創英角ｺﾞｼｯｸUB" panose="020B0900000000000000" pitchFamily="50" charset="-128"/>
              </a:rPr>
              <a:t>年</a:t>
            </a:r>
            <a:r>
              <a:rPr lang="en-US" altLang="ja-JP" sz="3600" dirty="0" smtClean="0">
                <a:latin typeface="HGS創英角ｺﾞｼｯｸUB" panose="020B0900000000000000" pitchFamily="50" charset="-128"/>
                <a:ea typeface="HGS創英角ｺﾞｼｯｸUB" panose="020B0900000000000000" pitchFamily="50" charset="-128"/>
              </a:rPr>
              <a:t>1</a:t>
            </a:r>
            <a:r>
              <a:rPr lang="ja-JP" altLang="en-US" sz="3600" dirty="0" smtClean="0">
                <a:latin typeface="HGS創英角ｺﾞｼｯｸUB" panose="020B0900000000000000" pitchFamily="50" charset="-128"/>
                <a:ea typeface="HGS創英角ｺﾞｼｯｸUB" panose="020B0900000000000000" pitchFamily="50" charset="-128"/>
              </a:rPr>
              <a:t>月分から所蔵しています。</a:t>
            </a:r>
            <a:endParaRPr lang="en-US" altLang="ja-JP" sz="3600" dirty="0" smtClean="0">
              <a:latin typeface="HGS創英角ｺﾞｼｯｸUB" panose="020B0900000000000000" pitchFamily="50" charset="-128"/>
              <a:ea typeface="HGS創英角ｺﾞｼｯｸUB" panose="020B0900000000000000" pitchFamily="50" charset="-128"/>
            </a:endParaRPr>
          </a:p>
          <a:p>
            <a:pPr marL="0" indent="0">
              <a:buNone/>
            </a:pPr>
            <a:r>
              <a:rPr lang="ja-JP" altLang="en-US" sz="3600" dirty="0">
                <a:latin typeface="HGS創英角ｺﾞｼｯｸUB" panose="020B0900000000000000" pitchFamily="50" charset="-128"/>
                <a:ea typeface="HGS創英角ｺﾞｼｯｸUB" panose="020B0900000000000000" pitchFamily="50" charset="-128"/>
              </a:rPr>
              <a:t>　</a:t>
            </a:r>
            <a:r>
              <a:rPr lang="ja-JP" altLang="en-US" sz="3600" dirty="0" smtClean="0">
                <a:latin typeface="HGS創英角ｺﾞｼｯｸUB" panose="020B0900000000000000" pitchFamily="50" charset="-128"/>
                <a:ea typeface="HGS創英角ｺﾞｼｯｸUB" panose="020B0900000000000000" pitchFamily="50" charset="-128"/>
              </a:rPr>
              <a:t>　　　　　　　　　（市民図書館</a:t>
            </a:r>
            <a:r>
              <a:rPr lang="en-US" altLang="ja-JP" sz="3600" dirty="0" smtClean="0">
                <a:latin typeface="HGS創英角ｺﾞｼｯｸUB" panose="020B0900000000000000" pitchFamily="50" charset="-128"/>
                <a:ea typeface="HGS創英角ｺﾞｼｯｸUB" panose="020B0900000000000000" pitchFamily="50" charset="-128"/>
              </a:rPr>
              <a:t>4</a:t>
            </a:r>
            <a:r>
              <a:rPr lang="ja-JP" altLang="en-US" sz="3600" dirty="0" smtClean="0">
                <a:latin typeface="HGS創英角ｺﾞｼｯｸUB" panose="020B0900000000000000" pitchFamily="50" charset="-128"/>
                <a:ea typeface="HGS創英角ｺﾞｼｯｸUB" panose="020B0900000000000000" pitchFamily="50" charset="-128"/>
              </a:rPr>
              <a:t>階　</a:t>
            </a:r>
            <a:r>
              <a:rPr lang="ja-JP" altLang="en-US" sz="2600" dirty="0" smtClean="0">
                <a:latin typeface="HGS創英角ｺﾞｼｯｸUB" panose="020B0900000000000000" pitchFamily="50" charset="-128"/>
                <a:ea typeface="HGS創英角ｺﾞｼｯｸUB" panose="020B0900000000000000" pitchFamily="50" charset="-128"/>
              </a:rPr>
              <a:t>一部欠号あり</a:t>
            </a:r>
            <a:r>
              <a:rPr lang="ja-JP" altLang="en-US" sz="3600" dirty="0" smtClean="0">
                <a:latin typeface="HGS創英角ｺﾞｼｯｸUB" panose="020B0900000000000000" pitchFamily="50" charset="-128"/>
                <a:ea typeface="HGS創英角ｺﾞｼｯｸUB" panose="020B0900000000000000" pitchFamily="50" charset="-128"/>
              </a:rPr>
              <a:t>）</a:t>
            </a:r>
            <a:endParaRPr lang="en-US" altLang="ja-JP" sz="3100" dirty="0" smtClean="0">
              <a:latin typeface="HGS創英角ｺﾞｼｯｸUB" panose="020B0900000000000000" pitchFamily="50" charset="-128"/>
              <a:ea typeface="HGS創英角ｺﾞｼｯｸUB" panose="020B0900000000000000" pitchFamily="50" charset="-128"/>
            </a:endParaRPr>
          </a:p>
          <a:p>
            <a:pPr marL="0" indent="0">
              <a:buNone/>
            </a:pPr>
            <a:endParaRPr lang="en-US" altLang="ja-JP" sz="3600" dirty="0">
              <a:latin typeface="HGS創英角ｺﾞｼｯｸUB" panose="020B0900000000000000" pitchFamily="50" charset="-128"/>
              <a:ea typeface="HGS創英角ｺﾞｼｯｸUB" panose="020B0900000000000000" pitchFamily="50" charset="-128"/>
            </a:endParaRPr>
          </a:p>
          <a:p>
            <a:r>
              <a:rPr lang="ja-JP" altLang="en-US" sz="5100" dirty="0" smtClean="0">
                <a:solidFill>
                  <a:srgbClr val="FF0000"/>
                </a:solidFill>
                <a:latin typeface="HGS創英角ｺﾞｼｯｸUB" panose="020B0900000000000000" pitchFamily="50" charset="-128"/>
                <a:ea typeface="HGS創英角ｺﾞｼｯｸUB" panose="020B0900000000000000" pitchFamily="50" charset="-128"/>
              </a:rPr>
              <a:t>データベース</a:t>
            </a:r>
            <a:endParaRPr lang="en-US" altLang="ja-JP" sz="3200" dirty="0" smtClean="0">
              <a:solidFill>
                <a:srgbClr val="FF0000"/>
              </a:solidFill>
              <a:latin typeface="HGS創英角ｺﾞｼｯｸUB" panose="020B0900000000000000" pitchFamily="50" charset="-128"/>
              <a:ea typeface="HGS創英角ｺﾞｼｯｸUB" panose="020B0900000000000000" pitchFamily="50" charset="-128"/>
            </a:endParaRPr>
          </a:p>
          <a:p>
            <a:pPr marL="0" indent="0">
              <a:buFont typeface="Arial" pitchFamily="34" charset="0"/>
              <a:buNone/>
            </a:pPr>
            <a:endParaRPr lang="ja-JP" altLang="en-US" dirty="0"/>
          </a:p>
        </p:txBody>
      </p:sp>
      <p:sp>
        <p:nvSpPr>
          <p:cNvPr id="4" name="タイトル 1"/>
          <p:cNvSpPr txBox="1">
            <a:spLocks/>
          </p:cNvSpPr>
          <p:nvPr/>
        </p:nvSpPr>
        <p:spPr>
          <a:xfrm>
            <a:off x="1053764" y="454826"/>
            <a:ext cx="7182544" cy="1600200"/>
          </a:xfrm>
          <a:prstGeom prst="rect">
            <a:avLst/>
          </a:prstGeom>
        </p:spPr>
        <p:txBody>
          <a:bodyPr>
            <a:normAutofit fontScale="82500" lnSpcReduction="10000"/>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t>　仙台市図書館にある新聞</a:t>
            </a:r>
            <a:r>
              <a:rPr lang="en-US" altLang="ja-JP" dirty="0" smtClean="0"/>
              <a:t/>
            </a:r>
            <a:br>
              <a:rPr lang="en-US" altLang="ja-JP" dirty="0" smtClean="0"/>
            </a:br>
            <a:r>
              <a:rPr lang="ja-JP" altLang="en-US" dirty="0" smtClean="0"/>
              <a:t>　　　　</a:t>
            </a:r>
            <a:endParaRPr lang="ja-JP" altLang="en-US" dirty="0"/>
          </a:p>
        </p:txBody>
      </p:sp>
      <p:sp>
        <p:nvSpPr>
          <p:cNvPr id="5" name="円形吹き出し 4"/>
          <p:cNvSpPr/>
          <p:nvPr/>
        </p:nvSpPr>
        <p:spPr>
          <a:xfrm>
            <a:off x="4881814" y="2495510"/>
            <a:ext cx="3960440" cy="1203775"/>
          </a:xfrm>
          <a:prstGeom prst="wedgeEllipseCallout">
            <a:avLst>
              <a:gd name="adj1" fmla="val -46437"/>
              <a:gd name="adj2" fmla="val -39169"/>
            </a:avLst>
          </a:prstGeom>
          <a:ln w="57150"/>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dirty="0" smtClean="0">
                <a:solidFill>
                  <a:srgbClr val="FF0000"/>
                </a:solidFill>
                <a:latin typeface="+mj-ea"/>
                <a:ea typeface="+mj-ea"/>
              </a:rPr>
              <a:t>索引</a:t>
            </a:r>
            <a:r>
              <a:rPr lang="ja-JP" altLang="en-US" sz="2000" dirty="0" smtClean="0">
                <a:latin typeface="+mj-ea"/>
                <a:ea typeface="+mj-ea"/>
              </a:rPr>
              <a:t>を使うと</a:t>
            </a:r>
            <a:r>
              <a:rPr lang="ja-JP" altLang="en-US" sz="2000" dirty="0">
                <a:latin typeface="+mj-ea"/>
                <a:ea typeface="+mj-ea"/>
              </a:rPr>
              <a:t>、</a:t>
            </a:r>
            <a:r>
              <a:rPr lang="ja-JP" altLang="en-US" sz="2000" dirty="0" smtClean="0">
                <a:latin typeface="+mj-ea"/>
                <a:ea typeface="+mj-ea"/>
              </a:rPr>
              <a:t>関連するテーマの新聞記事が</a:t>
            </a:r>
            <a:endParaRPr lang="en-US" altLang="ja-JP" sz="2000" dirty="0" smtClean="0">
              <a:latin typeface="+mj-ea"/>
              <a:ea typeface="+mj-ea"/>
            </a:endParaRPr>
          </a:p>
          <a:p>
            <a:r>
              <a:rPr lang="ja-JP" altLang="en-US" sz="2000" dirty="0" smtClean="0">
                <a:latin typeface="+mj-ea"/>
                <a:ea typeface="+mj-ea"/>
              </a:rPr>
              <a:t>検索できます。</a:t>
            </a:r>
            <a:endParaRPr kumimoji="1" lang="ja-JP" altLang="en-US" dirty="0">
              <a:latin typeface="+mj-ea"/>
              <a:ea typeface="+mj-ea"/>
            </a:endParaRPr>
          </a:p>
        </p:txBody>
      </p:sp>
    </p:spTree>
    <p:extLst>
      <p:ext uri="{BB962C8B-B14F-4D97-AF65-F5344CB8AC3E}">
        <p14:creationId xmlns:p14="http://schemas.microsoft.com/office/powerpoint/2010/main" val="318012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034822172"/>
              </p:ext>
            </p:extLst>
          </p:nvPr>
        </p:nvGraphicFramePr>
        <p:xfrm>
          <a:off x="251520" y="4483551"/>
          <a:ext cx="8712968" cy="2257816"/>
        </p:xfrm>
        <a:graphic>
          <a:graphicData uri="http://schemas.openxmlformats.org/drawingml/2006/table">
            <a:tbl>
              <a:tblPr firstRow="1" bandRow="1">
                <a:tableStyleId>{5C22544A-7EE6-4342-B048-85BDC9FD1C3A}</a:tableStyleId>
              </a:tblPr>
              <a:tblGrid>
                <a:gridCol w="3582942">
                  <a:extLst>
                    <a:ext uri="{9D8B030D-6E8A-4147-A177-3AD203B41FA5}">
                      <a16:colId xmlns:a16="http://schemas.microsoft.com/office/drawing/2014/main" val="3089535132"/>
                    </a:ext>
                  </a:extLst>
                </a:gridCol>
                <a:gridCol w="3093103">
                  <a:extLst>
                    <a:ext uri="{9D8B030D-6E8A-4147-A177-3AD203B41FA5}">
                      <a16:colId xmlns:a16="http://schemas.microsoft.com/office/drawing/2014/main" val="2303459535"/>
                    </a:ext>
                  </a:extLst>
                </a:gridCol>
                <a:gridCol w="2036923">
                  <a:extLst>
                    <a:ext uri="{9D8B030D-6E8A-4147-A177-3AD203B41FA5}">
                      <a16:colId xmlns:a16="http://schemas.microsoft.com/office/drawing/2014/main" val="1248641129"/>
                    </a:ext>
                  </a:extLst>
                </a:gridCol>
              </a:tblGrid>
              <a:tr h="414122">
                <a:tc>
                  <a:txBody>
                    <a:bodyPr/>
                    <a:lstStyle/>
                    <a:p>
                      <a:r>
                        <a:rPr kumimoji="1" lang="ja-JP" altLang="en-US" dirty="0" smtClean="0"/>
                        <a:t>データベース名</a:t>
                      </a:r>
                      <a:endParaRPr kumimoji="1" lang="ja-JP" altLang="en-US" dirty="0"/>
                    </a:p>
                  </a:txBody>
                  <a:tcPr/>
                </a:tc>
                <a:tc>
                  <a:txBody>
                    <a:bodyPr/>
                    <a:lstStyle/>
                    <a:p>
                      <a:r>
                        <a:rPr kumimoji="1" lang="ja-JP" altLang="en-US" dirty="0" smtClean="0"/>
                        <a:t>収録期間</a:t>
                      </a:r>
                      <a:endParaRPr kumimoji="1" lang="ja-JP" altLang="en-US" dirty="0"/>
                    </a:p>
                  </a:txBody>
                  <a:tcPr/>
                </a:tc>
                <a:tc>
                  <a:txBody>
                    <a:bodyPr/>
                    <a:lstStyle/>
                    <a:p>
                      <a:r>
                        <a:rPr kumimoji="1" lang="ja-JP" altLang="en-US" dirty="0" smtClean="0"/>
                        <a:t>提供館</a:t>
                      </a:r>
                      <a:endParaRPr kumimoji="1" lang="ja-JP" altLang="en-US" dirty="0"/>
                    </a:p>
                  </a:txBody>
                  <a:tcPr/>
                </a:tc>
                <a:extLst>
                  <a:ext uri="{0D108BD9-81ED-4DB2-BD59-A6C34878D82A}">
                    <a16:rowId xmlns:a16="http://schemas.microsoft.com/office/drawing/2014/main" val="1316528248"/>
                  </a:ext>
                </a:extLst>
              </a:tr>
              <a:tr h="414122">
                <a:tc>
                  <a:txBody>
                    <a:bodyPr/>
                    <a:lstStyle/>
                    <a:p>
                      <a:r>
                        <a:rPr kumimoji="1" lang="ja-JP" altLang="en-US" b="1" dirty="0" smtClean="0"/>
                        <a:t>河北新報データベース</a:t>
                      </a:r>
                      <a:endParaRPr kumimoji="1" lang="ja-JP" altLang="en-US" b="1" dirty="0"/>
                    </a:p>
                  </a:txBody>
                  <a:tcPr/>
                </a:tc>
                <a:tc>
                  <a:txBody>
                    <a:bodyPr/>
                    <a:lstStyle/>
                    <a:p>
                      <a:r>
                        <a:rPr kumimoji="1" lang="en-US" altLang="ja-JP" b="1" dirty="0" smtClean="0"/>
                        <a:t>1991</a:t>
                      </a:r>
                      <a:r>
                        <a:rPr kumimoji="1" lang="ja-JP" altLang="en-US" b="1" dirty="0" smtClean="0"/>
                        <a:t>年</a:t>
                      </a:r>
                      <a:r>
                        <a:rPr kumimoji="1" lang="en-US" altLang="ja-JP" b="1" dirty="0" smtClean="0"/>
                        <a:t>8</a:t>
                      </a:r>
                      <a:r>
                        <a:rPr kumimoji="1" lang="ja-JP" altLang="en-US" b="1" dirty="0" smtClean="0"/>
                        <a:t>月から</a:t>
                      </a:r>
                      <a:endParaRPr kumimoji="1" lang="ja-JP" altLang="en-US" b="1" dirty="0"/>
                    </a:p>
                  </a:txBody>
                  <a:tcPr/>
                </a:tc>
                <a:tc>
                  <a:txBody>
                    <a:bodyPr/>
                    <a:lstStyle/>
                    <a:p>
                      <a:r>
                        <a:rPr kumimoji="1" lang="ja-JP" altLang="en-US" b="1" dirty="0" smtClean="0"/>
                        <a:t>仙台市図書館全館</a:t>
                      </a:r>
                      <a:endParaRPr kumimoji="1" lang="ja-JP" altLang="en-US" b="1" dirty="0"/>
                    </a:p>
                  </a:txBody>
                  <a:tcPr/>
                </a:tc>
                <a:extLst>
                  <a:ext uri="{0D108BD9-81ED-4DB2-BD59-A6C34878D82A}">
                    <a16:rowId xmlns:a16="http://schemas.microsoft.com/office/drawing/2014/main" val="2057257052"/>
                  </a:ext>
                </a:extLst>
              </a:tr>
              <a:tr h="714786">
                <a:tc>
                  <a:txBody>
                    <a:bodyPr/>
                    <a:lstStyle/>
                    <a:p>
                      <a:r>
                        <a:rPr kumimoji="1" lang="ja-JP" altLang="en-US" b="1" dirty="0" smtClean="0"/>
                        <a:t>日経テレコン</a:t>
                      </a:r>
                      <a:r>
                        <a:rPr kumimoji="1" lang="en-US" altLang="ja-JP" b="1" dirty="0" smtClean="0"/>
                        <a:t>21</a:t>
                      </a:r>
                      <a:r>
                        <a:rPr kumimoji="1" lang="ja-JP" altLang="en-US" b="1" dirty="0" smtClean="0"/>
                        <a:t>（日経４紙）</a:t>
                      </a:r>
                      <a:endParaRPr kumimoji="1" lang="en-US" altLang="ja-JP" b="1" dirty="0" smtClean="0"/>
                    </a:p>
                  </a:txBody>
                  <a:tcPr/>
                </a:tc>
                <a:tc>
                  <a:txBody>
                    <a:bodyPr/>
                    <a:lstStyle/>
                    <a:p>
                      <a:r>
                        <a:rPr kumimoji="1" lang="en-US" altLang="ja-JP" b="1" dirty="0" smtClean="0"/>
                        <a:t>1975</a:t>
                      </a:r>
                      <a:r>
                        <a:rPr kumimoji="1" lang="ja-JP" altLang="en-US" b="1" dirty="0" smtClean="0"/>
                        <a:t>年</a:t>
                      </a:r>
                      <a:r>
                        <a:rPr kumimoji="1" lang="en-US" altLang="ja-JP" b="1" dirty="0" smtClean="0"/>
                        <a:t>4</a:t>
                      </a:r>
                      <a:r>
                        <a:rPr kumimoji="1" lang="ja-JP" altLang="en-US" b="1" dirty="0" smtClean="0"/>
                        <a:t>月から（一部）</a:t>
                      </a:r>
                      <a:endParaRPr kumimoji="1" lang="ja-JP" altLang="en-US" b="1" dirty="0"/>
                    </a:p>
                  </a:txBody>
                  <a:tcPr/>
                </a:tc>
                <a:tc>
                  <a:txBody>
                    <a:bodyPr/>
                    <a:lstStyle/>
                    <a:p>
                      <a:r>
                        <a:rPr kumimoji="1" lang="ja-JP" altLang="en-US" b="1" dirty="0" smtClean="0"/>
                        <a:t>市民・泉・宮城野</a:t>
                      </a:r>
                      <a:endParaRPr kumimoji="1" lang="en-US" altLang="ja-JP" b="1" dirty="0" smtClean="0"/>
                    </a:p>
                    <a:p>
                      <a:r>
                        <a:rPr kumimoji="1" lang="ja-JP" altLang="en-US" b="1" dirty="0" smtClean="0"/>
                        <a:t>　　　　　　　図書館</a:t>
                      </a:r>
                      <a:endParaRPr kumimoji="1" lang="ja-JP" altLang="en-US" b="1" dirty="0"/>
                    </a:p>
                  </a:txBody>
                  <a:tcPr/>
                </a:tc>
                <a:extLst>
                  <a:ext uri="{0D108BD9-81ED-4DB2-BD59-A6C34878D82A}">
                    <a16:rowId xmlns:a16="http://schemas.microsoft.com/office/drawing/2014/main" val="4235576680"/>
                  </a:ext>
                </a:extLst>
              </a:tr>
              <a:tr h="714786">
                <a:tc>
                  <a:txBody>
                    <a:bodyPr/>
                    <a:lstStyle/>
                    <a:p>
                      <a:r>
                        <a:rPr kumimoji="1" lang="ja-JP" altLang="en-US" b="1" dirty="0" smtClean="0"/>
                        <a:t>聞蔵</a:t>
                      </a:r>
                      <a:r>
                        <a:rPr kumimoji="1" lang="en-US" altLang="ja-JP" b="1" dirty="0" smtClean="0"/>
                        <a:t>Ⅱ</a:t>
                      </a:r>
                      <a:r>
                        <a:rPr kumimoji="1" lang="ja-JP" altLang="en-US" b="1" dirty="0" smtClean="0"/>
                        <a:t>ビジュアル</a:t>
                      </a:r>
                      <a:endParaRPr kumimoji="1" lang="en-US" altLang="ja-JP" b="1" dirty="0" smtClean="0"/>
                    </a:p>
                    <a:p>
                      <a:r>
                        <a:rPr kumimoji="1" lang="ja-JP" altLang="en-US" b="1" dirty="0" smtClean="0"/>
                        <a:t>（朝日新聞記事データベース）</a:t>
                      </a:r>
                      <a:endParaRPr kumimoji="1" lang="ja-JP" altLang="en-US" b="1" dirty="0"/>
                    </a:p>
                  </a:txBody>
                  <a:tcPr/>
                </a:tc>
                <a:tc>
                  <a:txBody>
                    <a:bodyPr/>
                    <a:lstStyle/>
                    <a:p>
                      <a:r>
                        <a:rPr kumimoji="1" lang="ja-JP" altLang="en-US" b="1" dirty="0" smtClean="0"/>
                        <a:t>テキスト検索は</a:t>
                      </a:r>
                      <a:r>
                        <a:rPr kumimoji="1" lang="en-US" altLang="ja-JP" b="1" dirty="0" smtClean="0"/>
                        <a:t>1985</a:t>
                      </a:r>
                      <a:r>
                        <a:rPr kumimoji="1" lang="ja-JP" altLang="en-US" b="1" dirty="0" smtClean="0"/>
                        <a:t>年から</a:t>
                      </a:r>
                      <a:endParaRPr kumimoji="1" lang="ja-JP" altLang="en-US" b="1" dirty="0"/>
                    </a:p>
                  </a:txBody>
                  <a:tcPr/>
                </a:tc>
                <a:tc>
                  <a:txBody>
                    <a:bodyPr/>
                    <a:lstStyle/>
                    <a:p>
                      <a:r>
                        <a:rPr kumimoji="1" lang="ja-JP" altLang="en-US" b="1" dirty="0" smtClean="0"/>
                        <a:t>仙台市図書館全館</a:t>
                      </a:r>
                      <a:endParaRPr kumimoji="1" lang="ja-JP" altLang="en-US" b="1" dirty="0"/>
                    </a:p>
                  </a:txBody>
                  <a:tcPr/>
                </a:tc>
                <a:extLst>
                  <a:ext uri="{0D108BD9-81ED-4DB2-BD59-A6C34878D82A}">
                    <a16:rowId xmlns:a16="http://schemas.microsoft.com/office/drawing/2014/main" val="3468646516"/>
                  </a:ext>
                </a:extLst>
              </a:tr>
            </a:tbl>
          </a:graphicData>
        </a:graphic>
      </p:graphicFrame>
      <p:pic>
        <p:nvPicPr>
          <p:cNvPr id="3" name="図 2"/>
          <p:cNvPicPr/>
          <p:nvPr/>
        </p:nvPicPr>
        <p:blipFill>
          <a:blip r:embed="rId3" cstate="print">
            <a:extLst>
              <a:ext uri="{28A0092B-C50C-407E-A947-70E740481C1C}">
                <a14:useLocalDpi xmlns:a14="http://schemas.microsoft.com/office/drawing/2010/main"/>
              </a:ext>
            </a:extLst>
          </a:blip>
          <a:stretch>
            <a:fillRect/>
          </a:stretch>
        </p:blipFill>
        <p:spPr>
          <a:xfrm rot="5400000">
            <a:off x="6439143" y="1561857"/>
            <a:ext cx="2080160" cy="235806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タイトル 1"/>
          <p:cNvSpPr txBox="1">
            <a:spLocks/>
          </p:cNvSpPr>
          <p:nvPr/>
        </p:nvSpPr>
        <p:spPr>
          <a:xfrm>
            <a:off x="-217040" y="609185"/>
            <a:ext cx="9361040" cy="1600200"/>
          </a:xfrm>
          <a:prstGeom prst="rect">
            <a:avLst/>
          </a:prstGeom>
        </p:spPr>
        <p:txBody>
          <a:bodyPr>
            <a:normAutofit fontScale="97500" lnSpcReduction="10000"/>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t>　新聞記事を</a:t>
            </a:r>
            <a:r>
              <a:rPr lang="ja-JP" altLang="en-US" dirty="0" smtClean="0">
                <a:solidFill>
                  <a:srgbClr val="FF0000"/>
                </a:solidFill>
              </a:rPr>
              <a:t>データベース</a:t>
            </a:r>
            <a:r>
              <a:rPr lang="ja-JP" altLang="en-US" dirty="0" smtClean="0"/>
              <a:t>で探す</a:t>
            </a:r>
            <a:r>
              <a:rPr lang="en-US" altLang="ja-JP" dirty="0" smtClean="0"/>
              <a:t/>
            </a:r>
            <a:br>
              <a:rPr lang="en-US" altLang="ja-JP" dirty="0" smtClean="0"/>
            </a:br>
            <a:r>
              <a:rPr lang="ja-JP" altLang="en-US" dirty="0" smtClean="0"/>
              <a:t>　　　　</a:t>
            </a:r>
            <a:endParaRPr lang="ja-JP" altLang="en-US" dirty="0"/>
          </a:p>
        </p:txBody>
      </p:sp>
      <p:sp>
        <p:nvSpPr>
          <p:cNvPr id="5" name="タイトル 1"/>
          <p:cNvSpPr txBox="1">
            <a:spLocks/>
          </p:cNvSpPr>
          <p:nvPr/>
        </p:nvSpPr>
        <p:spPr>
          <a:xfrm>
            <a:off x="1121641" y="3856467"/>
            <a:ext cx="6624736" cy="551585"/>
          </a:xfrm>
          <a:prstGeom prst="rect">
            <a:avLst/>
          </a:prstGeom>
        </p:spPr>
        <p:txBody>
          <a:bodyPr vert="horz" lIns="91440" tIns="45720" rIns="91440" bIns="45720" rtlCol="0" anchor="b" anchorCtr="0">
            <a:normAutofit fontScale="55000" lnSpcReduction="20000"/>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t>　　</a:t>
            </a:r>
            <a:r>
              <a:rPr lang="ja-JP" altLang="en-US" sz="3800" dirty="0" smtClean="0"/>
              <a:t>＜図書館で利用できる新聞記事データベース＞</a:t>
            </a:r>
            <a:endParaRPr lang="ja-JP" altLang="en-US" sz="3800" dirty="0"/>
          </a:p>
        </p:txBody>
      </p:sp>
      <p:sp>
        <p:nvSpPr>
          <p:cNvPr id="7" name="円形吹き出し 6"/>
          <p:cNvSpPr/>
          <p:nvPr/>
        </p:nvSpPr>
        <p:spPr>
          <a:xfrm>
            <a:off x="683568" y="1590665"/>
            <a:ext cx="4896544" cy="2232248"/>
          </a:xfrm>
          <a:prstGeom prst="wedgeEllipseCallout">
            <a:avLst>
              <a:gd name="adj1" fmla="val 61678"/>
              <a:gd name="adj2" fmla="val 1927"/>
            </a:avLst>
          </a:prstGeom>
          <a:ln w="57150"/>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dirty="0" smtClean="0">
                <a:latin typeface="+mj-ea"/>
                <a:ea typeface="+mj-ea"/>
              </a:rPr>
              <a:t>探しているテーマの新聞記事を、テーマ、キーワード、日付等から検索して、全文を読むことができます。</a:t>
            </a:r>
            <a:endParaRPr lang="en-US" altLang="ja-JP" sz="2000" dirty="0" smtClean="0">
              <a:latin typeface="+mj-ea"/>
              <a:ea typeface="+mj-ea"/>
            </a:endParaRPr>
          </a:p>
        </p:txBody>
      </p:sp>
      <p:sp>
        <p:nvSpPr>
          <p:cNvPr id="8" name="テキスト ボックス 7"/>
          <p:cNvSpPr txBox="1"/>
          <p:nvPr/>
        </p:nvSpPr>
        <p:spPr>
          <a:xfrm>
            <a:off x="6839635" y="3780968"/>
            <a:ext cx="1944216" cy="646331"/>
          </a:xfrm>
          <a:prstGeom prst="rect">
            <a:avLst/>
          </a:prstGeom>
          <a:noFill/>
        </p:spPr>
        <p:txBody>
          <a:bodyPr wrap="square" rtlCol="0">
            <a:spAutoFit/>
          </a:bodyPr>
          <a:lstStyle/>
          <a:p>
            <a:r>
              <a:rPr lang="ja-JP" altLang="en-US" dirty="0" smtClean="0"/>
              <a:t>　　　</a:t>
            </a:r>
            <a:r>
              <a:rPr lang="ja-JP" altLang="en-US" dirty="0"/>
              <a:t>データベース</a:t>
            </a:r>
            <a:endParaRPr kumimoji="1" lang="en-US" altLang="ja-JP" dirty="0" smtClean="0"/>
          </a:p>
          <a:p>
            <a:endParaRPr kumimoji="1" lang="ja-JP" altLang="en-US" dirty="0"/>
          </a:p>
        </p:txBody>
      </p:sp>
    </p:spTree>
    <p:extLst>
      <p:ext uri="{BB962C8B-B14F-4D97-AF65-F5344CB8AC3E}">
        <p14:creationId xmlns:p14="http://schemas.microsoft.com/office/powerpoint/2010/main" val="159454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1218872"/>
            <a:ext cx="9036496" cy="3539430"/>
          </a:xfrm>
          <a:prstGeom prst="rect">
            <a:avLst/>
          </a:prstGeom>
          <a:noFill/>
        </p:spPr>
        <p:txBody>
          <a:bodyPr wrap="square" rtlCol="0">
            <a:spAutoFit/>
          </a:bodyPr>
          <a:lstStyle/>
          <a:p>
            <a:r>
              <a:rPr lang="ja-JP" altLang="en-US" sz="3200" dirty="0" smtClean="0">
                <a:latin typeface="+mj-ea"/>
                <a:ea typeface="+mj-ea"/>
                <a:hlinkClick r:id="rId3" action="ppaction://hlinksldjump"/>
              </a:rPr>
              <a:t>①</a:t>
            </a:r>
            <a:r>
              <a:rPr lang="ja-JP" altLang="en-US" sz="3200" dirty="0">
                <a:latin typeface="+mj-ea"/>
                <a:ea typeface="+mj-ea"/>
                <a:hlinkClick r:id="rId3" action="ppaction://hlinksldjump"/>
              </a:rPr>
              <a:t>キーワード</a:t>
            </a:r>
            <a:r>
              <a:rPr lang="ja-JP" altLang="en-US" sz="3200" dirty="0" smtClean="0">
                <a:latin typeface="+mj-ea"/>
                <a:ea typeface="+mj-ea"/>
                <a:hlinkClick r:id="rId3" action="ppaction://hlinksldjump"/>
              </a:rPr>
              <a:t>を挙げてみよう。</a:t>
            </a:r>
            <a:endParaRPr lang="en-US" altLang="ja-JP" sz="3200" dirty="0" smtClean="0">
              <a:latin typeface="+mj-ea"/>
              <a:ea typeface="+mj-ea"/>
            </a:endParaRPr>
          </a:p>
          <a:p>
            <a:r>
              <a:rPr lang="ja-JP" altLang="en-US" sz="3200" dirty="0">
                <a:latin typeface="+mj-ea"/>
                <a:ea typeface="+mj-ea"/>
                <a:hlinkClick r:id="rId4" action="ppaction://hlinksldjump"/>
              </a:rPr>
              <a:t>②</a:t>
            </a:r>
            <a:r>
              <a:rPr lang="ja-JP" altLang="en-US" sz="3200" dirty="0" smtClean="0">
                <a:latin typeface="+mj-ea"/>
                <a:ea typeface="+mj-ea"/>
                <a:hlinkClick r:id="rId4" action="ppaction://hlinksldjump"/>
              </a:rPr>
              <a:t>本で調べる。</a:t>
            </a:r>
            <a:endParaRPr kumimoji="1" lang="en-US" altLang="ja-JP" sz="3200" dirty="0" smtClean="0">
              <a:latin typeface="+mj-ea"/>
              <a:ea typeface="+mj-ea"/>
            </a:endParaRPr>
          </a:p>
          <a:p>
            <a:r>
              <a:rPr lang="ja-JP" altLang="en-US" sz="3200" dirty="0" smtClean="0">
                <a:latin typeface="+mj-ea"/>
                <a:ea typeface="+mj-ea"/>
                <a:hlinkClick r:id="rId5" action="ppaction://hlinksldjump"/>
              </a:rPr>
              <a:t>③新聞で調べる。</a:t>
            </a:r>
            <a:endParaRPr lang="en-US" altLang="ja-JP" sz="3200" dirty="0" smtClean="0">
              <a:latin typeface="+mj-ea"/>
              <a:ea typeface="+mj-ea"/>
            </a:endParaRPr>
          </a:p>
          <a:p>
            <a:r>
              <a:rPr lang="ja-JP" altLang="en-US" sz="3200" dirty="0">
                <a:latin typeface="+mj-ea"/>
                <a:ea typeface="+mj-ea"/>
                <a:hlinkClick r:id="rId6" action="ppaction://hlinksldjump"/>
              </a:rPr>
              <a:t>④</a:t>
            </a:r>
            <a:r>
              <a:rPr lang="ja-JP" altLang="en-US" sz="3200" dirty="0" smtClean="0">
                <a:latin typeface="+mj-ea"/>
                <a:ea typeface="+mj-ea"/>
                <a:hlinkClick r:id="rId6" action="ppaction://hlinksldjump"/>
              </a:rPr>
              <a:t>視聴覚</a:t>
            </a:r>
            <a:r>
              <a:rPr lang="ja-JP" altLang="en-US" sz="3200" dirty="0">
                <a:latin typeface="+mj-ea"/>
                <a:ea typeface="+mj-ea"/>
                <a:hlinkClick r:id="rId6" action="ppaction://hlinksldjump"/>
              </a:rPr>
              <a:t>資料</a:t>
            </a:r>
            <a:r>
              <a:rPr lang="ja-JP" altLang="en-US" sz="3200" dirty="0" smtClean="0">
                <a:latin typeface="+mj-ea"/>
                <a:ea typeface="+mj-ea"/>
                <a:hlinkClick r:id="rId6" action="ppaction://hlinksldjump"/>
              </a:rPr>
              <a:t>で調べる。</a:t>
            </a:r>
            <a:endParaRPr lang="en-US" altLang="ja-JP" sz="3200" dirty="0" smtClean="0">
              <a:latin typeface="+mj-ea"/>
              <a:ea typeface="+mj-ea"/>
            </a:endParaRPr>
          </a:p>
          <a:p>
            <a:r>
              <a:rPr lang="ja-JP" altLang="en-US" sz="3200" dirty="0">
                <a:latin typeface="+mj-ea"/>
                <a:ea typeface="+mj-ea"/>
                <a:hlinkClick r:id="rId7" action="ppaction://hlinksldjump"/>
              </a:rPr>
              <a:t>⑤</a:t>
            </a:r>
            <a:r>
              <a:rPr lang="ja-JP" altLang="en-US" sz="3200" dirty="0" smtClean="0">
                <a:latin typeface="+mj-ea"/>
                <a:ea typeface="+mj-ea"/>
                <a:hlinkClick r:id="rId7" action="ppaction://hlinksldjump"/>
              </a:rPr>
              <a:t>資料を借りる</a:t>
            </a:r>
            <a:endParaRPr lang="en-US" altLang="ja-JP" sz="3200" dirty="0" smtClean="0">
              <a:latin typeface="+mj-ea"/>
              <a:ea typeface="+mj-ea"/>
            </a:endParaRPr>
          </a:p>
          <a:p>
            <a:r>
              <a:rPr lang="ja-JP" altLang="en-US" sz="3200" dirty="0" smtClean="0">
                <a:latin typeface="+mj-ea"/>
                <a:ea typeface="+mj-ea"/>
                <a:hlinkClick r:id="rId8" action="ppaction://hlinksldjump"/>
              </a:rPr>
              <a:t>⑥使った資料を記録する</a:t>
            </a:r>
            <a:endParaRPr lang="en-US" altLang="ja-JP" sz="3200" dirty="0" smtClean="0">
              <a:latin typeface="+mj-ea"/>
              <a:ea typeface="+mj-ea"/>
            </a:endParaRPr>
          </a:p>
          <a:p>
            <a:r>
              <a:rPr lang="ja-JP" altLang="en-US" sz="3200" dirty="0" smtClean="0">
                <a:latin typeface="+mj-ea"/>
                <a:ea typeface="+mj-ea"/>
                <a:hlinkClick r:id="rId9" action="ppaction://hlinksldjump"/>
              </a:rPr>
              <a:t>⑦情報を整理してまとめる</a:t>
            </a:r>
            <a:endParaRPr lang="en-US" altLang="ja-JP" sz="3200" dirty="0" smtClean="0">
              <a:latin typeface="+mj-ea"/>
              <a:ea typeface="+mj-ea"/>
            </a:endParaRPr>
          </a:p>
        </p:txBody>
      </p:sp>
      <p:pic>
        <p:nvPicPr>
          <p:cNvPr id="3" name="図 2"/>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416491" y="3399774"/>
            <a:ext cx="1741954" cy="2779714"/>
          </a:xfrm>
          <a:prstGeom prst="rect">
            <a:avLst/>
          </a:prstGeom>
        </p:spPr>
      </p:pic>
      <p:sp>
        <p:nvSpPr>
          <p:cNvPr id="4" name="円形吹き出し 3"/>
          <p:cNvSpPr/>
          <p:nvPr/>
        </p:nvSpPr>
        <p:spPr>
          <a:xfrm>
            <a:off x="4499992" y="1902949"/>
            <a:ext cx="3960440" cy="1656183"/>
          </a:xfrm>
          <a:prstGeom prst="wedgeEllipseCallout">
            <a:avLst>
              <a:gd name="adj1" fmla="val 32864"/>
              <a:gd name="adj2" fmla="val 68183"/>
            </a:avLst>
          </a:prstGeom>
          <a:ln w="57150"/>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smtClean="0">
                <a:latin typeface="+mj-ea"/>
                <a:ea typeface="+mj-ea"/>
              </a:rPr>
              <a:t>ここでは</a:t>
            </a:r>
            <a:r>
              <a:rPr lang="ja-JP" altLang="en-US" sz="2400" dirty="0" smtClean="0">
                <a:solidFill>
                  <a:srgbClr val="FF0000"/>
                </a:solidFill>
                <a:latin typeface="+mj-ea"/>
                <a:ea typeface="+mj-ea"/>
              </a:rPr>
              <a:t>「</a:t>
            </a:r>
            <a:r>
              <a:rPr lang="ja-JP" altLang="en-US" sz="2400" dirty="0">
                <a:solidFill>
                  <a:srgbClr val="FF0000"/>
                </a:solidFill>
                <a:latin typeface="+mj-ea"/>
                <a:ea typeface="+mj-ea"/>
              </a:rPr>
              <a:t>職業</a:t>
            </a:r>
            <a:r>
              <a:rPr lang="ja-JP" altLang="en-US" sz="2400" dirty="0" smtClean="0">
                <a:solidFill>
                  <a:srgbClr val="FF0000"/>
                </a:solidFill>
                <a:latin typeface="+mj-ea"/>
                <a:ea typeface="+mj-ea"/>
              </a:rPr>
              <a:t>」</a:t>
            </a:r>
            <a:r>
              <a:rPr lang="ja-JP" altLang="en-US" dirty="0" smtClean="0">
                <a:latin typeface="+mj-ea"/>
                <a:ea typeface="+mj-ea"/>
              </a:rPr>
              <a:t>について調べていきます。</a:t>
            </a:r>
            <a:endParaRPr kumimoji="1" lang="ja-JP" altLang="en-US" dirty="0">
              <a:latin typeface="+mj-ea"/>
              <a:ea typeface="+mj-ea"/>
            </a:endParaRPr>
          </a:p>
        </p:txBody>
      </p:sp>
      <p:sp>
        <p:nvSpPr>
          <p:cNvPr id="5" name="上リボン 4"/>
          <p:cNvSpPr/>
          <p:nvPr/>
        </p:nvSpPr>
        <p:spPr>
          <a:xfrm rot="942121">
            <a:off x="5931945" y="884900"/>
            <a:ext cx="3112757" cy="695711"/>
          </a:xfrm>
          <a:prstGeom prst="ribbon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b="1" dirty="0" smtClean="0">
                <a:latin typeface="+mj-ea"/>
                <a:ea typeface="+mj-ea"/>
              </a:rPr>
              <a:t>コンテンツ　</a:t>
            </a:r>
            <a:endParaRPr kumimoji="1" lang="ja-JP" altLang="en-US" b="1" dirty="0">
              <a:latin typeface="+mj-ea"/>
              <a:ea typeface="+mj-ea"/>
            </a:endParaRPr>
          </a:p>
        </p:txBody>
      </p:sp>
    </p:spTree>
    <p:extLst>
      <p:ext uri="{BB962C8B-B14F-4D97-AF65-F5344CB8AC3E}">
        <p14:creationId xmlns:p14="http://schemas.microsoft.com/office/powerpoint/2010/main" val="241675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851921" y="563029"/>
            <a:ext cx="5486990" cy="1039605"/>
          </a:xfrm>
          <a:prstGeom prst="rect">
            <a:avLst/>
          </a:prstGeom>
        </p:spPr>
        <p:txBody>
          <a:bodyPr vert="horz" lIns="68580" tIns="34290" rIns="68580" bIns="3429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defTabSz="342900"/>
            <a:r>
              <a:rPr lang="ja-JP" altLang="en-US" sz="2700" dirty="0" smtClean="0">
                <a:solidFill>
                  <a:prstClr val="black">
                    <a:lumMod val="85000"/>
                    <a:lumOff val="15000"/>
                  </a:prstClr>
                </a:solidFill>
                <a:latin typeface="HGS創英角ｺﾞｼｯｸUB" panose="020B0900000000000000" pitchFamily="50" charset="-128"/>
                <a:ea typeface="HGS創英角ｺﾞｼｯｸUB" panose="020B0900000000000000" pitchFamily="50" charset="-128"/>
              </a:rPr>
              <a:t>こんな新聞記事が検索できます</a:t>
            </a:r>
            <a:endParaRPr lang="ja-JP" altLang="en-US" sz="2700" dirty="0">
              <a:solidFill>
                <a:prstClr val="black">
                  <a:lumMod val="85000"/>
                  <a:lumOff val="15000"/>
                </a:prstClr>
              </a:solidFill>
              <a:latin typeface="HGS創英角ｺﾞｼｯｸUB" panose="020B0900000000000000" pitchFamily="50" charset="-128"/>
              <a:ea typeface="HGS創英角ｺﾞｼｯｸUB" panose="020B09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47915310"/>
              </p:ext>
            </p:extLst>
          </p:nvPr>
        </p:nvGraphicFramePr>
        <p:xfrm>
          <a:off x="352535" y="1583669"/>
          <a:ext cx="8424935" cy="3489581"/>
        </p:xfrm>
        <a:graphic>
          <a:graphicData uri="http://schemas.openxmlformats.org/drawingml/2006/table">
            <a:tbl>
              <a:tblPr firstRow="1" bandRow="1">
                <a:tableStyleId>{5C22544A-7EE6-4342-B048-85BDC9FD1C3A}</a:tableStyleId>
              </a:tblPr>
              <a:tblGrid>
                <a:gridCol w="8424935">
                  <a:extLst>
                    <a:ext uri="{9D8B030D-6E8A-4147-A177-3AD203B41FA5}">
                      <a16:colId xmlns:a16="http://schemas.microsoft.com/office/drawing/2014/main" val="2658794427"/>
                    </a:ext>
                  </a:extLst>
                </a:gridCol>
              </a:tblGrid>
              <a:tr h="564833">
                <a:tc>
                  <a:txBody>
                    <a:bodyPr/>
                    <a:lstStyle/>
                    <a:p>
                      <a:pPr algn="ctr"/>
                      <a:r>
                        <a:rPr kumimoji="1" lang="ja-JP" altLang="en-US" dirty="0" smtClean="0"/>
                        <a:t>記事情報</a:t>
                      </a:r>
                      <a:endParaRPr kumimoji="1" lang="en-US" altLang="ja-JP" dirty="0" smtClean="0"/>
                    </a:p>
                  </a:txBody>
                  <a:tcPr/>
                </a:tc>
                <a:extLst>
                  <a:ext uri="{0D108BD9-81ED-4DB2-BD59-A6C34878D82A}">
                    <a16:rowId xmlns:a16="http://schemas.microsoft.com/office/drawing/2014/main" val="699598947"/>
                  </a:ext>
                </a:extLst>
              </a:tr>
              <a:tr h="974916">
                <a:tc>
                  <a:txBody>
                    <a:bodyPr/>
                    <a:lstStyle/>
                    <a:p>
                      <a:r>
                        <a:rPr kumimoji="1" lang="ja-JP" altLang="en-US" sz="2000" b="1" dirty="0" smtClean="0"/>
                        <a:t>［障害ある人、字幕制作を仕事に　涌谷「まちの豆腐屋プロジェクト社／宮城県」］　</a:t>
                      </a:r>
                      <a:r>
                        <a:rPr kumimoji="1" lang="ja-JP" altLang="en-US" sz="1800" b="1" dirty="0" smtClean="0"/>
                        <a:t>朝日新聞　</a:t>
                      </a:r>
                      <a:r>
                        <a:rPr kumimoji="1" lang="en-US" altLang="ja-JP" b="1" dirty="0" smtClean="0"/>
                        <a:t>2015</a:t>
                      </a:r>
                      <a:r>
                        <a:rPr kumimoji="1" lang="ja-JP" altLang="en-US" b="1" dirty="0" smtClean="0"/>
                        <a:t>年</a:t>
                      </a:r>
                      <a:r>
                        <a:rPr kumimoji="1" lang="en-US" altLang="ja-JP" b="1" dirty="0" smtClean="0"/>
                        <a:t>05</a:t>
                      </a:r>
                      <a:r>
                        <a:rPr kumimoji="1" lang="ja-JP" altLang="en-US" b="1" dirty="0" smtClean="0"/>
                        <a:t>月</a:t>
                      </a:r>
                      <a:r>
                        <a:rPr kumimoji="1" lang="en-US" altLang="ja-JP" b="1" dirty="0" smtClean="0"/>
                        <a:t>17</a:t>
                      </a:r>
                      <a:r>
                        <a:rPr kumimoji="1" lang="ja-JP" altLang="en-US" b="1" dirty="0" smtClean="0"/>
                        <a:t>日　朝刊</a:t>
                      </a:r>
                      <a:endParaRPr kumimoji="1" lang="ja-JP" altLang="en-US" b="1" dirty="0"/>
                    </a:p>
                  </a:txBody>
                  <a:tcPr/>
                </a:tc>
                <a:extLst>
                  <a:ext uri="{0D108BD9-81ED-4DB2-BD59-A6C34878D82A}">
                    <a16:rowId xmlns:a16="http://schemas.microsoft.com/office/drawing/2014/main" val="3780789362"/>
                  </a:ext>
                </a:extLst>
              </a:tr>
              <a:tr h="974916">
                <a:tc>
                  <a:txBody>
                    <a:bodyPr/>
                    <a:lstStyle/>
                    <a:p>
                      <a:r>
                        <a:rPr kumimoji="1" lang="ja-JP" altLang="en-US" sz="2000" b="1" dirty="0" smtClean="0"/>
                        <a:t>［「会社に熱意伝えよう」／宮城の就活生と</a:t>
                      </a:r>
                      <a:r>
                        <a:rPr kumimoji="1" lang="en-US" altLang="ja-JP" sz="2000" b="1" dirty="0" smtClean="0"/>
                        <a:t>19</a:t>
                      </a:r>
                      <a:r>
                        <a:rPr kumimoji="1" lang="ja-JP" altLang="en-US" sz="2000" b="1" dirty="0" smtClean="0"/>
                        <a:t>社交流会］</a:t>
                      </a:r>
                      <a:r>
                        <a:rPr kumimoji="1" lang="ja-JP" altLang="en-US" b="1" dirty="0" smtClean="0"/>
                        <a:t>　</a:t>
                      </a:r>
                      <a:endParaRPr kumimoji="1" lang="en-US" altLang="ja-JP" b="1" dirty="0" smtClean="0"/>
                    </a:p>
                    <a:p>
                      <a:r>
                        <a:rPr kumimoji="1" lang="ja-JP" altLang="en-US" b="1" dirty="0" smtClean="0"/>
                        <a:t>河北新報　</a:t>
                      </a:r>
                      <a:r>
                        <a:rPr kumimoji="1" lang="en-US" altLang="ja-JP" b="1" dirty="0" smtClean="0"/>
                        <a:t>2018</a:t>
                      </a:r>
                      <a:r>
                        <a:rPr kumimoji="1" lang="ja-JP" altLang="en-US" b="1" dirty="0" smtClean="0"/>
                        <a:t>年</a:t>
                      </a:r>
                      <a:r>
                        <a:rPr kumimoji="1" lang="en-US" altLang="ja-JP" b="1" dirty="0" smtClean="0"/>
                        <a:t>03</a:t>
                      </a:r>
                      <a:r>
                        <a:rPr kumimoji="1" lang="ja-JP" altLang="en-US" b="1" dirty="0" smtClean="0"/>
                        <a:t>月</a:t>
                      </a:r>
                      <a:r>
                        <a:rPr kumimoji="1" lang="en-US" altLang="ja-JP" b="1" dirty="0" smtClean="0"/>
                        <a:t>30</a:t>
                      </a:r>
                      <a:r>
                        <a:rPr kumimoji="1" lang="ja-JP" altLang="en-US" b="1" dirty="0" smtClean="0"/>
                        <a:t>日　本紙（朝刊）</a:t>
                      </a:r>
                      <a:endParaRPr kumimoji="1" lang="ja-JP" altLang="en-US" b="1" dirty="0"/>
                    </a:p>
                  </a:txBody>
                  <a:tcPr/>
                </a:tc>
                <a:extLst>
                  <a:ext uri="{0D108BD9-81ED-4DB2-BD59-A6C34878D82A}">
                    <a16:rowId xmlns:a16="http://schemas.microsoft.com/office/drawing/2014/main" val="3897372133"/>
                  </a:ext>
                </a:extLst>
              </a:tr>
              <a:tr h="974916">
                <a:tc>
                  <a:txBody>
                    <a:bodyPr/>
                    <a:lstStyle/>
                    <a:p>
                      <a:r>
                        <a:rPr kumimoji="1" lang="ja-JP" altLang="en-US" sz="2000" b="1" dirty="0" smtClean="0"/>
                        <a:t>［社会知り適切な就活を／採用コンサルタント　谷出正直さん／企業の方向性価値観重要］</a:t>
                      </a:r>
                      <a:r>
                        <a:rPr kumimoji="1" lang="ja-JP" altLang="en-US" b="1" dirty="0" smtClean="0"/>
                        <a:t>　河北新報　</a:t>
                      </a:r>
                      <a:r>
                        <a:rPr kumimoji="1" lang="en-US" altLang="ja-JP" b="1" dirty="0" smtClean="0"/>
                        <a:t>2018</a:t>
                      </a:r>
                      <a:r>
                        <a:rPr kumimoji="1" lang="ja-JP" altLang="en-US" b="1" dirty="0" smtClean="0"/>
                        <a:t>年</a:t>
                      </a:r>
                      <a:r>
                        <a:rPr kumimoji="1" lang="en-US" altLang="ja-JP" b="1" dirty="0" smtClean="0"/>
                        <a:t>07</a:t>
                      </a:r>
                      <a:r>
                        <a:rPr kumimoji="1" lang="ja-JP" altLang="en-US" b="1" dirty="0" smtClean="0"/>
                        <a:t>月</a:t>
                      </a:r>
                      <a:r>
                        <a:rPr kumimoji="1" lang="en-US" altLang="ja-JP" b="1" dirty="0" smtClean="0"/>
                        <a:t>014</a:t>
                      </a:r>
                      <a:r>
                        <a:rPr kumimoji="1" lang="ja-JP" altLang="en-US" b="1" dirty="0" smtClean="0"/>
                        <a:t>日　本紙（朝刊）</a:t>
                      </a:r>
                      <a:endParaRPr kumimoji="1" lang="ja-JP" altLang="en-US" b="1" dirty="0"/>
                    </a:p>
                  </a:txBody>
                  <a:tcPr/>
                </a:tc>
                <a:extLst>
                  <a:ext uri="{0D108BD9-81ED-4DB2-BD59-A6C34878D82A}">
                    <a16:rowId xmlns:a16="http://schemas.microsoft.com/office/drawing/2014/main" val="2344114500"/>
                  </a:ext>
                </a:extLst>
              </a:tr>
            </a:tbl>
          </a:graphicData>
        </a:graphic>
      </p:graphicFrame>
      <p:sp>
        <p:nvSpPr>
          <p:cNvPr id="3" name="正方形/長方形 2"/>
          <p:cNvSpPr/>
          <p:nvPr/>
        </p:nvSpPr>
        <p:spPr>
          <a:xfrm>
            <a:off x="1576049" y="5349196"/>
            <a:ext cx="7201421" cy="646331"/>
          </a:xfrm>
          <a:prstGeom prst="rect">
            <a:avLst/>
          </a:prstGeom>
        </p:spPr>
        <p:txBody>
          <a:bodyPr wrap="square">
            <a:spAutoFit/>
          </a:bodyPr>
          <a:lstStyle/>
          <a:p>
            <a:r>
              <a:rPr lang="ja-JP" altLang="en-US" dirty="0">
                <a:latin typeface="+mj-ea"/>
                <a:ea typeface="+mj-ea"/>
              </a:rPr>
              <a:t>仙台市図書館でのコピー、データベース印刷は有料です（</a:t>
            </a:r>
            <a:r>
              <a:rPr lang="en-US" altLang="ja-JP" dirty="0">
                <a:latin typeface="+mj-ea"/>
                <a:ea typeface="+mj-ea"/>
              </a:rPr>
              <a:t>1</a:t>
            </a:r>
            <a:r>
              <a:rPr lang="ja-JP" altLang="en-US" dirty="0">
                <a:latin typeface="+mj-ea"/>
                <a:ea typeface="+mj-ea"/>
              </a:rPr>
              <a:t>枚</a:t>
            </a:r>
            <a:r>
              <a:rPr lang="en-US" altLang="ja-JP" dirty="0">
                <a:latin typeface="+mj-ea"/>
                <a:ea typeface="+mj-ea"/>
              </a:rPr>
              <a:t>10</a:t>
            </a:r>
            <a:r>
              <a:rPr lang="ja-JP" altLang="en-US" dirty="0">
                <a:latin typeface="+mj-ea"/>
                <a:ea typeface="+mj-ea"/>
              </a:rPr>
              <a:t>円）</a:t>
            </a:r>
            <a:r>
              <a:rPr lang="ja-JP" altLang="en-US" dirty="0" smtClean="0">
                <a:latin typeface="+mj-ea"/>
                <a:ea typeface="+mj-ea"/>
              </a:rPr>
              <a:t>。</a:t>
            </a:r>
            <a:endParaRPr lang="en-US" altLang="ja-JP" dirty="0" smtClean="0">
              <a:latin typeface="+mj-ea"/>
              <a:ea typeface="+mj-ea"/>
            </a:endParaRPr>
          </a:p>
          <a:p>
            <a:r>
              <a:rPr lang="ja-JP" altLang="en-US" dirty="0" smtClean="0">
                <a:latin typeface="+mj-ea"/>
                <a:ea typeface="+mj-ea"/>
              </a:rPr>
              <a:t>申込</a:t>
            </a:r>
            <a:r>
              <a:rPr lang="ja-JP" altLang="en-US" dirty="0">
                <a:latin typeface="+mj-ea"/>
                <a:ea typeface="+mj-ea"/>
              </a:rPr>
              <a:t>用紙に記入してもらいます。</a:t>
            </a:r>
          </a:p>
        </p:txBody>
      </p:sp>
      <p:pic>
        <p:nvPicPr>
          <p:cNvPr id="6" name="図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34341" y="4463158"/>
            <a:ext cx="1604570" cy="2168339"/>
          </a:xfrm>
          <a:prstGeom prst="rect">
            <a:avLst/>
          </a:prstGeom>
        </p:spPr>
      </p:pic>
    </p:spTree>
    <p:extLst>
      <p:ext uri="{BB962C8B-B14F-4D97-AF65-F5344CB8AC3E}">
        <p14:creationId xmlns:p14="http://schemas.microsoft.com/office/powerpoint/2010/main" val="133873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p:nvPr/>
        </p:nvPicPr>
        <p:blipFill>
          <a:blip r:embed="rId3" cstate="print">
            <a:extLst>
              <a:ext uri="{28A0092B-C50C-407E-A947-70E740481C1C}">
                <a14:useLocalDpi xmlns:a14="http://schemas.microsoft.com/office/drawing/2010/main"/>
              </a:ext>
            </a:extLst>
          </a:blip>
          <a:stretch>
            <a:fillRect/>
          </a:stretch>
        </p:blipFill>
        <p:spPr>
          <a:xfrm rot="5400000">
            <a:off x="6439143" y="1638423"/>
            <a:ext cx="2080160" cy="235806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タイトル 1"/>
          <p:cNvSpPr txBox="1">
            <a:spLocks/>
          </p:cNvSpPr>
          <p:nvPr/>
        </p:nvSpPr>
        <p:spPr>
          <a:xfrm>
            <a:off x="683568" y="609185"/>
            <a:ext cx="8460432" cy="1523671"/>
          </a:xfrm>
          <a:prstGeom prst="rect">
            <a:avLst/>
          </a:prstGeom>
        </p:spPr>
        <p:txBody>
          <a:bodyPr>
            <a:normAutofit fontScale="90000" lnSpcReduction="10000"/>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t>　</a:t>
            </a:r>
            <a:r>
              <a:rPr lang="ja-JP" altLang="en-US" dirty="0" smtClean="0">
                <a:solidFill>
                  <a:schemeClr val="tx1"/>
                </a:solidFill>
              </a:rPr>
              <a:t>データベース</a:t>
            </a:r>
            <a:r>
              <a:rPr lang="ja-JP" altLang="en-US" dirty="0" smtClean="0"/>
              <a:t>を利用する</a:t>
            </a:r>
            <a:r>
              <a:rPr lang="en-US" altLang="ja-JP" dirty="0" smtClean="0"/>
              <a:t/>
            </a:r>
            <a:br>
              <a:rPr lang="en-US" altLang="ja-JP" dirty="0" smtClean="0"/>
            </a:br>
            <a:r>
              <a:rPr lang="ja-JP" altLang="en-US" dirty="0" smtClean="0"/>
              <a:t>　　　　</a:t>
            </a:r>
            <a:endParaRPr lang="ja-JP" altLang="en-US" dirty="0"/>
          </a:p>
        </p:txBody>
      </p:sp>
      <p:sp>
        <p:nvSpPr>
          <p:cNvPr id="5" name="タイトル 1"/>
          <p:cNvSpPr txBox="1">
            <a:spLocks/>
          </p:cNvSpPr>
          <p:nvPr/>
        </p:nvSpPr>
        <p:spPr>
          <a:xfrm>
            <a:off x="1040532" y="2727772"/>
            <a:ext cx="5466583" cy="570832"/>
          </a:xfrm>
          <a:prstGeom prst="rect">
            <a:avLst/>
          </a:prstGeom>
        </p:spPr>
        <p:txBody>
          <a:bodyPr vert="horz" lIns="91440" tIns="45720" rIns="91440" bIns="45720" rtlCol="0" anchor="b" anchorCtr="0">
            <a:normAutofit fontScale="62500" lnSpcReduction="20000"/>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t>　　</a:t>
            </a:r>
            <a:r>
              <a:rPr lang="ja-JP" altLang="en-US" sz="3800" dirty="0" smtClean="0"/>
              <a:t>仙台市図書館全館で利用できます。</a:t>
            </a:r>
            <a:endParaRPr lang="ja-JP" altLang="en-US" sz="3800" dirty="0"/>
          </a:p>
        </p:txBody>
      </p:sp>
      <p:sp>
        <p:nvSpPr>
          <p:cNvPr id="7" name="円形吹き出し 6"/>
          <p:cNvSpPr/>
          <p:nvPr/>
        </p:nvSpPr>
        <p:spPr>
          <a:xfrm>
            <a:off x="1073705" y="3788542"/>
            <a:ext cx="5112568" cy="2088232"/>
          </a:xfrm>
          <a:prstGeom prst="wedgeEllipseCallout">
            <a:avLst>
              <a:gd name="adj1" fmla="val -24713"/>
              <a:gd name="adj2" fmla="val -62999"/>
            </a:avLst>
          </a:prstGeom>
          <a:ln w="57150"/>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smtClean="0">
                <a:latin typeface="+mj-ea"/>
                <a:ea typeface="+mj-ea"/>
              </a:rPr>
              <a:t>全</a:t>
            </a:r>
            <a:r>
              <a:rPr lang="en-US" altLang="ja-JP" sz="2400" dirty="0" smtClean="0">
                <a:latin typeface="+mj-ea"/>
                <a:ea typeface="+mj-ea"/>
              </a:rPr>
              <a:t>50</a:t>
            </a:r>
            <a:r>
              <a:rPr lang="ja-JP" altLang="en-US" sz="2400" dirty="0" smtClean="0">
                <a:latin typeface="+mj-ea"/>
                <a:ea typeface="+mj-ea"/>
              </a:rPr>
              <a:t>種類の</a:t>
            </a:r>
            <a:r>
              <a:rPr lang="ja-JP" altLang="en-US" sz="2400" dirty="0" smtClean="0">
                <a:solidFill>
                  <a:srgbClr val="FF0000"/>
                </a:solidFill>
                <a:latin typeface="+mj-ea"/>
                <a:ea typeface="+mj-ea"/>
              </a:rPr>
              <a:t>辞書・事典類の横断検索</a:t>
            </a:r>
            <a:r>
              <a:rPr lang="ja-JP" altLang="en-US" sz="2400" dirty="0" smtClean="0">
                <a:latin typeface="+mj-ea"/>
                <a:ea typeface="+mj-ea"/>
              </a:rPr>
              <a:t>が可能。</a:t>
            </a:r>
            <a:endParaRPr lang="en-US" altLang="ja-JP" sz="2400" dirty="0" smtClean="0">
              <a:latin typeface="+mj-ea"/>
              <a:ea typeface="+mj-ea"/>
            </a:endParaRPr>
          </a:p>
          <a:p>
            <a:endParaRPr lang="en-US" altLang="ja-JP" sz="2000" dirty="0" smtClean="0">
              <a:latin typeface="+mj-ea"/>
              <a:ea typeface="+mj-ea"/>
            </a:endParaRPr>
          </a:p>
          <a:p>
            <a:r>
              <a:rPr lang="ja-JP" altLang="en-US" sz="2000" dirty="0" smtClean="0">
                <a:latin typeface="+mj-ea"/>
                <a:ea typeface="+mj-ea"/>
              </a:rPr>
              <a:t>地域情報も検索ができます。</a:t>
            </a:r>
            <a:endParaRPr lang="en-US" altLang="ja-JP" sz="2000" dirty="0" smtClean="0">
              <a:latin typeface="+mj-ea"/>
              <a:ea typeface="+mj-ea"/>
            </a:endParaRPr>
          </a:p>
          <a:p>
            <a:endParaRPr lang="en-US" altLang="ja-JP" sz="2000" dirty="0" smtClean="0">
              <a:latin typeface="+mj-ea"/>
              <a:ea typeface="+mj-ea"/>
            </a:endParaRPr>
          </a:p>
        </p:txBody>
      </p:sp>
      <p:sp>
        <p:nvSpPr>
          <p:cNvPr id="8" name="テキスト ボックス 7"/>
          <p:cNvSpPr txBox="1"/>
          <p:nvPr/>
        </p:nvSpPr>
        <p:spPr>
          <a:xfrm>
            <a:off x="6722095" y="3857534"/>
            <a:ext cx="1944216" cy="646331"/>
          </a:xfrm>
          <a:prstGeom prst="rect">
            <a:avLst/>
          </a:prstGeom>
          <a:noFill/>
        </p:spPr>
        <p:txBody>
          <a:bodyPr wrap="square" rtlCol="0">
            <a:spAutoFit/>
          </a:bodyPr>
          <a:lstStyle/>
          <a:p>
            <a:r>
              <a:rPr lang="ja-JP" altLang="en-US" dirty="0" smtClean="0"/>
              <a:t>　　　</a:t>
            </a:r>
            <a:r>
              <a:rPr lang="ja-JP" altLang="en-US" dirty="0"/>
              <a:t>データベース</a:t>
            </a:r>
            <a:endParaRPr kumimoji="1" lang="en-US" altLang="ja-JP" dirty="0" smtClean="0"/>
          </a:p>
          <a:p>
            <a:endParaRPr kumimoji="1" lang="ja-JP" altLang="en-US" dirty="0"/>
          </a:p>
        </p:txBody>
      </p:sp>
      <p:sp>
        <p:nvSpPr>
          <p:cNvPr id="9" name="タイトル 1"/>
          <p:cNvSpPr txBox="1">
            <a:spLocks/>
          </p:cNvSpPr>
          <p:nvPr/>
        </p:nvSpPr>
        <p:spPr>
          <a:xfrm>
            <a:off x="1457671" y="2131749"/>
            <a:ext cx="5256584" cy="1302418"/>
          </a:xfrm>
          <a:prstGeom prst="rect">
            <a:avLst/>
          </a:prstGeom>
        </p:spPr>
        <p:txBody>
          <a:bodyPr>
            <a:normAutofit fontScale="82500" lnSpcReduction="20000"/>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t>　</a:t>
            </a:r>
            <a:r>
              <a:rPr lang="ja-JP" altLang="en-US" sz="4800" dirty="0" smtClean="0">
                <a:solidFill>
                  <a:srgbClr val="FF0000"/>
                </a:solidFill>
              </a:rPr>
              <a:t>「ジャパンナレッジ」</a:t>
            </a:r>
            <a:r>
              <a:rPr lang="en-US" altLang="ja-JP" dirty="0" smtClean="0">
                <a:solidFill>
                  <a:srgbClr val="FF0000"/>
                </a:solidFill>
              </a:rPr>
              <a:t/>
            </a:r>
            <a:br>
              <a:rPr lang="en-US" altLang="ja-JP" dirty="0" smtClean="0">
                <a:solidFill>
                  <a:srgbClr val="FF0000"/>
                </a:solidFill>
              </a:rPr>
            </a:br>
            <a:r>
              <a:rPr lang="ja-JP" altLang="en-US" dirty="0" smtClean="0"/>
              <a:t>　　　　</a:t>
            </a:r>
            <a:endParaRPr lang="ja-JP" altLang="en-US" dirty="0"/>
          </a:p>
        </p:txBody>
      </p:sp>
    </p:spTree>
    <p:extLst>
      <p:ext uri="{BB962C8B-B14F-4D97-AF65-F5344CB8AC3E}">
        <p14:creationId xmlns:p14="http://schemas.microsoft.com/office/powerpoint/2010/main" val="35449209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0" y="2276872"/>
            <a:ext cx="9144000" cy="2392288"/>
          </a:xfrm>
        </p:spPr>
        <p:txBody>
          <a:bodyPr>
            <a:normAutofit/>
          </a:bodyPr>
          <a:lstStyle/>
          <a:p>
            <a:r>
              <a:rPr lang="ja-JP" altLang="en-US" dirty="0" smtClean="0"/>
              <a:t>　　　視聴覚</a:t>
            </a:r>
            <a:r>
              <a:rPr lang="ja-JP" altLang="en-US" dirty="0"/>
              <a:t>資料</a:t>
            </a:r>
            <a:r>
              <a:rPr lang="ja-JP" altLang="en-US" dirty="0" smtClean="0"/>
              <a:t>で調べる</a:t>
            </a:r>
            <a:r>
              <a:rPr lang="en-US" altLang="ja-JP" dirty="0" smtClean="0"/>
              <a:t/>
            </a:r>
            <a:br>
              <a:rPr lang="en-US" altLang="ja-JP" dirty="0" smtClean="0"/>
            </a:br>
            <a:r>
              <a:rPr lang="ja-JP" altLang="en-US" dirty="0"/>
              <a:t>　</a:t>
            </a:r>
            <a:r>
              <a:rPr lang="ja-JP" altLang="en-US" dirty="0" smtClean="0"/>
              <a:t>　　　　　　　　</a:t>
            </a:r>
            <a:endParaRPr kumimoji="1" lang="ja-JP" altLang="en-US" dirty="0"/>
          </a:p>
        </p:txBody>
      </p:sp>
    </p:spTree>
    <p:extLst>
      <p:ext uri="{BB962C8B-B14F-4D97-AF65-F5344CB8AC3E}">
        <p14:creationId xmlns:p14="http://schemas.microsoft.com/office/powerpoint/2010/main" val="2251429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851921" y="563029"/>
            <a:ext cx="4104455" cy="777739"/>
          </a:xfrm>
          <a:prstGeom prst="rect">
            <a:avLst/>
          </a:prstGeom>
        </p:spPr>
        <p:txBody>
          <a:bodyPr vert="horz" lIns="68580" tIns="34290" rIns="68580" bIns="3429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defTabSz="342900"/>
            <a:r>
              <a:rPr lang="ja-JP" altLang="en-US" sz="2700" dirty="0" smtClean="0">
                <a:solidFill>
                  <a:prstClr val="black">
                    <a:lumMod val="85000"/>
                    <a:lumOff val="15000"/>
                  </a:prstClr>
                </a:solidFill>
                <a:latin typeface="HGS創英角ｺﾞｼｯｸUB" panose="020B0900000000000000" pitchFamily="50" charset="-128"/>
                <a:ea typeface="HGS創英角ｺﾞｼｯｸUB" panose="020B0900000000000000" pitchFamily="50" charset="-128"/>
              </a:rPr>
              <a:t>こんなＤＶ</a:t>
            </a:r>
            <a:r>
              <a:rPr lang="ja-JP" altLang="en-US" sz="2700" dirty="0">
                <a:solidFill>
                  <a:prstClr val="black">
                    <a:lumMod val="85000"/>
                    <a:lumOff val="15000"/>
                  </a:prstClr>
                </a:solidFill>
                <a:latin typeface="HGS創英角ｺﾞｼｯｸUB" panose="020B0900000000000000" pitchFamily="50" charset="-128"/>
                <a:ea typeface="HGS創英角ｺﾞｼｯｸUB" panose="020B0900000000000000" pitchFamily="50" charset="-128"/>
              </a:rPr>
              <a:t>Ｄ</a:t>
            </a:r>
            <a:r>
              <a:rPr lang="ja-JP" altLang="en-US" sz="2700" dirty="0" smtClean="0">
                <a:solidFill>
                  <a:prstClr val="black">
                    <a:lumMod val="85000"/>
                    <a:lumOff val="15000"/>
                  </a:prstClr>
                </a:solidFill>
                <a:latin typeface="HGS創英角ｺﾞｼｯｸUB" panose="020B0900000000000000" pitchFamily="50" charset="-128"/>
                <a:ea typeface="HGS創英角ｺﾞｼｯｸUB" panose="020B0900000000000000" pitchFamily="50" charset="-128"/>
              </a:rPr>
              <a:t>があります</a:t>
            </a:r>
            <a:endParaRPr lang="ja-JP" altLang="en-US" sz="2700" dirty="0">
              <a:solidFill>
                <a:prstClr val="black">
                  <a:lumMod val="85000"/>
                  <a:lumOff val="15000"/>
                </a:prstClr>
              </a:solidFill>
              <a:latin typeface="HGS創英角ｺﾞｼｯｸUB" panose="020B0900000000000000" pitchFamily="50" charset="-128"/>
              <a:ea typeface="HGS創英角ｺﾞｼｯｸUB" panose="020B0900000000000000" pitchFamily="50" charset="-128"/>
            </a:endParaRPr>
          </a:p>
        </p:txBody>
      </p:sp>
      <p:sp>
        <p:nvSpPr>
          <p:cNvPr id="3" name="正方形/長方形 2"/>
          <p:cNvSpPr/>
          <p:nvPr/>
        </p:nvSpPr>
        <p:spPr>
          <a:xfrm>
            <a:off x="3851921" y="3230255"/>
            <a:ext cx="4141022" cy="646331"/>
          </a:xfrm>
          <a:prstGeom prst="rect">
            <a:avLst/>
          </a:prstGeom>
        </p:spPr>
        <p:txBody>
          <a:bodyPr wrap="square">
            <a:spAutoFit/>
          </a:bodyPr>
          <a:lstStyle/>
          <a:p>
            <a:r>
              <a:rPr lang="en-US" altLang="ja-JP" dirty="0" smtClean="0">
                <a:latin typeface="+mj-ea"/>
                <a:ea typeface="+mj-ea"/>
              </a:rPr>
              <a:t>※</a:t>
            </a:r>
            <a:r>
              <a:rPr lang="ja-JP" altLang="en-US" dirty="0" smtClean="0">
                <a:latin typeface="+mj-ea"/>
                <a:ea typeface="+mj-ea"/>
              </a:rPr>
              <a:t>新型コロナウイルス感染防止対策のため、現在館内での視聴を中止しています。</a:t>
            </a:r>
            <a:endParaRPr lang="ja-JP" altLang="en-US" dirty="0">
              <a:latin typeface="+mj-ea"/>
              <a:ea typeface="+mj-ea"/>
            </a:endParaRPr>
          </a:p>
        </p:txBody>
      </p:sp>
      <p:graphicFrame>
        <p:nvGraphicFramePr>
          <p:cNvPr id="6" name="表 5"/>
          <p:cNvGraphicFramePr>
            <a:graphicFrameLocks noGrp="1"/>
          </p:cNvGraphicFramePr>
          <p:nvPr>
            <p:extLst>
              <p:ext uri="{D42A27DB-BD31-4B8C-83A1-F6EECF244321}">
                <p14:modId xmlns:p14="http://schemas.microsoft.com/office/powerpoint/2010/main" val="2464300272"/>
              </p:ext>
            </p:extLst>
          </p:nvPr>
        </p:nvGraphicFramePr>
        <p:xfrm>
          <a:off x="395536" y="1321612"/>
          <a:ext cx="8424936" cy="1745193"/>
        </p:xfrm>
        <a:graphic>
          <a:graphicData uri="http://schemas.openxmlformats.org/drawingml/2006/table">
            <a:tbl>
              <a:tblPr firstRow="1" bandRow="1">
                <a:tableStyleId>{5C22544A-7EE6-4342-B048-85BDC9FD1C3A}</a:tableStyleId>
              </a:tblPr>
              <a:tblGrid>
                <a:gridCol w="7146151">
                  <a:extLst>
                    <a:ext uri="{9D8B030D-6E8A-4147-A177-3AD203B41FA5}">
                      <a16:colId xmlns:a16="http://schemas.microsoft.com/office/drawing/2014/main" val="2991949014"/>
                    </a:ext>
                  </a:extLst>
                </a:gridCol>
                <a:gridCol w="1278785">
                  <a:extLst>
                    <a:ext uri="{9D8B030D-6E8A-4147-A177-3AD203B41FA5}">
                      <a16:colId xmlns:a16="http://schemas.microsoft.com/office/drawing/2014/main" val="2757290009"/>
                    </a:ext>
                  </a:extLst>
                </a:gridCol>
              </a:tblGrid>
              <a:tr h="466189">
                <a:tc>
                  <a:txBody>
                    <a:bodyPr/>
                    <a:lstStyle/>
                    <a:p>
                      <a:r>
                        <a:rPr kumimoji="1" lang="ja-JP" altLang="en-US" dirty="0" smtClean="0"/>
                        <a:t>資料名</a:t>
                      </a:r>
                      <a:endParaRPr kumimoji="1" lang="ja-JP" altLang="en-US" dirty="0"/>
                    </a:p>
                  </a:txBody>
                  <a:tcPr/>
                </a:tc>
                <a:tc>
                  <a:txBody>
                    <a:bodyPr/>
                    <a:lstStyle/>
                    <a:p>
                      <a:r>
                        <a:rPr kumimoji="1" lang="ja-JP" altLang="en-US" dirty="0" smtClean="0"/>
                        <a:t>資料種別</a:t>
                      </a:r>
                      <a:endParaRPr kumimoji="1" lang="ja-JP" altLang="en-US" dirty="0"/>
                    </a:p>
                  </a:txBody>
                  <a:tcPr/>
                </a:tc>
                <a:extLst>
                  <a:ext uri="{0D108BD9-81ED-4DB2-BD59-A6C34878D82A}">
                    <a16:rowId xmlns:a16="http://schemas.microsoft.com/office/drawing/2014/main" val="812284578"/>
                  </a:ext>
                </a:extLst>
              </a:tr>
              <a:tr h="666330">
                <a:tc>
                  <a:txBody>
                    <a:bodyPr/>
                    <a:lstStyle/>
                    <a:p>
                      <a:r>
                        <a:rPr kumimoji="1" lang="en-US" altLang="ja-JP" b="1" dirty="0" smtClean="0"/>
                        <a:t>『</a:t>
                      </a:r>
                      <a:r>
                        <a:rPr kumimoji="1" lang="ja-JP" altLang="en-US" b="1" dirty="0" smtClean="0"/>
                        <a:t>プロフェッショナル仕事の流儀</a:t>
                      </a:r>
                      <a:r>
                        <a:rPr kumimoji="1" lang="en-US" altLang="ja-JP" b="1" dirty="0" smtClean="0"/>
                        <a:t>』</a:t>
                      </a:r>
                      <a:r>
                        <a:rPr kumimoji="1" lang="ja-JP" altLang="en-US" b="1" dirty="0" smtClean="0"/>
                        <a:t>　ＮＨＫ　</a:t>
                      </a:r>
                      <a:r>
                        <a:rPr kumimoji="1" lang="en-US" altLang="ja-JP" b="1" dirty="0" smtClean="0"/>
                        <a:t>2006</a:t>
                      </a:r>
                      <a:r>
                        <a:rPr kumimoji="1" lang="ja-JP" altLang="en-US" b="1" dirty="0" smtClean="0"/>
                        <a:t>年～</a:t>
                      </a:r>
                      <a:endParaRPr kumimoji="1" lang="en-US" altLang="ja-JP" b="1" dirty="0" smtClean="0"/>
                    </a:p>
                  </a:txBody>
                  <a:tcPr/>
                </a:tc>
                <a:tc>
                  <a:txBody>
                    <a:bodyPr/>
                    <a:lstStyle/>
                    <a:p>
                      <a:r>
                        <a:rPr kumimoji="1" lang="ja-JP" altLang="en-US" b="1" dirty="0" smtClean="0"/>
                        <a:t>ＤＶＤ</a:t>
                      </a:r>
                      <a:endParaRPr kumimoji="1" lang="ja-JP" altLang="en-US" b="1" dirty="0"/>
                    </a:p>
                  </a:txBody>
                  <a:tcPr/>
                </a:tc>
                <a:extLst>
                  <a:ext uri="{0D108BD9-81ED-4DB2-BD59-A6C34878D82A}">
                    <a16:rowId xmlns:a16="http://schemas.microsoft.com/office/drawing/2014/main" val="17106097"/>
                  </a:ext>
                </a:extLst>
              </a:tr>
              <a:tr h="612674">
                <a:tc>
                  <a:txBody>
                    <a:bodyPr/>
                    <a:lstStyle/>
                    <a:p>
                      <a:r>
                        <a:rPr kumimoji="1" lang="en-US" altLang="ja-JP" b="1" dirty="0" smtClean="0"/>
                        <a:t>『</a:t>
                      </a:r>
                      <a:r>
                        <a:rPr kumimoji="1" lang="ja-JP" altLang="en-US" b="1" dirty="0" smtClean="0"/>
                        <a:t>あしたをつかめ平成若者仕事図鑑</a:t>
                      </a:r>
                      <a:r>
                        <a:rPr kumimoji="1" lang="en-US" altLang="ja-JP" b="1" dirty="0" smtClean="0"/>
                        <a:t>』</a:t>
                      </a:r>
                      <a:r>
                        <a:rPr kumimoji="1" lang="ja-JP" altLang="en-US" b="1" dirty="0" smtClean="0"/>
                        <a:t>　ＮＨＫ　　　</a:t>
                      </a:r>
                      <a:r>
                        <a:rPr kumimoji="1" lang="en-US" altLang="ja-JP" b="1" dirty="0" smtClean="0"/>
                        <a:t>2004</a:t>
                      </a:r>
                      <a:r>
                        <a:rPr kumimoji="1" lang="ja-JP" altLang="en-US" b="1" dirty="0" smtClean="0"/>
                        <a:t>年～</a:t>
                      </a:r>
                      <a:endParaRPr kumimoji="1" lang="ja-JP" altLang="en-US" b="1" dirty="0"/>
                    </a:p>
                  </a:txBody>
                  <a:tcPr>
                    <a:solidFill>
                      <a:schemeClr val="accent1">
                        <a:lumMod val="20000"/>
                        <a:lumOff val="80000"/>
                      </a:schemeClr>
                    </a:solidFill>
                  </a:tcPr>
                </a:tc>
                <a:tc>
                  <a:txBody>
                    <a:bodyPr/>
                    <a:lstStyle/>
                    <a:p>
                      <a:r>
                        <a:rPr kumimoji="1" lang="ja-JP" altLang="en-US" b="1" dirty="0" smtClean="0"/>
                        <a:t>ＤＶＤ</a:t>
                      </a:r>
                      <a:endParaRPr kumimoji="1" lang="ja-JP" altLang="en-US" b="1" dirty="0"/>
                    </a:p>
                  </a:txBody>
                  <a:tcPr>
                    <a:solidFill>
                      <a:schemeClr val="accent1">
                        <a:lumMod val="20000"/>
                        <a:lumOff val="80000"/>
                      </a:schemeClr>
                    </a:solidFill>
                  </a:tcPr>
                </a:tc>
                <a:extLst>
                  <a:ext uri="{0D108BD9-81ED-4DB2-BD59-A6C34878D82A}">
                    <a16:rowId xmlns:a16="http://schemas.microsoft.com/office/drawing/2014/main" val="1009537967"/>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81326" y="3553421"/>
            <a:ext cx="1741954" cy="2779714"/>
          </a:xfrm>
          <a:prstGeom prst="rect">
            <a:avLst/>
          </a:prstGeom>
        </p:spPr>
      </p:pic>
      <p:pic>
        <p:nvPicPr>
          <p:cNvPr id="7" name="図 6"/>
          <p:cNvPicPr/>
          <p:nvPr/>
        </p:nvPicPr>
        <p:blipFill rotWithShape="1">
          <a:blip r:embed="rId4" cstate="screen">
            <a:extLst>
              <a:ext uri="{28A0092B-C50C-407E-A947-70E740481C1C}">
                <a14:useLocalDpi xmlns:a14="http://schemas.microsoft.com/office/drawing/2010/main"/>
              </a:ext>
            </a:extLst>
          </a:blip>
          <a:srcRect l="-240"/>
          <a:stretch/>
        </p:blipFill>
        <p:spPr bwMode="auto">
          <a:xfrm>
            <a:off x="395536" y="3611201"/>
            <a:ext cx="3172564" cy="254574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8" name="テキスト ボックス 7"/>
          <p:cNvSpPr txBox="1"/>
          <p:nvPr/>
        </p:nvSpPr>
        <p:spPr>
          <a:xfrm>
            <a:off x="3568100" y="5531576"/>
            <a:ext cx="2232810" cy="923330"/>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若林図書館</a:t>
            </a:r>
            <a:endParaRPr lang="en-US" altLang="ja-JP" dirty="0" smtClean="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視聴覚</a:t>
            </a:r>
            <a:r>
              <a:rPr kumimoji="1" lang="ja-JP" altLang="en-US" dirty="0">
                <a:latin typeface="メイリオ" panose="020B0604030504040204" pitchFamily="50" charset="-128"/>
                <a:ea typeface="メイリオ" panose="020B0604030504040204" pitchFamily="50" charset="-128"/>
              </a:rPr>
              <a:t>コーナ</a:t>
            </a:r>
            <a:r>
              <a:rPr kumimoji="1" lang="ja-JP" altLang="en-US" dirty="0" smtClean="0">
                <a:latin typeface="メイリオ" panose="020B0604030504040204" pitchFamily="50" charset="-128"/>
                <a:ea typeface="メイリオ" panose="020B0604030504040204" pitchFamily="50" charset="-128"/>
              </a:rPr>
              <a:t>ー</a:t>
            </a:r>
            <a:endParaRPr kumimoji="1" lang="en-US" altLang="ja-JP" dirty="0" smtClean="0">
              <a:latin typeface="メイリオ" panose="020B0604030504040204" pitchFamily="50" charset="-128"/>
              <a:ea typeface="メイリオ" panose="020B0604030504040204" pitchFamily="50" charset="-128"/>
            </a:endParaRPr>
          </a:p>
          <a:p>
            <a:endParaRPr kumimoji="1" lang="ja-JP" altLang="en-US" dirty="0"/>
          </a:p>
        </p:txBody>
      </p:sp>
      <p:grpSp>
        <p:nvGrpSpPr>
          <p:cNvPr id="10" name="グループ化 9"/>
          <p:cNvGrpSpPr/>
          <p:nvPr/>
        </p:nvGrpSpPr>
        <p:grpSpPr>
          <a:xfrm>
            <a:off x="6195518" y="4604185"/>
            <a:ext cx="1090292" cy="1234489"/>
            <a:chOff x="-129809" y="0"/>
            <a:chExt cx="957146" cy="753110"/>
          </a:xfrm>
        </p:grpSpPr>
        <p:grpSp>
          <p:nvGrpSpPr>
            <p:cNvPr id="12" name="グループ化 11"/>
            <p:cNvGrpSpPr/>
            <p:nvPr/>
          </p:nvGrpSpPr>
          <p:grpSpPr>
            <a:xfrm>
              <a:off x="-129809" y="0"/>
              <a:ext cx="957146" cy="736600"/>
              <a:chOff x="-161143" y="0"/>
              <a:chExt cx="1188181" cy="914400"/>
            </a:xfrm>
          </p:grpSpPr>
          <p:sp>
            <p:nvSpPr>
              <p:cNvPr id="15" name="円/楕円 334"/>
              <p:cNvSpPr/>
              <p:nvPr/>
            </p:nvSpPr>
            <p:spPr>
              <a:xfrm>
                <a:off x="-161143" y="0"/>
                <a:ext cx="1188181" cy="914400"/>
              </a:xfrm>
              <a:prstGeom prst="ellipse">
                <a:avLst/>
              </a:prstGeom>
              <a:solidFill>
                <a:srgbClr val="0070C0"/>
              </a:solidFill>
              <a:ln w="25400" cap="flat" cmpd="sng" algn="ctr">
                <a:no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sp>
            <p:nvSpPr>
              <p:cNvPr id="16" name="円/楕円 335"/>
              <p:cNvSpPr>
                <a:spLocks noChangeAspect="1"/>
              </p:cNvSpPr>
              <p:nvPr/>
            </p:nvSpPr>
            <p:spPr>
              <a:xfrm>
                <a:off x="323850" y="323850"/>
                <a:ext cx="266700" cy="266700"/>
              </a:xfrm>
              <a:prstGeom prst="ellipse">
                <a:avLst/>
              </a:prstGeom>
              <a:solidFill>
                <a:sysClr val="window" lastClr="FFFFFF"/>
              </a:solidFill>
              <a:ln w="25400" cap="flat" cmpd="sng" algn="ctr">
                <a:no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grpSp>
        <p:sp>
          <p:nvSpPr>
            <p:cNvPr id="13" name="テキスト ボックス 2"/>
            <p:cNvSpPr txBox="1">
              <a:spLocks noChangeArrowheads="1"/>
            </p:cNvSpPr>
            <p:nvPr/>
          </p:nvSpPr>
          <p:spPr bwMode="auto">
            <a:xfrm>
              <a:off x="90487" y="4762"/>
              <a:ext cx="552450" cy="334010"/>
            </a:xfrm>
            <a:prstGeom prst="rect">
              <a:avLst/>
            </a:prstGeom>
            <a:noFill/>
            <a:ln w="9525">
              <a:noFill/>
              <a:miter lim="800000"/>
              <a:headEnd/>
              <a:tailEnd/>
            </a:ln>
          </p:spPr>
          <p:txBody>
            <a:bodyPr rot="0" vert="horz" wrap="square" lIns="68580" tIns="34290" rIns="68580" bIns="34290" anchor="t" anchorCtr="0">
              <a:noAutofit/>
            </a:bodyPr>
            <a:lstStyle/>
            <a:p>
              <a:pPr algn="ctr"/>
              <a:r>
                <a:rPr lang="ja-JP" altLang="en-US" sz="900" kern="100" dirty="0">
                  <a:solidFill>
                    <a:srgbClr val="FFFFFF"/>
                  </a:solidFill>
                  <a:latin typeface="Century" panose="02040604050505020304" pitchFamily="18" charset="0"/>
                  <a:ea typeface="HGPｺﾞｼｯｸE" panose="020B0900000000000000" pitchFamily="50" charset="-128"/>
                  <a:cs typeface="Times New Roman" panose="02020603050405020304" pitchFamily="18" charset="0"/>
                </a:rPr>
                <a:t>ＣＤ</a:t>
              </a:r>
              <a:endParaRPr lang="ja-JP" altLang="en-US" sz="788"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4" name="テキスト ボックス 2"/>
            <p:cNvSpPr txBox="1">
              <a:spLocks noChangeArrowheads="1"/>
            </p:cNvSpPr>
            <p:nvPr/>
          </p:nvSpPr>
          <p:spPr bwMode="auto">
            <a:xfrm>
              <a:off x="90487" y="419100"/>
              <a:ext cx="552450" cy="334010"/>
            </a:xfrm>
            <a:prstGeom prst="rect">
              <a:avLst/>
            </a:prstGeom>
            <a:noFill/>
            <a:ln w="9525">
              <a:noFill/>
              <a:miter lim="800000"/>
              <a:headEnd/>
              <a:tailEnd/>
            </a:ln>
          </p:spPr>
          <p:txBody>
            <a:bodyPr rot="0" vert="horz" wrap="square" lIns="68580" tIns="34290" rIns="68580" bIns="34290" anchor="t" anchorCtr="0">
              <a:noAutofit/>
            </a:bodyPr>
            <a:lstStyle/>
            <a:p>
              <a:pPr algn="ctr"/>
              <a:r>
                <a:rPr lang="ja-JP" altLang="en-US" sz="900" kern="100" dirty="0">
                  <a:solidFill>
                    <a:srgbClr val="FFFFFF"/>
                  </a:solidFill>
                  <a:latin typeface="Century" panose="02040604050505020304" pitchFamily="18" charset="0"/>
                  <a:ea typeface="HGPｺﾞｼｯｸE" panose="020B0900000000000000" pitchFamily="50" charset="-128"/>
                  <a:cs typeface="Times New Roman" panose="02020603050405020304" pitchFamily="18" charset="0"/>
                </a:rPr>
                <a:t>ＤＶＤ</a:t>
              </a:r>
              <a:endParaRPr lang="ja-JP" altLang="en-US" sz="788" kern="100" dirty="0">
                <a:latin typeface="Century" panose="02040604050505020304" pitchFamily="18" charset="0"/>
                <a:ea typeface="ＭＳ 明朝" panose="02020609040205080304" pitchFamily="17" charset="-128"/>
                <a:cs typeface="Times New Roman" panose="02020603050405020304" pitchFamily="18" charset="0"/>
              </a:endParaRPr>
            </a:p>
          </p:txBody>
        </p:sp>
      </p:grpSp>
    </p:spTree>
    <p:extLst>
      <p:ext uri="{BB962C8B-B14F-4D97-AF65-F5344CB8AC3E}">
        <p14:creationId xmlns:p14="http://schemas.microsoft.com/office/powerpoint/2010/main" val="371457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0" y="2276872"/>
            <a:ext cx="9144000" cy="2392288"/>
          </a:xfrm>
        </p:spPr>
        <p:txBody>
          <a:bodyPr>
            <a:normAutofit/>
          </a:bodyPr>
          <a:lstStyle/>
          <a:p>
            <a:r>
              <a:rPr lang="ja-JP" altLang="en-US" dirty="0" smtClean="0"/>
              <a:t>　　　　　　資料を借りる</a:t>
            </a:r>
            <a:r>
              <a:rPr lang="en-US" altLang="ja-JP" dirty="0" smtClean="0"/>
              <a:t/>
            </a:r>
            <a:br>
              <a:rPr lang="en-US" altLang="ja-JP" dirty="0" smtClean="0"/>
            </a:br>
            <a:r>
              <a:rPr lang="ja-JP" altLang="en-US" dirty="0"/>
              <a:t>　</a:t>
            </a:r>
            <a:r>
              <a:rPr lang="ja-JP" altLang="en-US" dirty="0" smtClean="0"/>
              <a:t>　　　　　　　　</a:t>
            </a:r>
            <a:endParaRPr kumimoji="1" lang="ja-JP" altLang="en-US" dirty="0"/>
          </a:p>
        </p:txBody>
      </p:sp>
    </p:spTree>
    <p:extLst>
      <p:ext uri="{BB962C8B-B14F-4D97-AF65-F5344CB8AC3E}">
        <p14:creationId xmlns:p14="http://schemas.microsoft.com/office/powerpoint/2010/main" val="960131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67025" y="4365104"/>
            <a:ext cx="1729268" cy="6463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利用者</a:t>
            </a:r>
            <a:r>
              <a:rPr lang="ja-JP" altLang="en-US" dirty="0" smtClean="0">
                <a:latin typeface="メイリオ" panose="020B0604030504040204" pitchFamily="50" charset="-128"/>
                <a:ea typeface="メイリオ" panose="020B0604030504040204" pitchFamily="50" charset="-128"/>
              </a:rPr>
              <a:t>カード</a:t>
            </a:r>
            <a:endParaRPr kumimoji="1" lang="en-US" altLang="ja-JP" dirty="0" smtClean="0">
              <a:latin typeface="メイリオ" panose="020B0604030504040204" pitchFamily="50" charset="-128"/>
              <a:ea typeface="メイリオ" panose="020B0604030504040204" pitchFamily="50" charset="-128"/>
            </a:endParaRPr>
          </a:p>
          <a:p>
            <a:endParaRPr kumimoji="1" lang="ja-JP" altLang="en-US" dirty="0"/>
          </a:p>
        </p:txBody>
      </p:sp>
      <p:pic>
        <p:nvPicPr>
          <p:cNvPr id="7" name="図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7025" y="1738074"/>
            <a:ext cx="3995189" cy="249033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角丸四角形吹き出し 7"/>
          <p:cNvSpPr/>
          <p:nvPr/>
        </p:nvSpPr>
        <p:spPr>
          <a:xfrm>
            <a:off x="4885946" y="4073622"/>
            <a:ext cx="3769746" cy="1947666"/>
          </a:xfrm>
          <a:prstGeom prst="wedgeRoundRectCallout">
            <a:avLst>
              <a:gd name="adj1" fmla="val -44642"/>
              <a:gd name="adj2" fmla="val -74523"/>
              <a:gd name="adj3" fmla="val 16667"/>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800" dirty="0" smtClean="0">
                <a:solidFill>
                  <a:schemeClr val="tx1"/>
                </a:solidFill>
                <a:latin typeface="+mj-ea"/>
                <a:ea typeface="+mj-ea"/>
              </a:rPr>
              <a:t>「</a:t>
            </a:r>
            <a:r>
              <a:rPr kumimoji="1" lang="ja-JP" altLang="en-US" sz="2800" dirty="0" smtClean="0">
                <a:solidFill>
                  <a:srgbClr val="FF0000"/>
                </a:solidFill>
                <a:latin typeface="+mj-ea"/>
                <a:ea typeface="+mj-ea"/>
              </a:rPr>
              <a:t>利用者カード</a:t>
            </a:r>
            <a:r>
              <a:rPr kumimoji="1" lang="ja-JP" altLang="en-US" sz="2800" dirty="0" smtClean="0">
                <a:solidFill>
                  <a:schemeClr val="tx1"/>
                </a:solidFill>
                <a:latin typeface="+mj-ea"/>
                <a:ea typeface="+mj-ea"/>
              </a:rPr>
              <a:t>」は</a:t>
            </a:r>
            <a:endParaRPr kumimoji="1" lang="en-US" altLang="ja-JP" sz="2800" dirty="0" smtClean="0">
              <a:solidFill>
                <a:schemeClr val="tx1"/>
              </a:solidFill>
              <a:latin typeface="+mj-ea"/>
              <a:ea typeface="+mj-ea"/>
            </a:endParaRPr>
          </a:p>
          <a:p>
            <a:pPr algn="ctr"/>
            <a:r>
              <a:rPr kumimoji="1" lang="ja-JP" altLang="en-US" sz="2800" dirty="0" smtClean="0">
                <a:solidFill>
                  <a:schemeClr val="tx1"/>
                </a:solidFill>
                <a:latin typeface="+mj-ea"/>
                <a:ea typeface="+mj-ea"/>
              </a:rPr>
              <a:t>仙台市図書館</a:t>
            </a:r>
            <a:endParaRPr kumimoji="1" lang="en-US" altLang="ja-JP" sz="2800" dirty="0" smtClean="0">
              <a:solidFill>
                <a:schemeClr val="tx1"/>
              </a:solidFill>
              <a:latin typeface="+mj-ea"/>
              <a:ea typeface="+mj-ea"/>
            </a:endParaRPr>
          </a:p>
          <a:p>
            <a:pPr algn="ctr"/>
            <a:r>
              <a:rPr kumimoji="1" lang="ja-JP" altLang="en-US" sz="2800" dirty="0" smtClean="0">
                <a:solidFill>
                  <a:schemeClr val="tx1"/>
                </a:solidFill>
                <a:latin typeface="+mj-ea"/>
                <a:ea typeface="+mj-ea"/>
              </a:rPr>
              <a:t>すべての館で使えます</a:t>
            </a:r>
            <a:endParaRPr kumimoji="1" lang="ja-JP" altLang="en-US" sz="2800" dirty="0">
              <a:solidFill>
                <a:schemeClr val="tx1"/>
              </a:solidFill>
              <a:latin typeface="+mj-ea"/>
              <a:ea typeface="+mj-ea"/>
            </a:endParaRPr>
          </a:p>
        </p:txBody>
      </p:sp>
      <p:sp>
        <p:nvSpPr>
          <p:cNvPr id="4" name="正方形/長方形 3"/>
          <p:cNvSpPr/>
          <p:nvPr/>
        </p:nvSpPr>
        <p:spPr>
          <a:xfrm>
            <a:off x="3225616" y="3929606"/>
            <a:ext cx="1008112" cy="144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4860032" y="1763952"/>
            <a:ext cx="4008303" cy="1754326"/>
          </a:xfrm>
          <a:prstGeom prst="rect">
            <a:avLst/>
          </a:prstGeom>
          <a:noFill/>
        </p:spPr>
        <p:txBody>
          <a:bodyPr wrap="square" rtlCol="0">
            <a:spAutoFit/>
          </a:bodyPr>
          <a:lstStyle/>
          <a:p>
            <a:r>
              <a:rPr lang="ja-JP" altLang="en-US" dirty="0"/>
              <a:t>中</a:t>
            </a:r>
            <a:r>
              <a:rPr lang="ja-JP" altLang="en-US" dirty="0" smtClean="0"/>
              <a:t>学生は</a:t>
            </a:r>
            <a:r>
              <a:rPr lang="ja-JP" altLang="en-US" dirty="0"/>
              <a:t>、</a:t>
            </a:r>
            <a:r>
              <a:rPr lang="ja-JP" altLang="en-US" dirty="0" smtClean="0"/>
              <a:t>本人が</a:t>
            </a:r>
            <a:r>
              <a:rPr lang="ja-JP" altLang="en-US" b="1" dirty="0" smtClean="0">
                <a:solidFill>
                  <a:srgbClr val="FF0000"/>
                </a:solidFill>
              </a:rPr>
              <a:t>生徒</a:t>
            </a:r>
            <a:r>
              <a:rPr lang="ja-JP" altLang="en-US" b="1" dirty="0">
                <a:solidFill>
                  <a:srgbClr val="FF0000"/>
                </a:solidFill>
              </a:rPr>
              <a:t>手帳</a:t>
            </a:r>
            <a:r>
              <a:rPr lang="ja-JP" altLang="en-US" b="1" dirty="0" smtClean="0">
                <a:solidFill>
                  <a:srgbClr val="FF0000"/>
                </a:solidFill>
              </a:rPr>
              <a:t>を持参</a:t>
            </a:r>
            <a:r>
              <a:rPr lang="ja-JP" altLang="en-US" dirty="0" smtClean="0"/>
              <a:t>し、</a:t>
            </a:r>
            <a:r>
              <a:rPr lang="ja-JP" altLang="en-US" b="1" dirty="0" smtClean="0"/>
              <a:t>申込み用紙を出す</a:t>
            </a:r>
            <a:r>
              <a:rPr lang="ja-JP" altLang="en-US" dirty="0" smtClean="0"/>
              <a:t>ことでカードが作れます。</a:t>
            </a:r>
            <a:endParaRPr lang="en-US" altLang="ja-JP" dirty="0" smtClean="0"/>
          </a:p>
          <a:p>
            <a:r>
              <a:rPr lang="ja-JP" altLang="en-US" dirty="0" smtClean="0"/>
              <a:t>自宅の住所・連絡先を記入できる</a:t>
            </a:r>
            <a:r>
              <a:rPr kumimoji="1" lang="ja-JP" altLang="en-US" dirty="0" smtClean="0"/>
              <a:t>ようにしてきましょう。</a:t>
            </a:r>
            <a:endParaRPr kumimoji="1" lang="en-US" altLang="ja-JP" dirty="0" smtClean="0"/>
          </a:p>
          <a:p>
            <a:endParaRPr kumimoji="1" lang="ja-JP" altLang="en-US" dirty="0"/>
          </a:p>
        </p:txBody>
      </p:sp>
      <p:sp>
        <p:nvSpPr>
          <p:cNvPr id="10" name="タイトル 1"/>
          <p:cNvSpPr txBox="1">
            <a:spLocks/>
          </p:cNvSpPr>
          <p:nvPr/>
        </p:nvSpPr>
        <p:spPr>
          <a:xfrm>
            <a:off x="4572000" y="641591"/>
            <a:ext cx="4104455" cy="777739"/>
          </a:xfrm>
          <a:prstGeom prst="rect">
            <a:avLst/>
          </a:prstGeom>
        </p:spPr>
        <p:txBody>
          <a:bodyPr vert="horz" lIns="68580" tIns="34290" rIns="68580" bIns="34290" rtlCol="0" anchor="t">
            <a:normAutofit fontScale="92500"/>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defTabSz="342900"/>
            <a:r>
              <a:rPr lang="ja-JP" altLang="en-US" sz="2700" dirty="0" smtClean="0">
                <a:solidFill>
                  <a:prstClr val="black">
                    <a:lumMod val="85000"/>
                    <a:lumOff val="15000"/>
                  </a:prstClr>
                </a:solidFill>
                <a:latin typeface="HGS創英角ｺﾞｼｯｸUB" panose="020B0900000000000000" pitchFamily="50" charset="-128"/>
                <a:ea typeface="HGS創英角ｺﾞｼｯｸUB" panose="020B0900000000000000" pitchFamily="50" charset="-128"/>
              </a:rPr>
              <a:t>図書館で資料を借りるには</a:t>
            </a:r>
            <a:endParaRPr lang="ja-JP" altLang="en-US" sz="2700" dirty="0">
              <a:solidFill>
                <a:prstClr val="black">
                  <a:lumMod val="85000"/>
                  <a:lumOff val="15000"/>
                </a:prstClr>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137404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4856433" y="4345418"/>
            <a:ext cx="3813348" cy="1949654"/>
            <a:chOff x="-11507" y="0"/>
            <a:chExt cx="3743402" cy="1178520"/>
          </a:xfrm>
        </p:grpSpPr>
        <p:sp>
          <p:nvSpPr>
            <p:cNvPr id="41" name="テキスト ボックス 2"/>
            <p:cNvSpPr txBox="1">
              <a:spLocks noChangeArrowheads="1"/>
            </p:cNvSpPr>
            <p:nvPr/>
          </p:nvSpPr>
          <p:spPr bwMode="auto">
            <a:xfrm>
              <a:off x="0" y="0"/>
              <a:ext cx="3378200" cy="503555"/>
            </a:xfrm>
            <a:prstGeom prst="rect">
              <a:avLst/>
            </a:prstGeom>
            <a:noFill/>
            <a:ln w="9525">
              <a:noFill/>
              <a:miter lim="800000"/>
              <a:headEnd/>
              <a:tailEnd/>
            </a:ln>
          </p:spPr>
          <p:txBody>
            <a:bodyPr rot="0" vert="horz" wrap="square" lIns="68580" tIns="34290" rIns="68580" bIns="34290" anchor="t" anchorCtr="0">
              <a:noAutofit/>
            </a:bodyPr>
            <a:lstStyle/>
            <a:p>
              <a:pPr algn="just"/>
              <a:r>
                <a:rPr lang="ja-JP" altLang="en-US" sz="3000" kern="100" dirty="0">
                  <a:solidFill>
                    <a:srgbClr val="FF0000"/>
                  </a:solidFill>
                  <a:latin typeface="Century" panose="02040604050505020304" pitchFamily="18" charset="0"/>
                  <a:ea typeface="HGP創英角ｺﾞｼｯｸUB" panose="020B0900000000000000" pitchFamily="50" charset="-128"/>
                  <a:cs typeface="Times New Roman" panose="02020603050405020304" pitchFamily="18" charset="0"/>
                </a:rPr>
                <a:t>イ</a:t>
              </a:r>
              <a:r>
                <a:rPr lang="ja-JP" altLang="en-US" kern="100" dirty="0">
                  <a:solidFill>
                    <a:srgbClr val="FF0000"/>
                  </a:solidFill>
                  <a:latin typeface="Century" panose="02040604050505020304" pitchFamily="18" charset="0"/>
                  <a:ea typeface="HGP創英角ｺﾞｼｯｸUB" panose="020B0900000000000000" pitchFamily="50" charset="-128"/>
                  <a:cs typeface="Times New Roman" panose="02020603050405020304" pitchFamily="18" charset="0"/>
                </a:rPr>
                <a:t>ンターネットでもっと便利に！</a:t>
              </a:r>
              <a:endParaRPr lang="ja-JP" altLang="en-US" sz="12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42" name="テキスト ボックス 2"/>
            <p:cNvSpPr txBox="1">
              <a:spLocks noChangeArrowheads="1"/>
            </p:cNvSpPr>
            <p:nvPr/>
          </p:nvSpPr>
          <p:spPr bwMode="auto">
            <a:xfrm>
              <a:off x="-11507" y="349845"/>
              <a:ext cx="2304175" cy="828675"/>
            </a:xfrm>
            <a:prstGeom prst="rect">
              <a:avLst/>
            </a:prstGeom>
            <a:noFill/>
            <a:ln w="9525">
              <a:noFill/>
              <a:miter lim="800000"/>
              <a:headEnd/>
              <a:tailEnd/>
            </a:ln>
          </p:spPr>
          <p:txBody>
            <a:bodyPr rot="0" vert="horz" wrap="square" lIns="68580" tIns="34290" rIns="68580" bIns="34290" anchor="t" anchorCtr="0">
              <a:noAutofit/>
            </a:bodyPr>
            <a:lstStyle/>
            <a:p>
              <a:pPr algn="just"/>
              <a:r>
                <a:rPr lang="ja-JP" altLang="en-US" sz="1500" kern="100" dirty="0">
                  <a:latin typeface="Century" panose="02040604050505020304" pitchFamily="18" charset="0"/>
                  <a:ea typeface="HGPｺﾞｼｯｸM" panose="020B0600000000000000" pitchFamily="50" charset="-128"/>
                  <a:cs typeface="Times New Roman" panose="02020603050405020304" pitchFamily="18" charset="0"/>
                </a:rPr>
                <a:t>パスワード（窓口で発行）を</a:t>
              </a:r>
              <a:endParaRPr lang="en-US" altLang="ja-JP" sz="1500" kern="100" dirty="0">
                <a:latin typeface="Century" panose="02040604050505020304" pitchFamily="18" charset="0"/>
                <a:ea typeface="HGPｺﾞｼｯｸM" panose="020B0600000000000000" pitchFamily="50" charset="-128"/>
                <a:cs typeface="Times New Roman" panose="02020603050405020304" pitchFamily="18" charset="0"/>
              </a:endParaRPr>
            </a:p>
            <a:p>
              <a:pPr algn="just"/>
              <a:r>
                <a:rPr lang="ja-JP" altLang="en-US" sz="1500" kern="100" dirty="0">
                  <a:latin typeface="Century" panose="02040604050505020304" pitchFamily="18" charset="0"/>
                  <a:ea typeface="HGPｺﾞｼｯｸM" panose="020B0600000000000000" pitchFamily="50" charset="-128"/>
                  <a:cs typeface="Times New Roman" panose="02020603050405020304" pitchFamily="18" charset="0"/>
                </a:rPr>
                <a:t>使えば、</a:t>
              </a:r>
              <a:endParaRPr lang="ja-JP" altLang="en-US" sz="12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1500" kern="100" dirty="0">
                  <a:latin typeface="Century" panose="02040604050505020304" pitchFamily="18" charset="0"/>
                  <a:ea typeface="HGPｺﾞｼｯｸM" panose="020B0600000000000000" pitchFamily="50" charset="-128"/>
                  <a:cs typeface="Times New Roman" panose="02020603050405020304" pitchFamily="18" charset="0"/>
                </a:rPr>
                <a:t>スマートフォンやパソコンから</a:t>
              </a:r>
              <a:endParaRPr lang="ja-JP" altLang="en-US" sz="12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1500" kern="100" dirty="0">
                  <a:latin typeface="Century" panose="02040604050505020304" pitchFamily="18" charset="0"/>
                  <a:ea typeface="HGPｺﾞｼｯｸM" panose="020B0600000000000000" pitchFamily="50" charset="-128"/>
                  <a:cs typeface="Times New Roman" panose="02020603050405020304" pitchFamily="18" charset="0"/>
                </a:rPr>
                <a:t>「予約」や「貸出期間の延長」もＯＫ</a:t>
              </a:r>
              <a:r>
                <a:rPr lang="ja-JP" altLang="en-US" sz="1050" kern="100" dirty="0">
                  <a:latin typeface="Century" panose="02040604050505020304" pitchFamily="18" charset="0"/>
                  <a:ea typeface="HGPｺﾞｼｯｸM" panose="020B0600000000000000" pitchFamily="50" charset="-128"/>
                  <a:cs typeface="Times New Roman" panose="02020603050405020304" pitchFamily="18" charset="0"/>
                </a:rPr>
                <a:t>。</a:t>
              </a:r>
              <a:endParaRPr lang="ja-JP" altLang="en-US" sz="825" kern="100" dirty="0">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43" name="グループ化 42"/>
            <p:cNvGrpSpPr/>
            <p:nvPr/>
          </p:nvGrpSpPr>
          <p:grpSpPr>
            <a:xfrm>
              <a:off x="3390900" y="609600"/>
              <a:ext cx="340995" cy="524510"/>
              <a:chOff x="0" y="0"/>
              <a:chExt cx="457200" cy="809625"/>
            </a:xfrm>
          </p:grpSpPr>
          <p:sp>
            <p:nvSpPr>
              <p:cNvPr id="54" name="角丸四角形 53"/>
              <p:cNvSpPr/>
              <p:nvPr/>
            </p:nvSpPr>
            <p:spPr>
              <a:xfrm>
                <a:off x="0" y="0"/>
                <a:ext cx="457200" cy="80962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sp>
            <p:nvSpPr>
              <p:cNvPr id="55" name="正方形/長方形 54"/>
              <p:cNvSpPr/>
              <p:nvPr/>
            </p:nvSpPr>
            <p:spPr>
              <a:xfrm>
                <a:off x="76200" y="85725"/>
                <a:ext cx="304800" cy="590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sp>
            <p:nvSpPr>
              <p:cNvPr id="56" name="角丸四角形 55"/>
              <p:cNvSpPr/>
              <p:nvPr/>
            </p:nvSpPr>
            <p:spPr>
              <a:xfrm>
                <a:off x="152400" y="704850"/>
                <a:ext cx="161925" cy="450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grpSp>
        <p:grpSp>
          <p:nvGrpSpPr>
            <p:cNvPr id="44" name="グループ化 43"/>
            <p:cNvGrpSpPr/>
            <p:nvPr/>
          </p:nvGrpSpPr>
          <p:grpSpPr>
            <a:xfrm>
              <a:off x="2349500" y="571500"/>
              <a:ext cx="887729" cy="523876"/>
              <a:chOff x="0" y="0"/>
              <a:chExt cx="1108075" cy="645160"/>
            </a:xfrm>
          </p:grpSpPr>
          <p:grpSp>
            <p:nvGrpSpPr>
              <p:cNvPr id="45" name="グループ化 44"/>
              <p:cNvGrpSpPr/>
              <p:nvPr/>
            </p:nvGrpSpPr>
            <p:grpSpPr>
              <a:xfrm>
                <a:off x="0" y="0"/>
                <a:ext cx="752475" cy="645160"/>
                <a:chOff x="0" y="0"/>
                <a:chExt cx="752475" cy="645160"/>
              </a:xfrm>
            </p:grpSpPr>
            <p:grpSp>
              <p:nvGrpSpPr>
                <p:cNvPr id="49" name="グループ化 48"/>
                <p:cNvGrpSpPr/>
                <p:nvPr/>
              </p:nvGrpSpPr>
              <p:grpSpPr>
                <a:xfrm>
                  <a:off x="0" y="0"/>
                  <a:ext cx="752475" cy="528320"/>
                  <a:chOff x="0" y="0"/>
                  <a:chExt cx="752475" cy="528320"/>
                </a:xfrm>
              </p:grpSpPr>
              <p:sp>
                <p:nvSpPr>
                  <p:cNvPr id="52" name="角丸四角形 51"/>
                  <p:cNvSpPr/>
                  <p:nvPr/>
                </p:nvSpPr>
                <p:spPr>
                  <a:xfrm>
                    <a:off x="0" y="0"/>
                    <a:ext cx="752475" cy="52832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sp>
                <p:nvSpPr>
                  <p:cNvPr id="53" name="正方形/長方形 52"/>
                  <p:cNvSpPr/>
                  <p:nvPr/>
                </p:nvSpPr>
                <p:spPr>
                  <a:xfrm>
                    <a:off x="76200" y="57150"/>
                    <a:ext cx="6096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grpSp>
            <p:sp>
              <p:nvSpPr>
                <p:cNvPr id="50" name="正方形/長方形 49"/>
                <p:cNvSpPr/>
                <p:nvPr/>
              </p:nvSpPr>
              <p:spPr>
                <a:xfrm>
                  <a:off x="238125" y="523875"/>
                  <a:ext cx="266700" cy="908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sp>
              <p:nvSpPr>
                <p:cNvPr id="51" name="角丸四角形 50"/>
                <p:cNvSpPr/>
                <p:nvPr/>
              </p:nvSpPr>
              <p:spPr>
                <a:xfrm>
                  <a:off x="142875" y="600075"/>
                  <a:ext cx="476250" cy="4508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grpSp>
          <p:grpSp>
            <p:nvGrpSpPr>
              <p:cNvPr id="46" name="グループ化 45"/>
              <p:cNvGrpSpPr/>
              <p:nvPr/>
            </p:nvGrpSpPr>
            <p:grpSpPr>
              <a:xfrm>
                <a:off x="812800" y="38100"/>
                <a:ext cx="295275" cy="604520"/>
                <a:chOff x="0" y="0"/>
                <a:chExt cx="295275" cy="604520"/>
              </a:xfrm>
            </p:grpSpPr>
            <p:sp>
              <p:nvSpPr>
                <p:cNvPr id="47" name="正方形/長方形 46"/>
                <p:cNvSpPr/>
                <p:nvPr/>
              </p:nvSpPr>
              <p:spPr>
                <a:xfrm>
                  <a:off x="0" y="0"/>
                  <a:ext cx="295275" cy="6045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sp>
              <p:nvSpPr>
                <p:cNvPr id="48" name="角丸四角形 47"/>
                <p:cNvSpPr/>
                <p:nvPr/>
              </p:nvSpPr>
              <p:spPr>
                <a:xfrm>
                  <a:off x="28575" y="104775"/>
                  <a:ext cx="238125" cy="450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grpSp>
        </p:grpSp>
      </p:grpSp>
      <p:sp>
        <p:nvSpPr>
          <p:cNvPr id="5" name="テキスト ボックス 2"/>
          <p:cNvSpPr txBox="1">
            <a:spLocks noChangeArrowheads="1"/>
          </p:cNvSpPr>
          <p:nvPr/>
        </p:nvSpPr>
        <p:spPr bwMode="auto">
          <a:xfrm>
            <a:off x="672288" y="1229234"/>
            <a:ext cx="1559681" cy="833462"/>
          </a:xfrm>
          <a:prstGeom prst="rect">
            <a:avLst/>
          </a:prstGeom>
          <a:noFill/>
          <a:ln w="9525">
            <a:noFill/>
            <a:miter lim="800000"/>
            <a:headEnd/>
            <a:tailEnd/>
          </a:ln>
        </p:spPr>
        <p:txBody>
          <a:bodyPr rot="0" vert="horz" wrap="square" lIns="68580" tIns="34290" rIns="68580" bIns="34290" anchor="t" anchorCtr="0">
            <a:noAutofit/>
          </a:bodyPr>
          <a:lstStyle/>
          <a:p>
            <a:pPr algn="just"/>
            <a:r>
              <a:rPr lang="ja-JP" altLang="en-US" sz="4000" b="1" kern="100" dirty="0">
                <a:solidFill>
                  <a:srgbClr val="FF0000"/>
                </a:solidFill>
                <a:latin typeface="Century" panose="02040604050505020304" pitchFamily="18" charset="0"/>
                <a:ea typeface="HGP創英角ｺﾞｼｯｸUB" panose="020B0900000000000000" pitchFamily="50" charset="-128"/>
                <a:cs typeface="Times New Roman" panose="02020603050405020304" pitchFamily="18" charset="0"/>
              </a:rPr>
              <a:t>借</a:t>
            </a:r>
            <a:r>
              <a:rPr lang="ja-JP" altLang="en-US" sz="2800" b="1" kern="100" dirty="0">
                <a:solidFill>
                  <a:srgbClr val="FF0000"/>
                </a:solidFill>
                <a:latin typeface="Century" panose="02040604050505020304" pitchFamily="18" charset="0"/>
                <a:ea typeface="HGP創英角ｺﾞｼｯｸUB" panose="020B0900000000000000" pitchFamily="50" charset="-128"/>
                <a:cs typeface="Times New Roman" panose="02020603050405020304" pitchFamily="18" charset="0"/>
              </a:rPr>
              <a:t>りる</a:t>
            </a:r>
            <a:endParaRPr lang="ja-JP" altLang="en-US" sz="11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6" name="グループ化 5"/>
          <p:cNvGrpSpPr/>
          <p:nvPr/>
        </p:nvGrpSpPr>
        <p:grpSpPr>
          <a:xfrm>
            <a:off x="727363" y="2228439"/>
            <a:ext cx="1384133" cy="2054628"/>
            <a:chOff x="0" y="0"/>
            <a:chExt cx="1277404" cy="1266132"/>
          </a:xfrm>
        </p:grpSpPr>
        <p:grpSp>
          <p:nvGrpSpPr>
            <p:cNvPr id="35" name="グループ化 34"/>
            <p:cNvGrpSpPr/>
            <p:nvPr/>
          </p:nvGrpSpPr>
          <p:grpSpPr>
            <a:xfrm>
              <a:off x="95250" y="0"/>
              <a:ext cx="796489" cy="687705"/>
              <a:chOff x="0" y="0"/>
              <a:chExt cx="763271" cy="817880"/>
            </a:xfrm>
          </p:grpSpPr>
          <p:sp>
            <p:nvSpPr>
              <p:cNvPr id="39" name="山形 38"/>
              <p:cNvSpPr/>
              <p:nvPr/>
            </p:nvSpPr>
            <p:spPr>
              <a:xfrm rot="5400000">
                <a:off x="-27304" y="27304"/>
                <a:ext cx="817880" cy="763271"/>
              </a:xfrm>
              <a:prstGeom prst="chevron">
                <a:avLst>
                  <a:gd name="adj" fmla="val 2055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sp>
            <p:nvSpPr>
              <p:cNvPr id="40" name="角丸四角形 39"/>
              <p:cNvSpPr/>
              <p:nvPr/>
            </p:nvSpPr>
            <p:spPr>
              <a:xfrm>
                <a:off x="325120" y="132080"/>
                <a:ext cx="114300" cy="664845"/>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grpSp>
        <p:sp>
          <p:nvSpPr>
            <p:cNvPr id="36" name="テキスト ボックス 346"/>
            <p:cNvSpPr txBox="1"/>
            <p:nvPr/>
          </p:nvSpPr>
          <p:spPr>
            <a:xfrm>
              <a:off x="0" y="152400"/>
              <a:ext cx="497804" cy="3474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68580" tIns="34290" rIns="68580" bIns="34290" numCol="1" spcCol="0" rtlCol="0" fromWordArt="0" anchor="t" anchorCtr="0" forceAA="0" compatLnSpc="1">
              <a:prstTxWarp prst="textNoShape">
                <a:avLst/>
              </a:prstTxWarp>
              <a:noAutofit/>
            </a:bodyPr>
            <a:lstStyle/>
            <a:p>
              <a:pPr algn="ctr"/>
              <a:r>
                <a:rPr lang="ja-JP" altLang="en-US" sz="900" kern="100" dirty="0">
                  <a:solidFill>
                    <a:srgbClr val="FFFFFF"/>
                  </a:solidFill>
                  <a:ea typeface="HGPｺﾞｼｯｸE" panose="020B0900000000000000" pitchFamily="50" charset="-128"/>
                  <a:cs typeface="Times New Roman" panose="02020603050405020304" pitchFamily="18" charset="0"/>
                </a:rPr>
                <a:t>本</a:t>
              </a:r>
              <a:endParaRPr lang="ja-JP" altLang="en-US" sz="788" kern="100" dirty="0">
                <a:ea typeface="ＭＳ 明朝" panose="02020609040205080304" pitchFamily="17" charset="-128"/>
                <a:cs typeface="Times New Roman" panose="02020603050405020304" pitchFamily="18" charset="0"/>
              </a:endParaRPr>
            </a:p>
          </p:txBody>
        </p:sp>
        <p:sp>
          <p:nvSpPr>
            <p:cNvPr id="37" name="テキスト ボックス 347"/>
            <p:cNvSpPr txBox="1"/>
            <p:nvPr/>
          </p:nvSpPr>
          <p:spPr>
            <a:xfrm>
              <a:off x="552450" y="47625"/>
              <a:ext cx="398145" cy="596265"/>
            </a:xfrm>
            <a:prstGeom prst="rect">
              <a:avLst/>
            </a:prstGeom>
            <a:noFill/>
            <a:ln w="6350">
              <a:noFill/>
            </a:ln>
            <a:effectLst/>
          </p:spPr>
          <p:txBody>
            <a:bodyPr rot="0" spcFirstLastPara="0" vert="eaVert" wrap="square" lIns="68580" tIns="34290" rIns="68580" bIns="34290" numCol="1" spcCol="0" rtlCol="0" fromWordArt="0" anchor="t" anchorCtr="0" forceAA="0" compatLnSpc="1">
              <a:prstTxWarp prst="textNoShape">
                <a:avLst/>
              </a:prstTxWarp>
              <a:noAutofit/>
            </a:bodyPr>
            <a:lstStyle/>
            <a:p>
              <a:pPr algn="ctr"/>
              <a:r>
                <a:rPr lang="ja-JP" altLang="en-US" sz="900" kern="100" dirty="0">
                  <a:solidFill>
                    <a:srgbClr val="FFFFFF"/>
                  </a:solidFill>
                  <a:latin typeface="Century" panose="02040604050505020304" pitchFamily="18" charset="0"/>
                  <a:ea typeface="HGPｺﾞｼｯｸE" panose="020B0900000000000000" pitchFamily="50" charset="-128"/>
                  <a:cs typeface="Times New Roman" panose="02020603050405020304" pitchFamily="18" charset="0"/>
                </a:rPr>
                <a:t>雑誌</a:t>
              </a:r>
              <a:endParaRPr lang="ja-JP" altLang="en-US" sz="788"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38" name="テキスト ボックス 2"/>
            <p:cNvSpPr txBox="1">
              <a:spLocks noChangeArrowheads="1"/>
            </p:cNvSpPr>
            <p:nvPr/>
          </p:nvSpPr>
          <p:spPr bwMode="auto">
            <a:xfrm>
              <a:off x="95250" y="777281"/>
              <a:ext cx="1182154" cy="488851"/>
            </a:xfrm>
            <a:prstGeom prst="rect">
              <a:avLst/>
            </a:prstGeom>
            <a:noFill/>
            <a:ln w="9525">
              <a:noFill/>
              <a:miter lim="800000"/>
              <a:headEnd/>
              <a:tailEnd/>
            </a:ln>
          </p:spPr>
          <p:txBody>
            <a:bodyPr rot="0" vert="horz" wrap="square" lIns="68580" tIns="34290" rIns="68580" bIns="34290" anchor="t" anchorCtr="0">
              <a:noAutofit/>
            </a:bodyPr>
            <a:lstStyle/>
            <a:p>
              <a:pPr algn="ctr"/>
              <a:r>
                <a:rPr lang="en-US" altLang="ja-JP" sz="2000" kern="100" dirty="0">
                  <a:latin typeface="Century" panose="02040604050505020304" pitchFamily="18" charset="0"/>
                  <a:ea typeface="HGP創英角ｺﾞｼｯｸUB" panose="020B0900000000000000" pitchFamily="50" charset="-128"/>
                  <a:cs typeface="Times New Roman" panose="02020603050405020304" pitchFamily="18" charset="0"/>
                </a:rPr>
                <a:t>×</a:t>
              </a:r>
              <a:r>
                <a:rPr lang="en-US" sz="2000" kern="100" dirty="0">
                  <a:latin typeface="Century" panose="02040604050505020304" pitchFamily="18" charset="0"/>
                  <a:ea typeface="HGP創英角ｺﾞｼｯｸUB" panose="020B0900000000000000" pitchFamily="50" charset="-128"/>
                  <a:cs typeface="Times New Roman" panose="02020603050405020304" pitchFamily="18" charset="0"/>
                </a:rPr>
                <a:t>10</a:t>
              </a:r>
              <a:r>
                <a:rPr lang="ja-JP" altLang="en-US" sz="1200" kern="100" dirty="0">
                  <a:latin typeface="Century" panose="02040604050505020304" pitchFamily="18" charset="0"/>
                  <a:ea typeface="HGP創英角ｺﾞｼｯｸUB" panose="020B0900000000000000" pitchFamily="50" charset="-128"/>
                  <a:cs typeface="Times New Roman" panose="02020603050405020304" pitchFamily="18" charset="0"/>
                </a:rPr>
                <a:t>冊まで</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7" name="グループ化 6"/>
          <p:cNvGrpSpPr/>
          <p:nvPr/>
        </p:nvGrpSpPr>
        <p:grpSpPr>
          <a:xfrm>
            <a:off x="2615724" y="2206571"/>
            <a:ext cx="1284763" cy="2076496"/>
            <a:chOff x="-129809" y="0"/>
            <a:chExt cx="1127868" cy="1266783"/>
          </a:xfrm>
        </p:grpSpPr>
        <p:grpSp>
          <p:nvGrpSpPr>
            <p:cNvPr id="28" name="グループ化 27"/>
            <p:cNvGrpSpPr/>
            <p:nvPr/>
          </p:nvGrpSpPr>
          <p:grpSpPr>
            <a:xfrm>
              <a:off x="-129809" y="0"/>
              <a:ext cx="957146" cy="753110"/>
              <a:chOff x="-129809" y="0"/>
              <a:chExt cx="957146" cy="753110"/>
            </a:xfrm>
          </p:grpSpPr>
          <p:grpSp>
            <p:nvGrpSpPr>
              <p:cNvPr id="30" name="グループ化 29"/>
              <p:cNvGrpSpPr/>
              <p:nvPr/>
            </p:nvGrpSpPr>
            <p:grpSpPr>
              <a:xfrm>
                <a:off x="-129809" y="0"/>
                <a:ext cx="957146" cy="736600"/>
                <a:chOff x="-161143" y="0"/>
                <a:chExt cx="1188181" cy="914400"/>
              </a:xfrm>
            </p:grpSpPr>
            <p:sp>
              <p:nvSpPr>
                <p:cNvPr id="33" name="円/楕円 334"/>
                <p:cNvSpPr/>
                <p:nvPr/>
              </p:nvSpPr>
              <p:spPr>
                <a:xfrm>
                  <a:off x="-161143" y="0"/>
                  <a:ext cx="1188181" cy="914400"/>
                </a:xfrm>
                <a:prstGeom prst="ellipse">
                  <a:avLst/>
                </a:prstGeom>
                <a:solidFill>
                  <a:srgbClr val="0070C0"/>
                </a:solidFill>
                <a:ln w="25400" cap="flat" cmpd="sng" algn="ctr">
                  <a:no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sp>
              <p:nvSpPr>
                <p:cNvPr id="34" name="円/楕円 335"/>
                <p:cNvSpPr>
                  <a:spLocks noChangeAspect="1"/>
                </p:cNvSpPr>
                <p:nvPr/>
              </p:nvSpPr>
              <p:spPr>
                <a:xfrm>
                  <a:off x="323850" y="323850"/>
                  <a:ext cx="266700" cy="266700"/>
                </a:xfrm>
                <a:prstGeom prst="ellipse">
                  <a:avLst/>
                </a:prstGeom>
                <a:solidFill>
                  <a:sysClr val="window" lastClr="FFFFFF"/>
                </a:solidFill>
                <a:ln w="25400" cap="flat" cmpd="sng" algn="ctr">
                  <a:no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grpSp>
          <p:sp>
            <p:nvSpPr>
              <p:cNvPr id="31" name="テキスト ボックス 2"/>
              <p:cNvSpPr txBox="1">
                <a:spLocks noChangeArrowheads="1"/>
              </p:cNvSpPr>
              <p:nvPr/>
            </p:nvSpPr>
            <p:spPr bwMode="auto">
              <a:xfrm>
                <a:off x="90487" y="4762"/>
                <a:ext cx="552450" cy="334010"/>
              </a:xfrm>
              <a:prstGeom prst="rect">
                <a:avLst/>
              </a:prstGeom>
              <a:noFill/>
              <a:ln w="9525">
                <a:noFill/>
                <a:miter lim="800000"/>
                <a:headEnd/>
                <a:tailEnd/>
              </a:ln>
            </p:spPr>
            <p:txBody>
              <a:bodyPr rot="0" vert="horz" wrap="square" lIns="68580" tIns="34290" rIns="68580" bIns="34290" anchor="t" anchorCtr="0">
                <a:noAutofit/>
              </a:bodyPr>
              <a:lstStyle/>
              <a:p>
                <a:pPr algn="ctr"/>
                <a:r>
                  <a:rPr lang="ja-JP" altLang="en-US" sz="900" kern="100" dirty="0">
                    <a:solidFill>
                      <a:srgbClr val="FFFFFF"/>
                    </a:solidFill>
                    <a:latin typeface="Century" panose="02040604050505020304" pitchFamily="18" charset="0"/>
                    <a:ea typeface="HGPｺﾞｼｯｸE" panose="020B0900000000000000" pitchFamily="50" charset="-128"/>
                    <a:cs typeface="Times New Roman" panose="02020603050405020304" pitchFamily="18" charset="0"/>
                  </a:rPr>
                  <a:t>ＣＤ</a:t>
                </a:r>
                <a:endParaRPr lang="ja-JP" altLang="en-US" sz="788"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32" name="テキスト ボックス 2"/>
              <p:cNvSpPr txBox="1">
                <a:spLocks noChangeArrowheads="1"/>
              </p:cNvSpPr>
              <p:nvPr/>
            </p:nvSpPr>
            <p:spPr bwMode="auto">
              <a:xfrm>
                <a:off x="90487" y="419100"/>
                <a:ext cx="552450" cy="334010"/>
              </a:xfrm>
              <a:prstGeom prst="rect">
                <a:avLst/>
              </a:prstGeom>
              <a:noFill/>
              <a:ln w="9525">
                <a:noFill/>
                <a:miter lim="800000"/>
                <a:headEnd/>
                <a:tailEnd/>
              </a:ln>
            </p:spPr>
            <p:txBody>
              <a:bodyPr rot="0" vert="horz" wrap="square" lIns="68580" tIns="34290" rIns="68580" bIns="34290" anchor="t" anchorCtr="0">
                <a:noAutofit/>
              </a:bodyPr>
              <a:lstStyle/>
              <a:p>
                <a:pPr algn="ctr"/>
                <a:r>
                  <a:rPr lang="ja-JP" altLang="en-US" sz="900" kern="100" dirty="0">
                    <a:solidFill>
                      <a:srgbClr val="FFFFFF"/>
                    </a:solidFill>
                    <a:latin typeface="Century" panose="02040604050505020304" pitchFamily="18" charset="0"/>
                    <a:ea typeface="HGPｺﾞｼｯｸE" panose="020B0900000000000000" pitchFamily="50" charset="-128"/>
                    <a:cs typeface="Times New Roman" panose="02020603050405020304" pitchFamily="18" charset="0"/>
                  </a:rPr>
                  <a:t>ＤＶＤ</a:t>
                </a:r>
                <a:endParaRPr lang="ja-JP" altLang="en-US" sz="788" kern="100" dirty="0">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29" name="テキスト ボックス 2"/>
            <p:cNvSpPr txBox="1">
              <a:spLocks noChangeArrowheads="1"/>
            </p:cNvSpPr>
            <p:nvPr/>
          </p:nvSpPr>
          <p:spPr bwMode="auto">
            <a:xfrm>
              <a:off x="-55247" y="813961"/>
              <a:ext cx="1053306" cy="452822"/>
            </a:xfrm>
            <a:prstGeom prst="rect">
              <a:avLst/>
            </a:prstGeom>
            <a:noFill/>
            <a:ln w="9525">
              <a:noFill/>
              <a:miter lim="800000"/>
              <a:headEnd/>
              <a:tailEnd/>
            </a:ln>
          </p:spPr>
          <p:txBody>
            <a:bodyPr rot="0" vert="horz" wrap="square" lIns="68580" tIns="34290" rIns="68580" bIns="34290" anchor="t" anchorCtr="0">
              <a:noAutofit/>
            </a:bodyPr>
            <a:lstStyle/>
            <a:p>
              <a:pPr algn="ctr"/>
              <a:r>
                <a:rPr lang="en-US" altLang="ja-JP" kern="100" dirty="0" smtClean="0">
                  <a:latin typeface="Century" panose="02040604050505020304" pitchFamily="18" charset="0"/>
                  <a:ea typeface="HGP創英角ｺﾞｼｯｸUB" panose="020B0900000000000000" pitchFamily="50" charset="-128"/>
                  <a:cs typeface="Times New Roman" panose="02020603050405020304" pitchFamily="18" charset="0"/>
                </a:rPr>
                <a:t>×</a:t>
              </a:r>
              <a:r>
                <a:rPr lang="ja-JP" altLang="en-US" sz="2000" kern="100" dirty="0">
                  <a:latin typeface="Century" panose="02040604050505020304" pitchFamily="18" charset="0"/>
                  <a:ea typeface="HGP創英角ｺﾞｼｯｸUB" panose="020B0900000000000000" pitchFamily="50" charset="-128"/>
                  <a:cs typeface="Times New Roman" panose="02020603050405020304" pitchFamily="18" charset="0"/>
                </a:rPr>
                <a:t>３</a:t>
              </a:r>
              <a:r>
                <a:rPr lang="ja-JP" altLang="en-US" sz="1200" kern="100" dirty="0" smtClean="0">
                  <a:latin typeface="Century" panose="02040604050505020304" pitchFamily="18" charset="0"/>
                  <a:ea typeface="HGP創英角ｺﾞｼｯｸUB" panose="020B0900000000000000" pitchFamily="50" charset="-128"/>
                  <a:cs typeface="Times New Roman" panose="02020603050405020304" pitchFamily="18" charset="0"/>
                </a:rPr>
                <a:t>点まで</a:t>
              </a:r>
              <a:endParaRPr lang="en-US" altLang="ja-JP" sz="1100" kern="100" dirty="0" smtClean="0">
                <a:latin typeface="Century" panose="02040604050505020304" pitchFamily="18" charset="0"/>
                <a:ea typeface="HGP創英角ｺﾞｼｯｸUB" panose="020B0900000000000000" pitchFamily="50" charset="-128"/>
                <a:cs typeface="Times New Roman" panose="02020603050405020304" pitchFamily="18" charset="0"/>
              </a:endParaRPr>
            </a:p>
            <a:p>
              <a:pPr algn="ctr"/>
              <a:endParaRPr lang="ja-JP" altLang="en-US" sz="1000" kern="100" dirty="0">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8" name="グループ化 7"/>
          <p:cNvGrpSpPr/>
          <p:nvPr/>
        </p:nvGrpSpPr>
        <p:grpSpPr>
          <a:xfrm>
            <a:off x="4226440" y="1240431"/>
            <a:ext cx="4706738" cy="3073640"/>
            <a:chOff x="-56497" y="35782"/>
            <a:chExt cx="4629235" cy="1857728"/>
          </a:xfrm>
        </p:grpSpPr>
        <p:sp>
          <p:nvSpPr>
            <p:cNvPr id="9" name="テキスト ボックス 2"/>
            <p:cNvSpPr txBox="1">
              <a:spLocks noChangeArrowheads="1"/>
            </p:cNvSpPr>
            <p:nvPr/>
          </p:nvSpPr>
          <p:spPr bwMode="auto">
            <a:xfrm>
              <a:off x="-56497" y="35782"/>
              <a:ext cx="1718200" cy="503555"/>
            </a:xfrm>
            <a:prstGeom prst="rect">
              <a:avLst/>
            </a:prstGeom>
            <a:noFill/>
            <a:ln w="9525">
              <a:noFill/>
              <a:miter lim="800000"/>
              <a:headEnd/>
              <a:tailEnd/>
            </a:ln>
          </p:spPr>
          <p:txBody>
            <a:bodyPr rot="0" vert="horz" wrap="square" lIns="68580" tIns="34290" rIns="68580" bIns="34290" anchor="t" anchorCtr="0">
              <a:noAutofit/>
            </a:bodyPr>
            <a:lstStyle/>
            <a:p>
              <a:pPr algn="just"/>
              <a:r>
                <a:rPr lang="ja-JP" altLang="en-US" sz="3600" b="1" kern="100" dirty="0">
                  <a:solidFill>
                    <a:srgbClr val="FF0000"/>
                  </a:solidFill>
                  <a:latin typeface="Century" panose="02040604050505020304" pitchFamily="18" charset="0"/>
                  <a:ea typeface="HGP創英角ｺﾞｼｯｸUB" panose="020B0900000000000000" pitchFamily="50" charset="-128"/>
                  <a:cs typeface="Times New Roman" panose="02020603050405020304" pitchFamily="18" charset="0"/>
                </a:rPr>
                <a:t>予</a:t>
              </a:r>
              <a:r>
                <a:rPr lang="ja-JP" altLang="en-US" sz="2800" b="1" kern="100" dirty="0">
                  <a:solidFill>
                    <a:srgbClr val="FF0000"/>
                  </a:solidFill>
                  <a:latin typeface="Century" panose="02040604050505020304" pitchFamily="18" charset="0"/>
                  <a:ea typeface="HGP創英角ｺﾞｼｯｸUB" panose="020B0900000000000000" pitchFamily="50" charset="-128"/>
                  <a:cs typeface="Times New Roman" panose="02020603050405020304" pitchFamily="18" charset="0"/>
                </a:rPr>
                <a:t>約する</a:t>
              </a:r>
              <a:endParaRPr lang="ja-JP" altLang="en-US" sz="16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 name="テキスト ボックス 2"/>
            <p:cNvSpPr txBox="1">
              <a:spLocks noChangeArrowheads="1"/>
            </p:cNvSpPr>
            <p:nvPr/>
          </p:nvSpPr>
          <p:spPr bwMode="auto">
            <a:xfrm flipH="1">
              <a:off x="1877340" y="61681"/>
              <a:ext cx="2695398" cy="604838"/>
            </a:xfrm>
            <a:prstGeom prst="rect">
              <a:avLst/>
            </a:prstGeom>
            <a:noFill/>
            <a:ln w="9525">
              <a:noFill/>
              <a:miter lim="800000"/>
              <a:headEnd/>
              <a:tailEnd/>
            </a:ln>
          </p:spPr>
          <p:txBody>
            <a:bodyPr rot="0" vert="horz" wrap="square" lIns="68580" tIns="34290" rIns="68580" bIns="34290" anchor="t" anchorCtr="0">
              <a:noAutofit/>
            </a:bodyPr>
            <a:lstStyle/>
            <a:p>
              <a:pPr algn="just"/>
              <a:r>
                <a:rPr lang="ja-JP" altLang="en-US" sz="1500" kern="100" dirty="0">
                  <a:latin typeface="Century" panose="02040604050505020304" pitchFamily="18" charset="0"/>
                  <a:ea typeface="HGPｺﾞｼｯｸM" panose="020B0600000000000000" pitchFamily="50" charset="-128"/>
                  <a:cs typeface="Times New Roman" panose="02020603050405020304" pitchFamily="18" charset="0"/>
                </a:rPr>
                <a:t>貸出中の時は予約ＯＫ。</a:t>
              </a:r>
              <a:endParaRPr lang="ja-JP" altLang="en-US" sz="12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1500" kern="100" dirty="0">
                  <a:latin typeface="Century" panose="02040604050505020304" pitchFamily="18" charset="0"/>
                  <a:ea typeface="HGPｺﾞｼｯｸM" panose="020B0600000000000000" pitchFamily="50" charset="-128"/>
                  <a:cs typeface="Times New Roman" panose="02020603050405020304" pitchFamily="18" charset="0"/>
                </a:rPr>
                <a:t>ほかの図書館にあるものも</a:t>
              </a:r>
              <a:endParaRPr lang="en-US" altLang="ja-JP" sz="1500" kern="100" dirty="0">
                <a:latin typeface="Century" panose="02040604050505020304" pitchFamily="18" charset="0"/>
                <a:ea typeface="HGPｺﾞｼｯｸM" panose="020B0600000000000000" pitchFamily="50" charset="-128"/>
                <a:cs typeface="Times New Roman" panose="02020603050405020304" pitchFamily="18" charset="0"/>
              </a:endParaRPr>
            </a:p>
            <a:p>
              <a:pPr algn="just"/>
              <a:r>
                <a:rPr lang="ja-JP" altLang="en-US" sz="1500" kern="100" dirty="0">
                  <a:latin typeface="Century" panose="02040604050505020304" pitchFamily="18" charset="0"/>
                  <a:ea typeface="HGPｺﾞｼｯｸM" panose="020B0600000000000000" pitchFamily="50" charset="-128"/>
                  <a:cs typeface="Times New Roman" panose="02020603050405020304" pitchFamily="18" charset="0"/>
                </a:rPr>
                <a:t>取り寄せＯＫ。</a:t>
              </a:r>
              <a:endParaRPr lang="ja-JP" altLang="en-US" sz="1200" kern="100" dirty="0">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11" name="グループ化 10"/>
            <p:cNvGrpSpPr/>
            <p:nvPr/>
          </p:nvGrpSpPr>
          <p:grpSpPr>
            <a:xfrm>
              <a:off x="2237552" y="596902"/>
              <a:ext cx="1178625" cy="1226486"/>
              <a:chOff x="-200848" y="2"/>
              <a:chExt cx="1178625" cy="1226486"/>
            </a:xfrm>
          </p:grpSpPr>
          <p:grpSp>
            <p:nvGrpSpPr>
              <p:cNvPr id="21" name="グループ化 20"/>
              <p:cNvGrpSpPr/>
              <p:nvPr/>
            </p:nvGrpSpPr>
            <p:grpSpPr>
              <a:xfrm>
                <a:off x="-200847" y="2"/>
                <a:ext cx="1096299" cy="753108"/>
                <a:chOff x="-200953" y="2"/>
                <a:chExt cx="1096878" cy="753108"/>
              </a:xfrm>
            </p:grpSpPr>
            <p:grpSp>
              <p:nvGrpSpPr>
                <p:cNvPr id="23" name="グループ化 22"/>
                <p:cNvGrpSpPr/>
                <p:nvPr/>
              </p:nvGrpSpPr>
              <p:grpSpPr>
                <a:xfrm>
                  <a:off x="-200953" y="2"/>
                  <a:ext cx="1096878" cy="695484"/>
                  <a:chOff x="-249459" y="2"/>
                  <a:chExt cx="1361641" cy="863359"/>
                </a:xfrm>
              </p:grpSpPr>
              <p:sp>
                <p:nvSpPr>
                  <p:cNvPr id="26" name="円/楕円 2594"/>
                  <p:cNvSpPr/>
                  <p:nvPr/>
                </p:nvSpPr>
                <p:spPr>
                  <a:xfrm>
                    <a:off x="-249459" y="2"/>
                    <a:ext cx="1361641" cy="86335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sp>
                <p:nvSpPr>
                  <p:cNvPr id="27" name="円/楕円 2595"/>
                  <p:cNvSpPr>
                    <a:spLocks noChangeAspect="1"/>
                  </p:cNvSpPr>
                  <p:nvPr/>
                </p:nvSpPr>
                <p:spPr>
                  <a:xfrm>
                    <a:off x="323850" y="323850"/>
                    <a:ext cx="266700" cy="266700"/>
                  </a:xfrm>
                  <a:prstGeom prst="ellipse">
                    <a:avLst/>
                  </a:prstGeom>
                  <a:solidFill>
                    <a:schemeClr val="bg1"/>
                  </a:solidFill>
                  <a:ln w="25400" cap="flat" cmpd="sng" algn="ctr">
                    <a:no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grpSp>
            <p:sp>
              <p:nvSpPr>
                <p:cNvPr id="24" name="テキスト ボックス 2"/>
                <p:cNvSpPr txBox="1">
                  <a:spLocks noChangeArrowheads="1"/>
                </p:cNvSpPr>
                <p:nvPr/>
              </p:nvSpPr>
              <p:spPr bwMode="auto">
                <a:xfrm>
                  <a:off x="90487" y="4762"/>
                  <a:ext cx="552450" cy="334010"/>
                </a:xfrm>
                <a:prstGeom prst="rect">
                  <a:avLst/>
                </a:prstGeom>
                <a:noFill/>
                <a:ln w="9525">
                  <a:noFill/>
                  <a:miter lim="800000"/>
                  <a:headEnd/>
                  <a:tailEnd/>
                </a:ln>
              </p:spPr>
              <p:txBody>
                <a:bodyPr rot="0" vert="horz" wrap="square" lIns="68580" tIns="34290" rIns="68580" bIns="34290" anchor="t" anchorCtr="0">
                  <a:noAutofit/>
                </a:bodyPr>
                <a:lstStyle/>
                <a:p>
                  <a:pPr algn="ctr"/>
                  <a:r>
                    <a:rPr lang="ja-JP" altLang="en-US" sz="900" kern="100" dirty="0">
                      <a:solidFill>
                        <a:srgbClr val="FFFFFF"/>
                      </a:solidFill>
                      <a:latin typeface="Century" panose="02040604050505020304" pitchFamily="18" charset="0"/>
                      <a:ea typeface="HGPｺﾞｼｯｸE" panose="020B0900000000000000" pitchFamily="50" charset="-128"/>
                      <a:cs typeface="Times New Roman" panose="02020603050405020304" pitchFamily="18" charset="0"/>
                    </a:rPr>
                    <a:t>ＣＤ</a:t>
                  </a:r>
                  <a:endParaRPr lang="ja-JP" altLang="en-US" sz="788"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25" name="テキスト ボックス 2"/>
                <p:cNvSpPr txBox="1">
                  <a:spLocks noChangeArrowheads="1"/>
                </p:cNvSpPr>
                <p:nvPr/>
              </p:nvSpPr>
              <p:spPr bwMode="auto">
                <a:xfrm>
                  <a:off x="90487" y="419100"/>
                  <a:ext cx="552450" cy="334010"/>
                </a:xfrm>
                <a:prstGeom prst="rect">
                  <a:avLst/>
                </a:prstGeom>
                <a:noFill/>
                <a:ln w="9525">
                  <a:noFill/>
                  <a:miter lim="800000"/>
                  <a:headEnd/>
                  <a:tailEnd/>
                </a:ln>
              </p:spPr>
              <p:txBody>
                <a:bodyPr rot="0" vert="horz" wrap="square" lIns="68580" tIns="34290" rIns="68580" bIns="34290" anchor="t" anchorCtr="0">
                  <a:noAutofit/>
                </a:bodyPr>
                <a:lstStyle/>
                <a:p>
                  <a:pPr algn="ctr"/>
                  <a:r>
                    <a:rPr lang="ja-JP" altLang="en-US" sz="900" kern="100" dirty="0">
                      <a:solidFill>
                        <a:srgbClr val="FFFFFF"/>
                      </a:solidFill>
                      <a:latin typeface="Century" panose="02040604050505020304" pitchFamily="18" charset="0"/>
                      <a:ea typeface="HGPｺﾞｼｯｸE" panose="020B0900000000000000" pitchFamily="50" charset="-128"/>
                      <a:cs typeface="Times New Roman" panose="02020603050405020304" pitchFamily="18" charset="0"/>
                    </a:rPr>
                    <a:t>ＤＶＤ</a:t>
                  </a:r>
                  <a:endParaRPr lang="ja-JP" altLang="en-US" sz="788" kern="100" dirty="0">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22" name="テキスト ボックス 2"/>
              <p:cNvSpPr txBox="1">
                <a:spLocks noChangeArrowheads="1"/>
              </p:cNvSpPr>
              <p:nvPr/>
            </p:nvSpPr>
            <p:spPr bwMode="auto">
              <a:xfrm>
                <a:off x="-200848" y="773733"/>
                <a:ext cx="1178625" cy="452755"/>
              </a:xfrm>
              <a:prstGeom prst="rect">
                <a:avLst/>
              </a:prstGeom>
              <a:noFill/>
              <a:ln w="9525">
                <a:noFill/>
                <a:miter lim="800000"/>
                <a:headEnd/>
                <a:tailEnd/>
              </a:ln>
            </p:spPr>
            <p:txBody>
              <a:bodyPr rot="0" vert="horz" wrap="square" lIns="68580" tIns="34290" rIns="68580" bIns="34290" anchor="t" anchorCtr="0">
                <a:noAutofit/>
              </a:bodyPr>
              <a:lstStyle/>
              <a:p>
                <a:pPr algn="ctr"/>
                <a:r>
                  <a:rPr lang="en-US" altLang="ja-JP" kern="100" dirty="0">
                    <a:latin typeface="Century" panose="02040604050505020304" pitchFamily="18" charset="0"/>
                    <a:ea typeface="HGP創英角ｺﾞｼｯｸUB" panose="020B0900000000000000" pitchFamily="50" charset="-128"/>
                    <a:cs typeface="Times New Roman" panose="02020603050405020304" pitchFamily="18" charset="0"/>
                  </a:rPr>
                  <a:t>×</a:t>
                </a:r>
                <a:r>
                  <a:rPr lang="ja-JP" altLang="en-US" kern="100" dirty="0">
                    <a:latin typeface="Century" panose="02040604050505020304" pitchFamily="18" charset="0"/>
                    <a:ea typeface="HGP創英角ｺﾞｼｯｸUB" panose="020B0900000000000000" pitchFamily="50" charset="-128"/>
                    <a:cs typeface="Times New Roman" panose="02020603050405020304" pitchFamily="18" charset="0"/>
                  </a:rPr>
                  <a:t>３</a:t>
                </a:r>
                <a:r>
                  <a:rPr lang="ja-JP" altLang="en-US" sz="1100" kern="100" dirty="0">
                    <a:latin typeface="Century" panose="02040604050505020304" pitchFamily="18" charset="0"/>
                    <a:ea typeface="HGP創英角ｺﾞｼｯｸUB" panose="020B0900000000000000" pitchFamily="50" charset="-128"/>
                    <a:cs typeface="Times New Roman" panose="02020603050405020304" pitchFamily="18" charset="0"/>
                  </a:rPr>
                  <a:t>点まで</a:t>
                </a:r>
                <a:endParaRPr lang="ja-JP" altLang="en-US" sz="1000" kern="100" dirty="0">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12" name="グループ化 11"/>
            <p:cNvGrpSpPr/>
            <p:nvPr/>
          </p:nvGrpSpPr>
          <p:grpSpPr>
            <a:xfrm>
              <a:off x="267879" y="622300"/>
              <a:ext cx="1238561" cy="1244143"/>
              <a:chOff x="-36923" y="0"/>
              <a:chExt cx="1238643" cy="1244143"/>
            </a:xfrm>
          </p:grpSpPr>
          <p:grpSp>
            <p:nvGrpSpPr>
              <p:cNvPr id="14" name="グループ化 13"/>
              <p:cNvGrpSpPr/>
              <p:nvPr/>
            </p:nvGrpSpPr>
            <p:grpSpPr>
              <a:xfrm>
                <a:off x="0" y="0"/>
                <a:ext cx="962660" cy="687705"/>
                <a:chOff x="0" y="0"/>
                <a:chExt cx="962660" cy="687705"/>
              </a:xfrm>
            </p:grpSpPr>
            <p:grpSp>
              <p:nvGrpSpPr>
                <p:cNvPr id="16" name="グループ化 15"/>
                <p:cNvGrpSpPr/>
                <p:nvPr/>
              </p:nvGrpSpPr>
              <p:grpSpPr>
                <a:xfrm>
                  <a:off x="123825" y="0"/>
                  <a:ext cx="796540" cy="687705"/>
                  <a:chOff x="0" y="0"/>
                  <a:chExt cx="763270" cy="817880"/>
                </a:xfrm>
              </p:grpSpPr>
              <p:sp>
                <p:nvSpPr>
                  <p:cNvPr id="19" name="山形 18"/>
                  <p:cNvSpPr/>
                  <p:nvPr/>
                </p:nvSpPr>
                <p:spPr>
                  <a:xfrm rot="5400000">
                    <a:off x="-27305" y="27305"/>
                    <a:ext cx="817880" cy="763270"/>
                  </a:xfrm>
                  <a:prstGeom prst="chevron">
                    <a:avLst>
                      <a:gd name="adj" fmla="val 20551"/>
                    </a:avLst>
                  </a:prstGeom>
                  <a:solidFill>
                    <a:srgbClr val="0070C0"/>
                  </a:solidFill>
                  <a:ln w="25400" cap="flat" cmpd="sng" algn="ctr">
                    <a:no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sp>
                <p:nvSpPr>
                  <p:cNvPr id="20" name="角丸四角形 19"/>
                  <p:cNvSpPr/>
                  <p:nvPr/>
                </p:nvSpPr>
                <p:spPr>
                  <a:xfrm>
                    <a:off x="325120" y="132080"/>
                    <a:ext cx="114300" cy="664845"/>
                  </a:xfrm>
                  <a:prstGeom prst="roundRect">
                    <a:avLst/>
                  </a:prstGeom>
                  <a:solidFill>
                    <a:srgbClr val="0070C0"/>
                  </a:solidFill>
                  <a:ln w="25400" cap="flat" cmpd="sng" algn="ctr">
                    <a:solidFill>
                      <a:sysClr val="window" lastClr="FFFFFF"/>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grpSp>
            <p:sp>
              <p:nvSpPr>
                <p:cNvPr id="17" name="テキスト ボックス 2604"/>
                <p:cNvSpPr txBox="1"/>
                <p:nvPr/>
              </p:nvSpPr>
              <p:spPr>
                <a:xfrm>
                  <a:off x="0" y="195262"/>
                  <a:ext cx="497837" cy="347443"/>
                </a:xfrm>
                <a:prstGeom prst="rect">
                  <a:avLst/>
                </a:prstGeom>
                <a:noFill/>
                <a:ln w="6350">
                  <a:noFill/>
                </a:ln>
                <a:effectLst/>
              </p:spPr>
              <p:txBody>
                <a:bodyPr rot="0" spcFirstLastPara="0" vert="eaVert" wrap="square" lIns="68580" tIns="34290" rIns="68580" bIns="34290" numCol="1" spcCol="0" rtlCol="0" fromWordArt="0" anchor="t" anchorCtr="0" forceAA="0" compatLnSpc="1">
                  <a:prstTxWarp prst="textNoShape">
                    <a:avLst/>
                  </a:prstTxWarp>
                  <a:noAutofit/>
                </a:bodyPr>
                <a:lstStyle/>
                <a:p>
                  <a:pPr algn="ctr"/>
                  <a:r>
                    <a:rPr lang="ja-JP" altLang="en-US" sz="900" kern="100" dirty="0">
                      <a:solidFill>
                        <a:srgbClr val="FFFFFF"/>
                      </a:solidFill>
                      <a:latin typeface="Century" panose="02040604050505020304" pitchFamily="18" charset="0"/>
                      <a:ea typeface="HGPｺﾞｼｯｸE" panose="020B0900000000000000" pitchFamily="50" charset="-128"/>
                      <a:cs typeface="Times New Roman" panose="02020603050405020304" pitchFamily="18" charset="0"/>
                    </a:rPr>
                    <a:t>本</a:t>
                  </a:r>
                  <a:endParaRPr lang="ja-JP" altLang="en-US" sz="788"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8" name="テキスト ボックス 2605"/>
                <p:cNvSpPr txBox="1"/>
                <p:nvPr/>
              </p:nvSpPr>
              <p:spPr>
                <a:xfrm>
                  <a:off x="485775" y="42862"/>
                  <a:ext cx="476885" cy="596265"/>
                </a:xfrm>
                <a:prstGeom prst="rect">
                  <a:avLst/>
                </a:prstGeom>
                <a:noFill/>
                <a:ln w="6350">
                  <a:noFill/>
                </a:ln>
                <a:effectLst/>
              </p:spPr>
              <p:txBody>
                <a:bodyPr rot="0" spcFirstLastPara="0" vert="eaVert" wrap="square" lIns="68580" tIns="34290" rIns="68580" bIns="34290" numCol="1" spcCol="0" rtlCol="0" fromWordArt="0" anchor="t" anchorCtr="0" forceAA="0" compatLnSpc="1">
                  <a:prstTxWarp prst="textNoShape">
                    <a:avLst/>
                  </a:prstTxWarp>
                  <a:noAutofit/>
                </a:bodyPr>
                <a:lstStyle/>
                <a:p>
                  <a:pPr algn="ctr"/>
                  <a:r>
                    <a:rPr lang="ja-JP" altLang="en-US" sz="900" kern="100" dirty="0">
                      <a:solidFill>
                        <a:srgbClr val="FFFFFF"/>
                      </a:solidFill>
                      <a:latin typeface="Century" panose="02040604050505020304" pitchFamily="18" charset="0"/>
                      <a:ea typeface="HGPｺﾞｼｯｸE" panose="020B0900000000000000" pitchFamily="50" charset="-128"/>
                      <a:cs typeface="Times New Roman" panose="02020603050405020304" pitchFamily="18" charset="0"/>
                    </a:rPr>
                    <a:t>雑誌</a:t>
                  </a:r>
                  <a:endParaRPr lang="ja-JP" altLang="en-US" sz="788" kern="100" dirty="0">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15" name="テキスト ボックス 2"/>
              <p:cNvSpPr txBox="1">
                <a:spLocks noChangeArrowheads="1"/>
              </p:cNvSpPr>
              <p:nvPr/>
            </p:nvSpPr>
            <p:spPr bwMode="auto">
              <a:xfrm>
                <a:off x="-36923" y="733719"/>
                <a:ext cx="1238643" cy="510424"/>
              </a:xfrm>
              <a:prstGeom prst="rect">
                <a:avLst/>
              </a:prstGeom>
              <a:noFill/>
              <a:ln w="9525">
                <a:noFill/>
                <a:miter lim="800000"/>
                <a:headEnd/>
                <a:tailEnd/>
              </a:ln>
            </p:spPr>
            <p:txBody>
              <a:bodyPr rot="0" vert="horz" wrap="square" lIns="68580" tIns="34290" rIns="68580" bIns="34290" anchor="t" anchorCtr="0">
                <a:noAutofit/>
              </a:bodyPr>
              <a:lstStyle/>
              <a:p>
                <a:pPr algn="ctr"/>
                <a:r>
                  <a:rPr lang="en-US" altLang="ja-JP" sz="2000" kern="100" dirty="0">
                    <a:latin typeface="Century" panose="02040604050505020304" pitchFamily="18" charset="0"/>
                    <a:ea typeface="HGP創英角ｺﾞｼｯｸUB" panose="020B0900000000000000" pitchFamily="50" charset="-128"/>
                    <a:cs typeface="Times New Roman" panose="02020603050405020304" pitchFamily="18" charset="0"/>
                  </a:rPr>
                  <a:t>×</a:t>
                </a:r>
                <a:r>
                  <a:rPr lang="en-US" sz="2000" kern="100" dirty="0">
                    <a:latin typeface="Century" panose="02040604050505020304" pitchFamily="18" charset="0"/>
                    <a:ea typeface="HGP創英角ｺﾞｼｯｸUB" panose="020B0900000000000000" pitchFamily="50" charset="-128"/>
                    <a:cs typeface="Times New Roman" panose="02020603050405020304" pitchFamily="18" charset="0"/>
                  </a:rPr>
                  <a:t>10</a:t>
                </a:r>
                <a:r>
                  <a:rPr lang="ja-JP" altLang="en-US" sz="1200" kern="100" dirty="0">
                    <a:latin typeface="Century" panose="02040604050505020304" pitchFamily="18" charset="0"/>
                    <a:ea typeface="HGP創英角ｺﾞｼｯｸUB" panose="020B0900000000000000" pitchFamily="50" charset="-128"/>
                    <a:cs typeface="Times New Roman" panose="02020603050405020304" pitchFamily="18" charset="0"/>
                  </a:rPr>
                  <a:t>冊まで</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13" name="テキスト ボックス 2"/>
            <p:cNvSpPr txBox="1">
              <a:spLocks noChangeArrowheads="1"/>
            </p:cNvSpPr>
            <p:nvPr/>
          </p:nvSpPr>
          <p:spPr bwMode="auto">
            <a:xfrm flipH="1">
              <a:off x="428617" y="1590616"/>
              <a:ext cx="3876914" cy="302894"/>
            </a:xfrm>
            <a:prstGeom prst="rect">
              <a:avLst/>
            </a:prstGeom>
            <a:noFill/>
            <a:ln w="9525">
              <a:noFill/>
              <a:miter lim="800000"/>
              <a:headEnd/>
              <a:tailEnd/>
            </a:ln>
          </p:spPr>
          <p:txBody>
            <a:bodyPr rot="0" vert="horz" wrap="square" lIns="68580" tIns="34290" rIns="68580" bIns="34290" anchor="t" anchorCtr="0">
              <a:noAutofit/>
            </a:bodyPr>
            <a:lstStyle/>
            <a:p>
              <a:pPr algn="just"/>
              <a:r>
                <a:rPr lang="en-US" altLang="ja-JP" sz="1050" kern="100" dirty="0">
                  <a:latin typeface="Century" panose="02040604050505020304" pitchFamily="18" charset="0"/>
                  <a:ea typeface="HGPｺﾞｼｯｸM" panose="020B0600000000000000" pitchFamily="50" charset="-128"/>
                  <a:cs typeface="Times New Roman" panose="02020603050405020304" pitchFamily="18" charset="0"/>
                </a:rPr>
                <a:t>※</a:t>
              </a:r>
              <a:r>
                <a:rPr lang="ja-JP" altLang="en-US" sz="1400" kern="100" dirty="0">
                  <a:latin typeface="Century" panose="02040604050505020304" pitchFamily="18" charset="0"/>
                  <a:ea typeface="HGPｺﾞｼｯｸM" panose="020B0600000000000000" pitchFamily="50" charset="-128"/>
                  <a:cs typeface="Times New Roman" panose="02020603050405020304" pitchFamily="18" charset="0"/>
                </a:rPr>
                <a:t>一部予約・取り寄せができないものもあります。</a:t>
              </a:r>
              <a:endParaRPr lang="ja-JP" altLang="en-US" kern="100" dirty="0">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57" name="タイトル 1"/>
          <p:cNvSpPr txBox="1">
            <a:spLocks/>
          </p:cNvSpPr>
          <p:nvPr/>
        </p:nvSpPr>
        <p:spPr>
          <a:xfrm>
            <a:off x="2231969" y="417290"/>
            <a:ext cx="6641889" cy="960668"/>
          </a:xfrm>
          <a:prstGeom prst="rect">
            <a:avLst/>
          </a:prstGeom>
        </p:spPr>
        <p:txBody>
          <a:bodyPr vert="horz" lIns="68580" tIns="34290" rIns="68580" bIns="3429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700" dirty="0" smtClean="0">
                <a:latin typeface="HGS創英角ｺﾞｼｯｸUB" panose="020B0900000000000000" pitchFamily="50" charset="-128"/>
                <a:ea typeface="HGS創英角ｺﾞｼｯｸUB" panose="020B0900000000000000" pitchFamily="50" charset="-128"/>
              </a:rPr>
              <a:t>「利用者カード」を</a:t>
            </a:r>
            <a:r>
              <a:rPr lang="ja-JP" altLang="en-US" sz="2700" dirty="0">
                <a:latin typeface="HGS創英角ｺﾞｼｯｸUB" panose="020B0900000000000000" pitchFamily="50" charset="-128"/>
                <a:ea typeface="HGS創英角ｺﾞｼｯｸUB" panose="020B0900000000000000" pitchFamily="50" charset="-128"/>
              </a:rPr>
              <a:t>作</a:t>
            </a:r>
            <a:r>
              <a:rPr lang="ja-JP" altLang="en-US" sz="2700" dirty="0" smtClean="0">
                <a:latin typeface="HGS創英角ｺﾞｼｯｸUB" panose="020B0900000000000000" pitchFamily="50" charset="-128"/>
                <a:ea typeface="HGS創英角ｺﾞｼｯｸUB" panose="020B0900000000000000" pitchFamily="50" charset="-128"/>
              </a:rPr>
              <a:t>ると、</a:t>
            </a:r>
            <a:r>
              <a:rPr lang="ja-JP" altLang="en-US" sz="2700" dirty="0">
                <a:latin typeface="HGS創英角ｺﾞｼｯｸUB" panose="020B0900000000000000" pitchFamily="50" charset="-128"/>
                <a:ea typeface="HGS創英角ｺﾞｼｯｸUB" panose="020B0900000000000000" pitchFamily="50" charset="-128"/>
              </a:rPr>
              <a:t>できる</a:t>
            </a:r>
            <a:r>
              <a:rPr lang="ja-JP" altLang="en-US" sz="2700" dirty="0" smtClean="0">
                <a:latin typeface="HGS創英角ｺﾞｼｯｸUB" panose="020B0900000000000000" pitchFamily="50" charset="-128"/>
                <a:ea typeface="HGS創英角ｺﾞｼｯｸUB" panose="020B0900000000000000" pitchFamily="50" charset="-128"/>
              </a:rPr>
              <a:t>こと</a:t>
            </a:r>
            <a:endParaRPr lang="ja-JP" altLang="en-US" sz="2700" dirty="0">
              <a:latin typeface="HGS創英角ｺﾞｼｯｸUB" panose="020B0900000000000000" pitchFamily="50" charset="-128"/>
              <a:ea typeface="HGS創英角ｺﾞｼｯｸUB" panose="020B0900000000000000" pitchFamily="50" charset="-128"/>
            </a:endParaRPr>
          </a:p>
        </p:txBody>
      </p:sp>
      <p:pic>
        <p:nvPicPr>
          <p:cNvPr id="58" name="図 5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19891" y="4122689"/>
            <a:ext cx="1918111" cy="1918111"/>
          </a:xfrm>
          <a:prstGeom prst="rect">
            <a:avLst/>
          </a:prstGeom>
        </p:spPr>
      </p:pic>
    </p:spTree>
    <p:extLst>
      <p:ext uri="{BB962C8B-B14F-4D97-AF65-F5344CB8AC3E}">
        <p14:creationId xmlns:p14="http://schemas.microsoft.com/office/powerpoint/2010/main" val="147748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0" y="2348880"/>
            <a:ext cx="8892480" cy="2392288"/>
          </a:xfrm>
        </p:spPr>
        <p:txBody>
          <a:bodyPr>
            <a:normAutofit/>
          </a:bodyPr>
          <a:lstStyle/>
          <a:p>
            <a:r>
              <a:rPr lang="ja-JP" altLang="en-US" dirty="0" smtClean="0"/>
              <a:t>　　　使った資料を記録す</a:t>
            </a:r>
            <a:r>
              <a:rPr lang="ja-JP" altLang="en-US" dirty="0"/>
              <a:t>る</a:t>
            </a:r>
            <a:r>
              <a:rPr lang="en-US" altLang="ja-JP" dirty="0" smtClean="0"/>
              <a:t/>
            </a:r>
            <a:br>
              <a:rPr lang="en-US" altLang="ja-JP" dirty="0" smtClean="0"/>
            </a:br>
            <a:r>
              <a:rPr lang="ja-JP" altLang="en-US" dirty="0"/>
              <a:t>　</a:t>
            </a:r>
            <a:r>
              <a:rPr lang="ja-JP" altLang="en-US" dirty="0" smtClean="0"/>
              <a:t>　　　　　　　　</a:t>
            </a:r>
            <a:endParaRPr kumimoji="1" lang="ja-JP" altLang="en-US" dirty="0"/>
          </a:p>
        </p:txBody>
      </p:sp>
    </p:spTree>
    <p:extLst>
      <p:ext uri="{BB962C8B-B14F-4D97-AF65-F5344CB8AC3E}">
        <p14:creationId xmlns:p14="http://schemas.microsoft.com/office/powerpoint/2010/main" val="37080815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2"/>
          <p:cNvSpPr txBox="1">
            <a:spLocks noChangeArrowheads="1"/>
          </p:cNvSpPr>
          <p:nvPr/>
        </p:nvSpPr>
        <p:spPr bwMode="auto">
          <a:xfrm>
            <a:off x="898213" y="2943724"/>
            <a:ext cx="3012356" cy="226555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spcAft>
                <a:spcPts val="0"/>
              </a:spcAft>
            </a:pPr>
            <a:r>
              <a:rPr lang="ja-JP" sz="1600" kern="100" dirty="0">
                <a:effectLst/>
                <a:latin typeface="Century" panose="02040604050505020304" pitchFamily="18" charset="0"/>
                <a:ea typeface="ＭＳ 明朝" panose="02020609040205080304" pitchFamily="17" charset="-128"/>
                <a:cs typeface="Times New Roman" panose="02020603050405020304" pitchFamily="18" charset="0"/>
              </a:rPr>
              <a:t>ジュニア百科事典</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sz="1400" kern="100" dirty="0">
                <a:effectLst/>
                <a:latin typeface="Century" panose="02040604050505020304" pitchFamily="18" charset="0"/>
                <a:ea typeface="ＭＳ 明朝" panose="02020609040205080304" pitchFamily="17" charset="-128"/>
                <a:cs typeface="Times New Roman" panose="02020603050405020304" pitchFamily="18" charset="0"/>
              </a:rPr>
              <a:t> </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sz="1100" kern="100" dirty="0">
                <a:effectLst/>
                <a:latin typeface="Century" panose="02040604050505020304" pitchFamily="18" charset="0"/>
                <a:ea typeface="ＭＳ 明朝" panose="02020609040205080304" pitchFamily="17" charset="-128"/>
                <a:cs typeface="Times New Roman" panose="02020603050405020304" pitchFamily="18" charset="0"/>
              </a:rPr>
              <a:t>2018</a:t>
            </a:r>
            <a:r>
              <a:rPr lang="ja-JP" sz="1100" kern="100" dirty="0">
                <a:effectLst/>
                <a:latin typeface="Century" panose="02040604050505020304" pitchFamily="18" charset="0"/>
                <a:ea typeface="ＭＳ 明朝" panose="02020609040205080304" pitchFamily="17" charset="-128"/>
                <a:cs typeface="Times New Roman" panose="02020603050405020304" pitchFamily="18" charset="0"/>
              </a:rPr>
              <a:t>年</a:t>
            </a:r>
            <a:r>
              <a:rPr lang="en-US" sz="1100" kern="100" dirty="0">
                <a:effectLst/>
                <a:latin typeface="Century" panose="02040604050505020304" pitchFamily="18" charset="0"/>
                <a:ea typeface="ＭＳ 明朝" panose="02020609040205080304" pitchFamily="17" charset="-128"/>
                <a:cs typeface="Times New Roman" panose="02020603050405020304" pitchFamily="18" charset="0"/>
              </a:rPr>
              <a:t>6</a:t>
            </a:r>
            <a:r>
              <a:rPr lang="ja-JP" sz="1100" kern="100" dirty="0">
                <a:effectLst/>
                <a:latin typeface="Century" panose="02040604050505020304" pitchFamily="18" charset="0"/>
                <a:ea typeface="ＭＳ 明朝" panose="02020609040205080304" pitchFamily="17" charset="-128"/>
                <a:cs typeface="Times New Roman" panose="02020603050405020304" pitchFamily="18" charset="0"/>
              </a:rPr>
              <a:t>月</a:t>
            </a:r>
            <a:r>
              <a:rPr lang="en-US" sz="1100" kern="100" dirty="0">
                <a:effectLst/>
                <a:latin typeface="Century" panose="02040604050505020304" pitchFamily="18" charset="0"/>
                <a:ea typeface="ＭＳ 明朝" panose="02020609040205080304" pitchFamily="17" charset="-128"/>
                <a:cs typeface="Times New Roman" panose="02020603050405020304" pitchFamily="18" charset="0"/>
              </a:rPr>
              <a:t>10</a:t>
            </a:r>
            <a:r>
              <a:rPr lang="ja-JP" sz="1100" kern="100" dirty="0">
                <a:effectLst/>
                <a:latin typeface="Century" panose="02040604050505020304" pitchFamily="18" charset="0"/>
                <a:ea typeface="ＭＳ 明朝" panose="02020609040205080304" pitchFamily="17" charset="-128"/>
                <a:cs typeface="Times New Roman" panose="02020603050405020304" pitchFamily="18" charset="0"/>
              </a:rPr>
              <a:t>日発行</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sz="1100" kern="100" dirty="0">
                <a:effectLst/>
                <a:latin typeface="Century" panose="02040604050505020304" pitchFamily="18" charset="0"/>
                <a:ea typeface="ＭＳ 明朝" panose="02020609040205080304" pitchFamily="17" charset="-128"/>
                <a:cs typeface="Times New Roman" panose="02020603050405020304" pitchFamily="18" charset="0"/>
              </a:rPr>
              <a:t> </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sz="1200" kern="100" dirty="0">
                <a:effectLst/>
                <a:latin typeface="Century" panose="02040604050505020304" pitchFamily="18" charset="0"/>
                <a:ea typeface="ＭＳ 明朝" panose="02020609040205080304" pitchFamily="17" charset="-128"/>
                <a:cs typeface="Times New Roman" panose="02020603050405020304" pitchFamily="18" charset="0"/>
              </a:rPr>
              <a:t>著者　　仙台太郎</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sz="1200" kern="100" dirty="0">
                <a:effectLst/>
                <a:latin typeface="Century" panose="02040604050505020304" pitchFamily="18" charset="0"/>
                <a:ea typeface="ＭＳ 明朝" panose="02020609040205080304" pitchFamily="17" charset="-128"/>
                <a:cs typeface="Times New Roman" panose="02020603050405020304" pitchFamily="18" charset="0"/>
              </a:rPr>
              <a:t>発行所　仙台堂出版</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sz="12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sz="1200" kern="100" dirty="0">
                <a:effectLst/>
                <a:latin typeface="Century" panose="02040604050505020304" pitchFamily="18" charset="0"/>
                <a:ea typeface="ＭＳ 明朝" panose="02020609040205080304" pitchFamily="17" charset="-128"/>
                <a:cs typeface="Times New Roman" panose="02020603050405020304" pitchFamily="18" charset="0"/>
              </a:rPr>
              <a:t>980-0000</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304800" indent="-304800" algn="just">
              <a:spcAft>
                <a:spcPts val="0"/>
              </a:spcAft>
            </a:pPr>
            <a:r>
              <a:rPr lang="en-US" sz="12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sz="1200" kern="100" dirty="0">
                <a:effectLst/>
                <a:latin typeface="Century" panose="02040604050505020304" pitchFamily="18" charset="0"/>
                <a:ea typeface="ＭＳ 明朝" panose="02020609040205080304" pitchFamily="17" charset="-128"/>
                <a:cs typeface="Times New Roman" panose="02020603050405020304" pitchFamily="18" charset="0"/>
              </a:rPr>
              <a:t>宮城県仙台市青葉区杜都１－１</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sz="1200" kern="100" dirty="0">
                <a:effectLst/>
                <a:latin typeface="Century" panose="02040604050505020304" pitchFamily="18" charset="0"/>
                <a:ea typeface="ＭＳ 明朝" panose="02020609040205080304" pitchFamily="17" charset="-128"/>
                <a:cs typeface="Times New Roman" panose="02020603050405020304" pitchFamily="18" charset="0"/>
              </a:rPr>
              <a:t>　　　　電話</a:t>
            </a:r>
            <a:r>
              <a:rPr lang="en-US" sz="1200" kern="100" dirty="0">
                <a:effectLst/>
                <a:latin typeface="Century" panose="02040604050505020304" pitchFamily="18" charset="0"/>
                <a:ea typeface="ＭＳ 明朝" panose="02020609040205080304" pitchFamily="17" charset="-128"/>
                <a:cs typeface="Times New Roman" panose="02020603050405020304" pitchFamily="18" charset="0"/>
              </a:rPr>
              <a:t>022-222-2222</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sz="1200" kern="100" dirty="0">
                <a:effectLst/>
                <a:latin typeface="Century" panose="02040604050505020304" pitchFamily="18" charset="0"/>
                <a:ea typeface="ＭＳ 明朝" panose="02020609040205080304" pitchFamily="17" charset="-128"/>
                <a:cs typeface="Times New Roman" panose="02020603050405020304" pitchFamily="18" charset="0"/>
              </a:rPr>
              <a:t>印刷　　定禅寺広瀬印刷株式会社</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テキスト ボックス 2"/>
          <p:cNvSpPr txBox="1">
            <a:spLocks noChangeArrowheads="1"/>
          </p:cNvSpPr>
          <p:nvPr/>
        </p:nvSpPr>
        <p:spPr bwMode="auto">
          <a:xfrm>
            <a:off x="4431709" y="4808205"/>
            <a:ext cx="4099695" cy="91097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indent="127000" algn="just">
              <a:spcAft>
                <a:spcPts val="0"/>
              </a:spcAft>
            </a:pPr>
            <a:r>
              <a:rPr lang="ja-JP" sz="2000" kern="100" dirty="0">
                <a:effectLst/>
                <a:latin typeface="Century" panose="02040604050505020304" pitchFamily="18" charset="0"/>
                <a:ea typeface="HGPｺﾞｼｯｸM" panose="020B0600000000000000" pitchFamily="50" charset="-128"/>
                <a:cs typeface="Times New Roman" panose="02020603050405020304" pitchFamily="18" charset="0"/>
              </a:rPr>
              <a:t>奧付には、書名・著者・出版年月・出版社が書かれています。</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4" name="図 3" descr="開いた本">
            <a:hlinkClick r:id="rId3" tooltip="&quot;開いた本&quot;"/>
          </p:cNvPr>
          <p:cNvPicPr/>
          <p:nvPr/>
        </p:nvPicPr>
        <p:blipFill>
          <a:blip r:embed="rId4">
            <a:extLst>
              <a:ext uri="{28A0092B-C50C-407E-A947-70E740481C1C}">
                <a14:useLocalDpi xmlns:a14="http://schemas.microsoft.com/office/drawing/2010/main"/>
              </a:ext>
            </a:extLst>
          </a:blip>
          <a:srcRect/>
          <a:stretch>
            <a:fillRect/>
          </a:stretch>
        </p:blipFill>
        <p:spPr bwMode="auto">
          <a:xfrm>
            <a:off x="3910569" y="805293"/>
            <a:ext cx="4336679" cy="4276862"/>
          </a:xfrm>
          <a:prstGeom prst="rect">
            <a:avLst/>
          </a:prstGeom>
          <a:noFill/>
          <a:ln>
            <a:noFill/>
          </a:ln>
        </p:spPr>
      </p:pic>
      <p:sp>
        <p:nvSpPr>
          <p:cNvPr id="5" name="テキスト ボックス 2788"/>
          <p:cNvSpPr txBox="1"/>
          <p:nvPr/>
        </p:nvSpPr>
        <p:spPr>
          <a:xfrm>
            <a:off x="4821310" y="4334368"/>
            <a:ext cx="3320494" cy="487918"/>
          </a:xfrm>
          <a:prstGeom prst="rect">
            <a:avLst/>
          </a:prstGeom>
          <a:no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0"/>
              </a:spcAft>
            </a:pPr>
            <a:r>
              <a:rPr lang="ja-JP" sz="2000" b="1" kern="100" dirty="0">
                <a:solidFill>
                  <a:srgbClr val="FF0000"/>
                </a:solidFill>
                <a:effectLst/>
                <a:latin typeface="Century" panose="02040604050505020304" pitchFamily="18" charset="0"/>
                <a:ea typeface="HGPｺﾞｼｯｸM" panose="020B0600000000000000" pitchFamily="50" charset="-128"/>
                <a:cs typeface="Times New Roman" panose="02020603050405020304" pitchFamily="18" charset="0"/>
              </a:rPr>
              <a:t>奧付</a:t>
            </a:r>
            <a:r>
              <a:rPr lang="ja-JP" sz="2000" b="1" kern="100" dirty="0">
                <a:effectLst/>
                <a:latin typeface="Century" panose="02040604050505020304" pitchFamily="18" charset="0"/>
                <a:ea typeface="HGPｺﾞｼｯｸM" panose="020B0600000000000000" pitchFamily="50" charset="-128"/>
                <a:cs typeface="Times New Roman" panose="02020603050405020304" pitchFamily="18" charset="0"/>
              </a:rPr>
              <a:t>は本の最後にあります</a:t>
            </a:r>
            <a:r>
              <a:rPr lang="ja-JP" sz="2000" kern="100" dirty="0">
                <a:effectLst/>
                <a:latin typeface="Century" panose="02040604050505020304" pitchFamily="18" charset="0"/>
                <a:ea typeface="HGPｺﾞｼｯｸM" panose="020B0600000000000000" pitchFamily="50" charset="-128"/>
                <a:cs typeface="Times New Roman" panose="02020603050405020304" pitchFamily="18" charset="0"/>
              </a:rPr>
              <a:t>　　　</a:t>
            </a:r>
            <a:r>
              <a:rPr lang="ja-JP" sz="1000" kern="100" dirty="0">
                <a:effectLst/>
                <a:latin typeface="Century" panose="02040604050505020304" pitchFamily="18" charset="0"/>
                <a:ea typeface="HGPｺﾞｼｯｸM" panose="020B0600000000000000" pitchFamily="50"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sz="1050" kern="100" dirty="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6" name="テキスト ボックス 2"/>
          <p:cNvSpPr txBox="1">
            <a:spLocks noChangeArrowheads="1"/>
          </p:cNvSpPr>
          <p:nvPr/>
        </p:nvSpPr>
        <p:spPr bwMode="auto">
          <a:xfrm>
            <a:off x="1756121" y="1067090"/>
            <a:ext cx="7378007" cy="477520"/>
          </a:xfrm>
          <a:prstGeom prst="rect">
            <a:avLst/>
          </a:prstGeom>
          <a:noFill/>
          <a:ln w="9525">
            <a:noFill/>
            <a:miter lim="800000"/>
            <a:headEnd/>
            <a:tailEnd/>
          </a:ln>
        </p:spPr>
        <p:txBody>
          <a:bodyPr rot="0" vert="horz" wrap="square" lIns="91440" tIns="45720" rIns="91440" bIns="45720" anchor="t" anchorCtr="0">
            <a:noAutofit/>
          </a:bodyPr>
          <a:lstStyle/>
          <a:p>
            <a:pPr indent="90170" algn="just">
              <a:spcAft>
                <a:spcPts val="0"/>
              </a:spcAft>
            </a:pPr>
            <a:r>
              <a:rPr lang="ja-JP" sz="1600" kern="100" dirty="0">
                <a:effectLst/>
                <a:latin typeface="Century" panose="02040604050505020304" pitchFamily="18" charset="0"/>
                <a:ea typeface="HGPｺﾞｼｯｸM" panose="020B0600000000000000" pitchFamily="50" charset="-128"/>
                <a:cs typeface="Times New Roman" panose="02020603050405020304" pitchFamily="18" charset="0"/>
              </a:rPr>
              <a:t>調べたことをレポートにまとめるときは、参考にした資料（ページも）を明記します</a:t>
            </a:r>
            <a:r>
              <a:rPr lang="ja-JP" sz="1600" kern="100" dirty="0" smtClean="0">
                <a:effectLst/>
                <a:latin typeface="Century" panose="02040604050505020304" pitchFamily="18" charset="0"/>
                <a:ea typeface="HGPｺﾞｼｯｸM" panose="020B0600000000000000" pitchFamily="50" charset="-128"/>
                <a:cs typeface="Times New Roman" panose="02020603050405020304" pitchFamily="18" charset="0"/>
              </a:rPr>
              <a:t>。</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7" name="タイトル 1"/>
          <p:cNvSpPr txBox="1">
            <a:spLocks/>
          </p:cNvSpPr>
          <p:nvPr/>
        </p:nvSpPr>
        <p:spPr>
          <a:xfrm>
            <a:off x="2555776" y="583942"/>
            <a:ext cx="6322184" cy="960668"/>
          </a:xfrm>
          <a:prstGeom prst="rect">
            <a:avLst/>
          </a:prstGeom>
        </p:spPr>
        <p:txBody>
          <a:bodyPr vert="horz" lIns="68580" tIns="34290" rIns="68580" bIns="3429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700" dirty="0" smtClean="0">
                <a:latin typeface="HGS創英角ｺﾞｼｯｸUB" panose="020B0900000000000000" pitchFamily="50" charset="-128"/>
                <a:ea typeface="HGS創英角ｺﾞｼｯｸUB" panose="020B0900000000000000" pitchFamily="50" charset="-128"/>
              </a:rPr>
              <a:t>本の「奥付」を確認して記録しよう</a:t>
            </a:r>
            <a:endParaRPr lang="ja-JP" altLang="en-US" sz="2700" dirty="0">
              <a:latin typeface="HGS創英角ｺﾞｼｯｸUB" panose="020B0900000000000000" pitchFamily="50" charset="-128"/>
              <a:ea typeface="HGS創英角ｺﾞｼｯｸUB" panose="020B0900000000000000" pitchFamily="50" charset="-128"/>
            </a:endParaRPr>
          </a:p>
        </p:txBody>
      </p:sp>
      <p:sp>
        <p:nvSpPr>
          <p:cNvPr id="8" name="四角形吹き出し 7"/>
          <p:cNvSpPr/>
          <p:nvPr/>
        </p:nvSpPr>
        <p:spPr>
          <a:xfrm>
            <a:off x="683568" y="2708919"/>
            <a:ext cx="3385556" cy="2736305"/>
          </a:xfrm>
          <a:prstGeom prst="wedgeRectCallout">
            <a:avLst>
              <a:gd name="adj1" fmla="val 76070"/>
              <a:gd name="adj2" fmla="val -30813"/>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227190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4705" y="3885941"/>
            <a:ext cx="3121296" cy="2376086"/>
          </a:xfrm>
          <a:prstGeom prst="rect">
            <a:avLst/>
          </a:prstGeom>
        </p:spPr>
      </p:pic>
      <p:sp>
        <p:nvSpPr>
          <p:cNvPr id="4" name="角丸四角形吹き出し 3"/>
          <p:cNvSpPr/>
          <p:nvPr/>
        </p:nvSpPr>
        <p:spPr>
          <a:xfrm>
            <a:off x="678352" y="1340768"/>
            <a:ext cx="4968552" cy="2448272"/>
          </a:xfrm>
          <a:prstGeom prst="wedgeRoundRectCallout">
            <a:avLst>
              <a:gd name="adj1" fmla="val 76346"/>
              <a:gd name="adj2" fmla="val -4513"/>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r>
              <a:rPr lang="ja-JP" altLang="en-US" sz="2800" dirty="0">
                <a:latin typeface="+mj-ea"/>
                <a:ea typeface="+mj-ea"/>
              </a:rPr>
              <a:t>困</a:t>
            </a:r>
            <a:r>
              <a:rPr lang="ja-JP" altLang="en-US" sz="2800" dirty="0" smtClean="0">
                <a:latin typeface="+mj-ea"/>
                <a:ea typeface="+mj-ea"/>
              </a:rPr>
              <a:t>ったとき・資料が見つからないとき、機械の操作が分からないときなどは、お気軽に図書館の職員にお声掛けください</a:t>
            </a:r>
            <a:r>
              <a:rPr lang="ja-JP" altLang="en-US" sz="2800" dirty="0">
                <a:latin typeface="+mj-ea"/>
                <a:ea typeface="+mj-ea"/>
              </a:rPr>
              <a:t>。</a:t>
            </a:r>
          </a:p>
        </p:txBody>
      </p:sp>
      <p:pic>
        <p:nvPicPr>
          <p:cNvPr id="9" name="図 8" descr="図書館・図書室の職員イラスト"/>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00192" y="1840822"/>
            <a:ext cx="2160240" cy="2032507"/>
          </a:xfrm>
          <a:prstGeom prst="rect">
            <a:avLst/>
          </a:prstGeom>
          <a:noFill/>
          <a:ln>
            <a:noFill/>
          </a:ln>
        </p:spPr>
      </p:pic>
      <p:sp>
        <p:nvSpPr>
          <p:cNvPr id="10" name="タイトル 1"/>
          <p:cNvSpPr txBox="1">
            <a:spLocks/>
          </p:cNvSpPr>
          <p:nvPr/>
        </p:nvSpPr>
        <p:spPr>
          <a:xfrm>
            <a:off x="3275856" y="548680"/>
            <a:ext cx="6322184" cy="960668"/>
          </a:xfrm>
          <a:prstGeom prst="rect">
            <a:avLst/>
          </a:prstGeom>
        </p:spPr>
        <p:txBody>
          <a:bodyPr vert="horz" lIns="68580" tIns="34290" rIns="68580" bIns="3429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700" dirty="0" smtClean="0">
                <a:latin typeface="HGS創英角ｺﾞｼｯｸUB" panose="020B0900000000000000" pitchFamily="50" charset="-128"/>
                <a:ea typeface="HGS創英角ｺﾞｼｯｸUB" panose="020B0900000000000000" pitchFamily="50" charset="-128"/>
              </a:rPr>
              <a:t>レファレンスサービスを利用しよう</a:t>
            </a:r>
            <a:endParaRPr lang="ja-JP" altLang="en-US" sz="2700" dirty="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97064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39561" y="-143408"/>
            <a:ext cx="9144000" cy="2392288"/>
          </a:xfrm>
        </p:spPr>
        <p:txBody>
          <a:bodyPr>
            <a:normAutofit/>
          </a:bodyPr>
          <a:lstStyle/>
          <a:p>
            <a:r>
              <a:rPr lang="ja-JP" altLang="en-US" dirty="0"/>
              <a:t>　</a:t>
            </a:r>
            <a:r>
              <a:rPr lang="ja-JP" altLang="en-US" dirty="0" smtClean="0"/>
              <a:t>      「職業」を調べる</a:t>
            </a:r>
            <a:r>
              <a:rPr lang="ja-JP" altLang="en-US" dirty="0"/>
              <a:t>　</a:t>
            </a:r>
            <a:r>
              <a:rPr lang="ja-JP" altLang="en-US" dirty="0" smtClean="0"/>
              <a:t>とは</a:t>
            </a:r>
            <a:r>
              <a:rPr lang="en-US" altLang="ja-JP" dirty="0" smtClean="0"/>
              <a:t/>
            </a:r>
            <a:br>
              <a:rPr lang="en-US" altLang="ja-JP" dirty="0" smtClean="0"/>
            </a:br>
            <a:r>
              <a:rPr lang="ja-JP" altLang="en-US" dirty="0"/>
              <a:t>　</a:t>
            </a:r>
            <a:r>
              <a:rPr lang="ja-JP" altLang="en-US" dirty="0" smtClean="0"/>
              <a:t>　　　　　　　　</a:t>
            </a:r>
            <a:endParaRPr kumimoji="1" lang="ja-JP" altLang="en-US" dirty="0"/>
          </a:p>
        </p:txBody>
      </p:sp>
      <p:graphicFrame>
        <p:nvGraphicFramePr>
          <p:cNvPr id="4" name="図表 3"/>
          <p:cNvGraphicFramePr/>
          <p:nvPr>
            <p:extLst>
              <p:ext uri="{D42A27DB-BD31-4B8C-83A1-F6EECF244321}">
                <p14:modId xmlns:p14="http://schemas.microsoft.com/office/powerpoint/2010/main" val="2544720928"/>
              </p:ext>
            </p:extLst>
          </p:nvPr>
        </p:nvGraphicFramePr>
        <p:xfrm>
          <a:off x="39561" y="1052736"/>
          <a:ext cx="8892480" cy="5411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590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7704" y="5519885"/>
            <a:ext cx="8892480" cy="1600200"/>
          </a:xfrm>
          <a:prstGeom prst="rect">
            <a:avLst/>
          </a:prstGeom>
        </p:spPr>
        <p:txBody>
          <a:bodyPr>
            <a:normAutofit fontScale="82500" lnSpcReduction="10000"/>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t>　</a:t>
            </a:r>
            <a:r>
              <a:rPr lang="ja-JP" altLang="en-US" dirty="0"/>
              <a:t>　</a:t>
            </a:r>
            <a:r>
              <a:rPr lang="ja-JP" altLang="en-US" dirty="0" smtClean="0"/>
              <a:t>　　　　図書館で待っています！</a:t>
            </a:r>
            <a:r>
              <a:rPr lang="en-US" altLang="ja-JP" dirty="0" smtClean="0"/>
              <a:t/>
            </a:r>
            <a:br>
              <a:rPr lang="en-US" altLang="ja-JP" dirty="0" smtClean="0"/>
            </a:br>
            <a:r>
              <a:rPr lang="ja-JP" altLang="en-US" dirty="0" smtClean="0"/>
              <a:t>　　　　</a:t>
            </a:r>
            <a:endParaRPr lang="ja-JP" altLang="en-US" dirty="0"/>
          </a:p>
        </p:txBody>
      </p:sp>
      <p:pic>
        <p:nvPicPr>
          <p:cNvPr id="6" name="図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22402" y="2762150"/>
            <a:ext cx="3925996" cy="2988664"/>
          </a:xfrm>
          <a:prstGeom prst="rect">
            <a:avLst/>
          </a:prstGeom>
        </p:spPr>
      </p:pic>
      <p:pic>
        <p:nvPicPr>
          <p:cNvPr id="7" name="図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207876" y="3351546"/>
            <a:ext cx="1614526" cy="2168339"/>
          </a:xfrm>
          <a:prstGeom prst="rect">
            <a:avLst/>
          </a:prstGeom>
        </p:spPr>
      </p:pic>
      <p:pic>
        <p:nvPicPr>
          <p:cNvPr id="8" name="図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39283" y="3435099"/>
            <a:ext cx="1306466" cy="2084786"/>
          </a:xfrm>
          <a:prstGeom prst="rect">
            <a:avLst/>
          </a:prstGeom>
        </p:spPr>
      </p:pic>
      <p:sp>
        <p:nvSpPr>
          <p:cNvPr id="9" name="角丸四角形吹き出し 8"/>
          <p:cNvSpPr/>
          <p:nvPr/>
        </p:nvSpPr>
        <p:spPr>
          <a:xfrm>
            <a:off x="467544" y="967611"/>
            <a:ext cx="3312368" cy="1341542"/>
          </a:xfrm>
          <a:prstGeom prst="wedgeRoundRectCallout">
            <a:avLst>
              <a:gd name="adj1" fmla="val 48404"/>
              <a:gd name="adj2" fmla="val 76672"/>
              <a:gd name="adj3" fmla="val 16667"/>
            </a:avLst>
          </a:prstGeom>
          <a:solidFill>
            <a:schemeClr val="accent1">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r>
              <a:rPr lang="ja-JP" altLang="en-US" sz="2800" dirty="0" smtClean="0">
                <a:solidFill>
                  <a:schemeClr val="tx1"/>
                </a:solidFill>
                <a:latin typeface="+mj-ea"/>
                <a:ea typeface="+mj-ea"/>
              </a:rPr>
              <a:t>調べるって面白い！</a:t>
            </a:r>
            <a:endParaRPr lang="ja-JP" altLang="en-US" sz="2800" dirty="0">
              <a:solidFill>
                <a:schemeClr val="tx1"/>
              </a:solidFill>
              <a:latin typeface="+mj-ea"/>
              <a:ea typeface="+mj-ea"/>
            </a:endParaRPr>
          </a:p>
        </p:txBody>
      </p:sp>
      <p:sp>
        <p:nvSpPr>
          <p:cNvPr id="10" name="角丸四角形吹き出し 9"/>
          <p:cNvSpPr/>
          <p:nvPr/>
        </p:nvSpPr>
        <p:spPr>
          <a:xfrm>
            <a:off x="4668312" y="1232728"/>
            <a:ext cx="4176464" cy="1341542"/>
          </a:xfrm>
          <a:prstGeom prst="wedgeRoundRectCallout">
            <a:avLst>
              <a:gd name="adj1" fmla="val -38571"/>
              <a:gd name="adj2" fmla="val 73085"/>
              <a:gd name="adj3" fmla="val 16667"/>
            </a:avLst>
          </a:prstGeom>
          <a:solidFill>
            <a:schemeClr val="accent1">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r>
              <a:rPr lang="ja-JP" altLang="en-US" sz="2800" dirty="0" smtClean="0">
                <a:solidFill>
                  <a:schemeClr val="tx1"/>
                </a:solidFill>
                <a:latin typeface="+mj-ea"/>
                <a:ea typeface="+mj-ea"/>
              </a:rPr>
              <a:t>分からな</a:t>
            </a:r>
            <a:r>
              <a:rPr lang="ja-JP" altLang="en-US" sz="2800" dirty="0">
                <a:solidFill>
                  <a:schemeClr val="tx1"/>
                </a:solidFill>
                <a:latin typeface="+mj-ea"/>
                <a:ea typeface="+mj-ea"/>
              </a:rPr>
              <a:t>い</a:t>
            </a:r>
            <a:r>
              <a:rPr lang="ja-JP" altLang="en-US" sz="2800" dirty="0" smtClean="0">
                <a:solidFill>
                  <a:schemeClr val="tx1"/>
                </a:solidFill>
                <a:latin typeface="+mj-ea"/>
                <a:ea typeface="+mj-ea"/>
              </a:rPr>
              <a:t>ことがあったら</a:t>
            </a:r>
            <a:endParaRPr lang="en-US" altLang="ja-JP" sz="2800" dirty="0" smtClean="0">
              <a:solidFill>
                <a:schemeClr val="tx1"/>
              </a:solidFill>
              <a:latin typeface="+mj-ea"/>
              <a:ea typeface="+mj-ea"/>
            </a:endParaRPr>
          </a:p>
          <a:p>
            <a:r>
              <a:rPr lang="ja-JP" altLang="en-US" sz="2800" dirty="0" smtClean="0">
                <a:solidFill>
                  <a:schemeClr val="tx1"/>
                </a:solidFill>
                <a:latin typeface="+mj-ea"/>
                <a:ea typeface="+mj-ea"/>
              </a:rPr>
              <a:t>図書館に行ってみよう！</a:t>
            </a:r>
            <a:endParaRPr lang="ja-JP" altLang="en-US" sz="2800" dirty="0">
              <a:solidFill>
                <a:schemeClr val="tx1"/>
              </a:solidFill>
              <a:latin typeface="+mj-ea"/>
              <a:ea typeface="+mj-ea"/>
            </a:endParaRPr>
          </a:p>
        </p:txBody>
      </p:sp>
      <p:sp>
        <p:nvSpPr>
          <p:cNvPr id="11" name="角丸四角形吹き出し 10"/>
          <p:cNvSpPr/>
          <p:nvPr/>
        </p:nvSpPr>
        <p:spPr>
          <a:xfrm>
            <a:off x="467544" y="6270794"/>
            <a:ext cx="8136904" cy="555993"/>
          </a:xfrm>
          <a:prstGeom prst="wedgeRoundRectCallout">
            <a:avLst>
              <a:gd name="adj1" fmla="val 4368"/>
              <a:gd name="adj2" fmla="val -716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t>この</a:t>
            </a:r>
            <a:r>
              <a:rPr lang="ja-JP" altLang="en-US" dirty="0"/>
              <a:t>先</a:t>
            </a:r>
            <a:r>
              <a:rPr lang="ja-JP" altLang="en-US" dirty="0" smtClean="0"/>
              <a:t>は、図書館以外での調べ方やレポートのまとめ方について進めていきます。</a:t>
            </a:r>
            <a:endParaRPr lang="en-US" altLang="ja-JP" dirty="0"/>
          </a:p>
        </p:txBody>
      </p:sp>
    </p:spTree>
    <p:extLst>
      <p:ext uri="{BB962C8B-B14F-4D97-AF65-F5344CB8AC3E}">
        <p14:creationId xmlns:p14="http://schemas.microsoft.com/office/powerpoint/2010/main" val="219160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300"/>
                                        <p:tgtEl>
                                          <p:spTgt spid="6"/>
                                        </p:tgtEl>
                                      </p:cBhvr>
                                    </p:animEffect>
                                  </p:childTnLst>
                                </p:cTn>
                              </p:par>
                              <p:par>
                                <p:cTn id="16" presetID="10" presetClass="entr" presetSubtype="0" fill="hold" nodeType="withEffect">
                                  <p:stCondLst>
                                    <p:cond delay="5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5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000"/>
                            </p:stCondLst>
                            <p:childTnLst>
                              <p:par>
                                <p:cTn id="23" presetID="42" presetClass="entr" presetSubtype="0" fill="hold" grpId="0" nodeType="afterEffect">
                                  <p:stCondLst>
                                    <p:cond delay="75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827584" y="1916832"/>
            <a:ext cx="7704856" cy="2392288"/>
          </a:xfrm>
        </p:spPr>
        <p:txBody>
          <a:bodyPr>
            <a:normAutofit/>
          </a:bodyPr>
          <a:lstStyle/>
          <a:p>
            <a:r>
              <a:rPr lang="ja-JP" altLang="en-US" dirty="0" smtClean="0"/>
              <a:t>　</a:t>
            </a:r>
            <a:r>
              <a:rPr lang="ja-JP" altLang="en-US" dirty="0"/>
              <a:t>情報</a:t>
            </a:r>
            <a:r>
              <a:rPr lang="ja-JP" altLang="en-US" dirty="0" smtClean="0"/>
              <a:t>を整理してまとめる</a:t>
            </a:r>
            <a:r>
              <a:rPr lang="en-US" altLang="ja-JP" dirty="0" smtClean="0"/>
              <a:t/>
            </a:r>
            <a:br>
              <a:rPr lang="en-US" altLang="ja-JP" dirty="0" smtClean="0"/>
            </a:br>
            <a:r>
              <a:rPr lang="ja-JP" altLang="en-US" dirty="0"/>
              <a:t>　</a:t>
            </a:r>
            <a:r>
              <a:rPr lang="ja-JP" altLang="en-US" dirty="0" smtClean="0"/>
              <a:t>　　　　　　　　</a:t>
            </a:r>
            <a:endParaRPr kumimoji="1" lang="ja-JP" altLang="en-US" dirty="0"/>
          </a:p>
        </p:txBody>
      </p:sp>
      <p:pic>
        <p:nvPicPr>
          <p:cNvPr id="4" name="図 3" descr="教科書にマーカーを引く">
            <a:hlinkClick r:id="rId3" tooltip="&quot;教科書にマーカーを引く&quo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6012160" y="3861048"/>
            <a:ext cx="1800200" cy="2279695"/>
          </a:xfrm>
          <a:prstGeom prst="rect">
            <a:avLst/>
          </a:prstGeom>
          <a:noFill/>
          <a:ln>
            <a:noFill/>
          </a:ln>
        </p:spPr>
      </p:pic>
    </p:spTree>
    <p:extLst>
      <p:ext uri="{BB962C8B-B14F-4D97-AF65-F5344CB8AC3E}">
        <p14:creationId xmlns:p14="http://schemas.microsoft.com/office/powerpoint/2010/main" val="402954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548680"/>
            <a:ext cx="9361040" cy="1600200"/>
          </a:xfrm>
          <a:prstGeom prst="rect">
            <a:avLst/>
          </a:prstGeom>
        </p:spPr>
        <p:txBody>
          <a:bodyPr>
            <a:normAutofit fontScale="97500" lnSpcReduction="10000"/>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t>　</a:t>
            </a:r>
            <a:r>
              <a:rPr lang="ja-JP" altLang="en-US" dirty="0"/>
              <a:t>　</a:t>
            </a:r>
            <a:r>
              <a:rPr lang="ja-JP" altLang="en-US" dirty="0" smtClean="0"/>
              <a:t>　　　情報を整理する</a:t>
            </a:r>
            <a:r>
              <a:rPr lang="en-US" altLang="ja-JP" dirty="0" smtClean="0"/>
              <a:t/>
            </a:r>
            <a:br>
              <a:rPr lang="en-US" altLang="ja-JP" dirty="0" smtClean="0"/>
            </a:br>
            <a:r>
              <a:rPr lang="ja-JP" altLang="en-US" dirty="0" smtClean="0"/>
              <a:t>　　　　</a:t>
            </a:r>
            <a:endParaRPr lang="ja-JP" altLang="en-US" dirty="0"/>
          </a:p>
        </p:txBody>
      </p:sp>
      <p:graphicFrame>
        <p:nvGraphicFramePr>
          <p:cNvPr id="2" name="図表 1"/>
          <p:cNvGraphicFramePr/>
          <p:nvPr>
            <p:extLst>
              <p:ext uri="{D42A27DB-BD31-4B8C-83A1-F6EECF244321}">
                <p14:modId xmlns:p14="http://schemas.microsoft.com/office/powerpoint/2010/main" val="2379077667"/>
              </p:ext>
            </p:extLst>
          </p:nvPr>
        </p:nvGraphicFramePr>
        <p:xfrm>
          <a:off x="1080120" y="1628800"/>
          <a:ext cx="7200800" cy="4486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図 9" descr="教科書にマーカーを引く">
            <a:hlinkClick r:id="rId8" tooltip="&quot;教科書にマーカーを引く&quot;"/>
          </p:cNvPr>
          <p:cNvPicPr/>
          <p:nvPr/>
        </p:nvPicPr>
        <p:blipFill>
          <a:blip r:embed="rId9" cstate="print">
            <a:extLst>
              <a:ext uri="{28A0092B-C50C-407E-A947-70E740481C1C}">
                <a14:useLocalDpi xmlns:a14="http://schemas.microsoft.com/office/drawing/2010/main"/>
              </a:ext>
            </a:extLst>
          </a:blip>
          <a:srcRect/>
          <a:stretch>
            <a:fillRect/>
          </a:stretch>
        </p:blipFill>
        <p:spPr bwMode="auto">
          <a:xfrm>
            <a:off x="6761203" y="4005064"/>
            <a:ext cx="1800200" cy="2279695"/>
          </a:xfrm>
          <a:prstGeom prst="rect">
            <a:avLst/>
          </a:prstGeom>
          <a:noFill/>
          <a:ln>
            <a:noFill/>
          </a:ln>
        </p:spPr>
      </p:pic>
    </p:spTree>
    <p:extLst>
      <p:ext uri="{BB962C8B-B14F-4D97-AF65-F5344CB8AC3E}">
        <p14:creationId xmlns:p14="http://schemas.microsoft.com/office/powerpoint/2010/main" val="358186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548680"/>
            <a:ext cx="9361040" cy="1600200"/>
          </a:xfrm>
          <a:prstGeom prst="rect">
            <a:avLst/>
          </a:prstGeom>
        </p:spPr>
        <p:txBody>
          <a:bodyPr>
            <a:normAutofit fontScale="97500" lnSpcReduction="10000"/>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t>　</a:t>
            </a:r>
            <a:r>
              <a:rPr lang="ja-JP" altLang="en-US" dirty="0"/>
              <a:t>　</a:t>
            </a:r>
            <a:r>
              <a:rPr lang="ja-JP" altLang="en-US" dirty="0" smtClean="0"/>
              <a:t>　　情報の整理の方法</a:t>
            </a:r>
            <a:r>
              <a:rPr lang="en-US" altLang="ja-JP" dirty="0" smtClean="0"/>
              <a:t/>
            </a:r>
            <a:br>
              <a:rPr lang="en-US" altLang="ja-JP" dirty="0" smtClean="0"/>
            </a:br>
            <a:r>
              <a:rPr lang="ja-JP" altLang="en-US" dirty="0" smtClean="0"/>
              <a:t>　　　　</a:t>
            </a:r>
            <a:endParaRPr lang="ja-JP" altLang="en-US" dirty="0"/>
          </a:p>
        </p:txBody>
      </p:sp>
      <p:graphicFrame>
        <p:nvGraphicFramePr>
          <p:cNvPr id="2" name="図表 1"/>
          <p:cNvGraphicFramePr/>
          <p:nvPr>
            <p:extLst>
              <p:ext uri="{D42A27DB-BD31-4B8C-83A1-F6EECF244321}">
                <p14:modId xmlns:p14="http://schemas.microsoft.com/office/powerpoint/2010/main" val="3555296562"/>
              </p:ext>
            </p:extLst>
          </p:nvPr>
        </p:nvGraphicFramePr>
        <p:xfrm>
          <a:off x="612068" y="1484784"/>
          <a:ext cx="8136904"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右矢印 2"/>
          <p:cNvSpPr/>
          <p:nvPr/>
        </p:nvSpPr>
        <p:spPr>
          <a:xfrm>
            <a:off x="4860032" y="2148880"/>
            <a:ext cx="720080" cy="7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右矢印 5"/>
          <p:cNvSpPr/>
          <p:nvPr/>
        </p:nvSpPr>
        <p:spPr>
          <a:xfrm>
            <a:off x="4860032" y="3581028"/>
            <a:ext cx="720080" cy="7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右矢印 6"/>
          <p:cNvSpPr/>
          <p:nvPr/>
        </p:nvSpPr>
        <p:spPr>
          <a:xfrm>
            <a:off x="4677979" y="5013176"/>
            <a:ext cx="720080" cy="7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83259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2000"/>
                            </p:stCondLst>
                            <p:childTnLst>
                              <p:par>
                                <p:cTn id="17" presetID="10" presetClass="entr" presetSubtype="0" fill="hold" grpId="0" nodeType="afterEffect">
                                  <p:stCondLst>
                                    <p:cond delay="2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548680"/>
            <a:ext cx="9361040" cy="1600200"/>
          </a:xfrm>
          <a:prstGeom prst="rect">
            <a:avLst/>
          </a:prstGeom>
        </p:spPr>
        <p:txBody>
          <a:bodyPr>
            <a:normAutofit fontScale="97500" lnSpcReduction="10000"/>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t>　</a:t>
            </a:r>
            <a:r>
              <a:rPr lang="ja-JP" altLang="en-US" dirty="0"/>
              <a:t>　</a:t>
            </a:r>
            <a:r>
              <a:rPr lang="ja-JP" altLang="en-US" dirty="0" smtClean="0"/>
              <a:t>図・表・思考ツールを使う</a:t>
            </a:r>
            <a:r>
              <a:rPr lang="en-US" altLang="ja-JP" dirty="0" smtClean="0"/>
              <a:t/>
            </a:r>
            <a:br>
              <a:rPr lang="en-US" altLang="ja-JP" dirty="0" smtClean="0"/>
            </a:br>
            <a:r>
              <a:rPr lang="ja-JP" altLang="en-US" dirty="0" smtClean="0"/>
              <a:t>　　　　</a:t>
            </a:r>
            <a:endParaRPr lang="ja-JP" altLang="en-US" dirty="0"/>
          </a:p>
        </p:txBody>
      </p:sp>
      <p:graphicFrame>
        <p:nvGraphicFramePr>
          <p:cNvPr id="5" name="図表 4"/>
          <p:cNvGraphicFramePr/>
          <p:nvPr>
            <p:extLst>
              <p:ext uri="{D42A27DB-BD31-4B8C-83A1-F6EECF244321}">
                <p14:modId xmlns:p14="http://schemas.microsoft.com/office/powerpoint/2010/main" val="1374164307"/>
              </p:ext>
            </p:extLst>
          </p:nvPr>
        </p:nvGraphicFramePr>
        <p:xfrm>
          <a:off x="735333" y="1560108"/>
          <a:ext cx="2903896" cy="2276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テキスト ボックス 2771"/>
          <p:cNvSpPr txBox="1"/>
          <p:nvPr/>
        </p:nvSpPr>
        <p:spPr>
          <a:xfrm>
            <a:off x="528627" y="1521052"/>
            <a:ext cx="1037069" cy="325730"/>
          </a:xfrm>
          <a:prstGeom prst="rect">
            <a:avLst/>
          </a:prstGeom>
          <a:solidFill>
            <a:schemeClr val="accent1">
              <a:lumMod val="40000"/>
              <a:lumOff val="60000"/>
            </a:schemeClr>
          </a:solidFill>
          <a:ln w="12700" cap="flat" cmpd="sng" algn="ctr">
            <a:solidFill>
              <a:srgbClr val="5B9BD5">
                <a:shade val="50000"/>
              </a:srgbClr>
            </a:solidFill>
            <a:prstDash val="solid"/>
            <a:miter lim="800000"/>
          </a:ln>
          <a:effectLst/>
        </p:spPr>
        <p:txBody>
          <a:bodyPr rot="0" spcFirstLastPara="0" vert="horz" wrap="square" lIns="74295" tIns="8890" rIns="74295" bIns="8890" numCol="1" spcCol="0" rtlCol="0" fromWordArt="0" anchor="t" anchorCtr="0" forceAA="0" compatLnSpc="1">
            <a:prstTxWarp prst="textNoShape">
              <a:avLst/>
            </a:prstTxWarp>
            <a:spAutoFit/>
          </a:bodyPr>
          <a:lstStyle/>
          <a:p>
            <a:pPr algn="just">
              <a:spcAft>
                <a:spcPts val="0"/>
              </a:spcAft>
            </a:pPr>
            <a:r>
              <a:rPr lang="ja-JP" sz="2000" kern="100" dirty="0" smtClean="0">
                <a:ln w="10160" cap="flat" cmpd="sng" algn="ctr">
                  <a:solidFill>
                    <a:srgbClr val="000000"/>
                  </a:solidFill>
                  <a:prstDash val="solid"/>
                  <a:round/>
                </a:ln>
                <a:noFill/>
                <a:effectLst>
                  <a:outerShdw blurRad="38100" dist="22860" dir="5400000" algn="tl">
                    <a:srgbClr val="000000">
                      <a:alpha val="30000"/>
                    </a:srgbClr>
                  </a:outerShdw>
                </a:effectLst>
                <a:latin typeface="Century" panose="02040604050505020304" pitchFamily="18" charset="0"/>
                <a:ea typeface="ＭＳ 明朝" panose="02020609040205080304" pitchFamily="17" charset="-128"/>
                <a:cs typeface="Times New Roman" panose="02020603050405020304" pitchFamily="18" charset="0"/>
              </a:rPr>
              <a:t>ベ</a:t>
            </a:r>
            <a:r>
              <a:rPr lang="ja-JP" altLang="en-US" sz="2000" kern="100" dirty="0" smtClean="0">
                <a:ln w="10160" cap="flat" cmpd="sng" algn="ctr">
                  <a:solidFill>
                    <a:srgbClr val="000000"/>
                  </a:solidFill>
                  <a:prstDash val="solid"/>
                  <a:round/>
                </a:ln>
                <a:noFill/>
                <a:effectLst>
                  <a:outerShdw blurRad="38100" dist="22860" dir="5400000" algn="tl">
                    <a:srgbClr val="000000">
                      <a:alpha val="30000"/>
                    </a:srgbClr>
                  </a:outerShdw>
                </a:effectLst>
                <a:latin typeface="Century" panose="02040604050505020304" pitchFamily="18" charset="0"/>
                <a:ea typeface="ＭＳ 明朝" panose="02020609040205080304" pitchFamily="17" charset="-128"/>
                <a:cs typeface="Times New Roman" panose="02020603050405020304" pitchFamily="18" charset="0"/>
              </a:rPr>
              <a:t>ン</a:t>
            </a:r>
            <a:r>
              <a:rPr lang="ja-JP" sz="2000" kern="100" dirty="0" smtClean="0">
                <a:ln w="10160" cap="flat" cmpd="sng" algn="ctr">
                  <a:solidFill>
                    <a:srgbClr val="000000"/>
                  </a:solidFill>
                  <a:prstDash val="solid"/>
                  <a:round/>
                </a:ln>
                <a:noFill/>
                <a:effectLst>
                  <a:outerShdw blurRad="38100" dist="22860" dir="5400000" algn="tl">
                    <a:srgbClr val="000000">
                      <a:alpha val="30000"/>
                    </a:srgbClr>
                  </a:outerShdw>
                </a:effectLst>
                <a:latin typeface="Century" panose="02040604050505020304" pitchFamily="18" charset="0"/>
                <a:ea typeface="ＭＳ 明朝" panose="02020609040205080304" pitchFamily="17" charset="-128"/>
                <a:cs typeface="Times New Roman" panose="02020603050405020304" pitchFamily="18" charset="0"/>
              </a:rPr>
              <a:t>図</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7" name="直線コネクタ 6"/>
          <p:cNvCxnSpPr/>
          <p:nvPr/>
        </p:nvCxnSpPr>
        <p:spPr>
          <a:xfrm>
            <a:off x="6465870" y="2249263"/>
            <a:ext cx="8320" cy="249242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V="1">
            <a:off x="5133768" y="3495478"/>
            <a:ext cx="2797340" cy="19197"/>
          </a:xfrm>
          <a:prstGeom prst="line">
            <a:avLst/>
          </a:prstGeom>
        </p:spPr>
        <p:style>
          <a:lnRef idx="1">
            <a:schemeClr val="accent1"/>
          </a:lnRef>
          <a:fillRef idx="0">
            <a:schemeClr val="accent1"/>
          </a:fillRef>
          <a:effectRef idx="0">
            <a:schemeClr val="accent1"/>
          </a:effectRef>
          <a:fontRef idx="minor">
            <a:schemeClr val="tx1"/>
          </a:fontRef>
        </p:style>
      </p:cxnSp>
      <p:sp>
        <p:nvSpPr>
          <p:cNvPr id="10" name="角丸四角形 9"/>
          <p:cNvSpPr/>
          <p:nvPr/>
        </p:nvSpPr>
        <p:spPr>
          <a:xfrm>
            <a:off x="6927508" y="2471984"/>
            <a:ext cx="261739" cy="226584"/>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11" name="テキスト ボックス 2790"/>
          <p:cNvSpPr txBox="1"/>
          <p:nvPr/>
        </p:nvSpPr>
        <p:spPr>
          <a:xfrm>
            <a:off x="4417278" y="1815858"/>
            <a:ext cx="1212018" cy="325730"/>
          </a:xfrm>
          <a:prstGeom prst="rect">
            <a:avLst/>
          </a:prstGeom>
          <a:solidFill>
            <a:schemeClr val="accent1">
              <a:lumMod val="40000"/>
              <a:lumOff val="60000"/>
            </a:schemeClr>
          </a:solidFill>
          <a:ln w="12700" cap="flat" cmpd="sng" algn="ctr">
            <a:solidFill>
              <a:srgbClr val="5B9BD5">
                <a:shade val="50000"/>
              </a:srgbClr>
            </a:solidFill>
            <a:prstDash val="solid"/>
            <a:miter lim="800000"/>
          </a:ln>
          <a:effectLst/>
        </p:spPr>
        <p:txBody>
          <a:bodyPr rot="0" spcFirstLastPara="0" vert="horz" wrap="square" lIns="74295" tIns="8890" rIns="74295" bIns="8890" numCol="1" spcCol="0" rtlCol="0" fromWordArt="0" anchor="t" anchorCtr="0" forceAA="0" compatLnSpc="1">
            <a:prstTxWarp prst="textNoShape">
              <a:avLst/>
            </a:prstTxWarp>
            <a:spAutoFit/>
          </a:bodyPr>
          <a:lstStyle/>
          <a:p>
            <a:pPr algn="just">
              <a:spcAft>
                <a:spcPts val="0"/>
              </a:spcAft>
            </a:pPr>
            <a:r>
              <a:rPr lang="ja-JP" sz="2000" kern="100" dirty="0">
                <a:ln w="10160" cap="flat" cmpd="sng" algn="ctr">
                  <a:solidFill>
                    <a:srgbClr val="000000"/>
                  </a:solidFill>
                  <a:prstDash val="solid"/>
                  <a:round/>
                </a:ln>
                <a:noFill/>
                <a:effectLst>
                  <a:outerShdw blurRad="38100" dist="22860" dir="5400000" algn="tl">
                    <a:srgbClr val="000000">
                      <a:alpha val="30000"/>
                    </a:srgbClr>
                  </a:outerShdw>
                </a:effectLst>
                <a:latin typeface="Century" panose="02040604050505020304" pitchFamily="18" charset="0"/>
                <a:ea typeface="ＭＳ 明朝" panose="02020609040205080304" pitchFamily="17" charset="-128"/>
                <a:cs typeface="Times New Roman" panose="02020603050405020304" pitchFamily="18" charset="0"/>
              </a:rPr>
              <a:t>座標軸</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13" name="表 12"/>
          <p:cNvGraphicFramePr>
            <a:graphicFrameLocks noGrp="1"/>
          </p:cNvGraphicFramePr>
          <p:nvPr>
            <p:extLst>
              <p:ext uri="{D42A27DB-BD31-4B8C-83A1-F6EECF244321}">
                <p14:modId xmlns:p14="http://schemas.microsoft.com/office/powerpoint/2010/main" val="1853840642"/>
              </p:ext>
            </p:extLst>
          </p:nvPr>
        </p:nvGraphicFramePr>
        <p:xfrm>
          <a:off x="762676" y="4653136"/>
          <a:ext cx="4523853" cy="1483360"/>
        </p:xfrm>
        <a:graphic>
          <a:graphicData uri="http://schemas.openxmlformats.org/drawingml/2006/table">
            <a:tbl>
              <a:tblPr firstRow="1" bandRow="1">
                <a:tableStyleId>{93296810-A885-4BE3-A3E7-6D5BEEA58F35}</a:tableStyleId>
              </a:tblPr>
              <a:tblGrid>
                <a:gridCol w="1557033">
                  <a:extLst>
                    <a:ext uri="{9D8B030D-6E8A-4147-A177-3AD203B41FA5}">
                      <a16:colId xmlns:a16="http://schemas.microsoft.com/office/drawing/2014/main" val="3480072584"/>
                    </a:ext>
                  </a:extLst>
                </a:gridCol>
                <a:gridCol w="956147">
                  <a:extLst>
                    <a:ext uri="{9D8B030D-6E8A-4147-A177-3AD203B41FA5}">
                      <a16:colId xmlns:a16="http://schemas.microsoft.com/office/drawing/2014/main" val="789697896"/>
                    </a:ext>
                  </a:extLst>
                </a:gridCol>
                <a:gridCol w="936104">
                  <a:extLst>
                    <a:ext uri="{9D8B030D-6E8A-4147-A177-3AD203B41FA5}">
                      <a16:colId xmlns:a16="http://schemas.microsoft.com/office/drawing/2014/main" val="4242443137"/>
                    </a:ext>
                  </a:extLst>
                </a:gridCol>
                <a:gridCol w="1074569">
                  <a:extLst>
                    <a:ext uri="{9D8B030D-6E8A-4147-A177-3AD203B41FA5}">
                      <a16:colId xmlns:a16="http://schemas.microsoft.com/office/drawing/2014/main" val="144398220"/>
                    </a:ext>
                  </a:extLst>
                </a:gridCol>
              </a:tblGrid>
              <a:tr h="370840">
                <a:tc>
                  <a:txBody>
                    <a:bodyPr/>
                    <a:lstStyle/>
                    <a:p>
                      <a:endParaRPr kumimoji="1" lang="ja-JP" altLang="en-US" dirty="0"/>
                    </a:p>
                  </a:txBody>
                  <a:tcPr/>
                </a:tc>
                <a:tc>
                  <a:txBody>
                    <a:bodyPr/>
                    <a:lstStyle/>
                    <a:p>
                      <a:r>
                        <a:rPr kumimoji="1" lang="ja-JP" altLang="en-US" dirty="0" smtClean="0"/>
                        <a:t>情報１</a:t>
                      </a:r>
                      <a:endParaRPr kumimoji="1" lang="ja-JP" altLang="en-US" dirty="0"/>
                    </a:p>
                  </a:txBody>
                  <a:tcPr/>
                </a:tc>
                <a:tc>
                  <a:txBody>
                    <a:bodyPr/>
                    <a:lstStyle/>
                    <a:p>
                      <a:r>
                        <a:rPr kumimoji="1" lang="ja-JP" altLang="en-US" dirty="0" smtClean="0"/>
                        <a:t>情報２</a:t>
                      </a:r>
                      <a:endParaRPr kumimoji="1" lang="ja-JP" altLang="en-US" dirty="0"/>
                    </a:p>
                  </a:txBody>
                  <a:tcPr/>
                </a:tc>
                <a:tc>
                  <a:txBody>
                    <a:bodyPr/>
                    <a:lstStyle/>
                    <a:p>
                      <a:r>
                        <a:rPr kumimoji="1" lang="ja-JP" altLang="en-US" dirty="0" smtClean="0"/>
                        <a:t>情報３</a:t>
                      </a:r>
                      <a:endParaRPr kumimoji="1" lang="ja-JP" altLang="en-US" dirty="0"/>
                    </a:p>
                  </a:txBody>
                  <a:tcPr/>
                </a:tc>
                <a:extLst>
                  <a:ext uri="{0D108BD9-81ED-4DB2-BD59-A6C34878D82A}">
                    <a16:rowId xmlns:a16="http://schemas.microsoft.com/office/drawing/2014/main" val="3004955934"/>
                  </a:ext>
                </a:extLst>
              </a:tr>
              <a:tr h="370840">
                <a:tc>
                  <a:txBody>
                    <a:bodyPr/>
                    <a:lstStyle/>
                    <a:p>
                      <a:r>
                        <a:rPr kumimoji="1" lang="ja-JP" altLang="en-US" dirty="0" smtClean="0">
                          <a:latin typeface="+mj-ea"/>
                          <a:ea typeface="+mj-ea"/>
                        </a:rPr>
                        <a:t>一緒に活動</a:t>
                      </a:r>
                      <a:endParaRPr kumimoji="1" lang="ja-JP" altLang="en-US" dirty="0">
                        <a:latin typeface="+mj-ea"/>
                        <a:ea typeface="+mj-ea"/>
                      </a:endParaRPr>
                    </a:p>
                  </a:txBody>
                  <a:tcPr/>
                </a:tc>
                <a:tc>
                  <a:txBody>
                    <a:bodyPr/>
                    <a:lstStyle/>
                    <a:p>
                      <a:pPr algn="ctr"/>
                      <a:r>
                        <a:rPr kumimoji="1" lang="ja-JP" altLang="en-US" dirty="0" smtClean="0">
                          <a:latin typeface="+mj-ea"/>
                          <a:ea typeface="+mj-ea"/>
                        </a:rPr>
                        <a:t>〇</a:t>
                      </a:r>
                      <a:endParaRPr kumimoji="1" lang="en-US" altLang="ja-JP" dirty="0" smtClean="0">
                        <a:latin typeface="+mj-ea"/>
                        <a:ea typeface="+mj-ea"/>
                      </a:endParaRPr>
                    </a:p>
                  </a:txBody>
                  <a:tcPr/>
                </a:tc>
                <a:tc>
                  <a:txBody>
                    <a:bodyPr/>
                    <a:lstStyle/>
                    <a:p>
                      <a:pPr algn="ctr"/>
                      <a:r>
                        <a:rPr kumimoji="1" lang="en-US" altLang="ja-JP" dirty="0" smtClean="0">
                          <a:latin typeface="+mj-ea"/>
                          <a:ea typeface="+mj-ea"/>
                        </a:rPr>
                        <a:t>×</a:t>
                      </a:r>
                      <a:endParaRPr kumimoji="1" lang="ja-JP" altLang="en-US" dirty="0">
                        <a:latin typeface="+mj-ea"/>
                        <a:ea typeface="+mj-ea"/>
                      </a:endParaRPr>
                    </a:p>
                  </a:txBody>
                  <a:tcPr/>
                </a:tc>
                <a:tc>
                  <a:txBody>
                    <a:bodyPr/>
                    <a:lstStyle/>
                    <a:p>
                      <a:pPr algn="ctr"/>
                      <a:r>
                        <a:rPr kumimoji="1" lang="en-US" altLang="ja-JP" dirty="0" smtClean="0">
                          <a:latin typeface="+mj-ea"/>
                          <a:ea typeface="+mj-ea"/>
                        </a:rPr>
                        <a:t>×</a:t>
                      </a:r>
                      <a:endParaRPr kumimoji="1" lang="ja-JP" altLang="en-US" dirty="0">
                        <a:latin typeface="+mj-ea"/>
                        <a:ea typeface="+mj-ea"/>
                      </a:endParaRPr>
                    </a:p>
                  </a:txBody>
                  <a:tcPr/>
                </a:tc>
                <a:extLst>
                  <a:ext uri="{0D108BD9-81ED-4DB2-BD59-A6C34878D82A}">
                    <a16:rowId xmlns:a16="http://schemas.microsoft.com/office/drawing/2014/main" val="129637065"/>
                  </a:ext>
                </a:extLst>
              </a:tr>
              <a:tr h="370840">
                <a:tc>
                  <a:txBody>
                    <a:bodyPr/>
                    <a:lstStyle/>
                    <a:p>
                      <a:r>
                        <a:rPr kumimoji="1" lang="ja-JP" altLang="en-US" dirty="0" smtClean="0">
                          <a:latin typeface="+mj-ea"/>
                          <a:ea typeface="+mj-ea"/>
                        </a:rPr>
                        <a:t>簡単にできる</a:t>
                      </a:r>
                      <a:endParaRPr kumimoji="1" lang="en-US" altLang="ja-JP" dirty="0" smtClean="0">
                        <a:latin typeface="+mj-ea"/>
                        <a:ea typeface="+mj-ea"/>
                      </a:endParaRPr>
                    </a:p>
                  </a:txBody>
                  <a:tcPr/>
                </a:tc>
                <a:tc>
                  <a:txBody>
                    <a:bodyPr/>
                    <a:lstStyle/>
                    <a:p>
                      <a:pPr algn="ctr"/>
                      <a:r>
                        <a:rPr kumimoji="1" lang="ja-JP" altLang="en-US" dirty="0" smtClean="0">
                          <a:latin typeface="+mj-ea"/>
                          <a:ea typeface="+mj-ea"/>
                        </a:rPr>
                        <a:t>〇</a:t>
                      </a:r>
                      <a:endParaRPr kumimoji="1" lang="ja-JP" altLang="en-US" dirty="0">
                        <a:latin typeface="+mj-ea"/>
                        <a:ea typeface="+mj-ea"/>
                      </a:endParaRPr>
                    </a:p>
                  </a:txBody>
                  <a:tcPr/>
                </a:tc>
                <a:tc>
                  <a:txBody>
                    <a:bodyPr/>
                    <a:lstStyle/>
                    <a:p>
                      <a:pPr algn="ctr"/>
                      <a:r>
                        <a:rPr kumimoji="1" lang="ja-JP" altLang="en-US" dirty="0" smtClean="0">
                          <a:latin typeface="+mj-ea"/>
                          <a:ea typeface="+mj-ea"/>
                        </a:rPr>
                        <a:t>△</a:t>
                      </a:r>
                      <a:endParaRPr kumimoji="1" lang="en-US" altLang="ja-JP" dirty="0" smtClean="0">
                        <a:latin typeface="+mj-ea"/>
                        <a:ea typeface="+mj-ea"/>
                      </a:endParaRPr>
                    </a:p>
                  </a:txBody>
                  <a:tcPr/>
                </a:tc>
                <a:tc>
                  <a:txBody>
                    <a:bodyPr/>
                    <a:lstStyle/>
                    <a:p>
                      <a:pPr algn="ctr"/>
                      <a:r>
                        <a:rPr kumimoji="1" lang="ja-JP" altLang="en-US" dirty="0" smtClean="0">
                          <a:latin typeface="+mj-ea"/>
                          <a:ea typeface="+mj-ea"/>
                        </a:rPr>
                        <a:t>〇</a:t>
                      </a:r>
                      <a:endParaRPr kumimoji="1" lang="ja-JP" altLang="en-US" dirty="0">
                        <a:latin typeface="+mj-ea"/>
                        <a:ea typeface="+mj-ea"/>
                      </a:endParaRPr>
                    </a:p>
                  </a:txBody>
                  <a:tcPr/>
                </a:tc>
                <a:extLst>
                  <a:ext uri="{0D108BD9-81ED-4DB2-BD59-A6C34878D82A}">
                    <a16:rowId xmlns:a16="http://schemas.microsoft.com/office/drawing/2014/main" val="2273677998"/>
                  </a:ext>
                </a:extLst>
              </a:tr>
              <a:tr h="370840">
                <a:tc>
                  <a:txBody>
                    <a:bodyPr/>
                    <a:lstStyle/>
                    <a:p>
                      <a:r>
                        <a:rPr kumimoji="1" lang="ja-JP" altLang="en-US" dirty="0" smtClean="0">
                          <a:latin typeface="+mj-ea"/>
                          <a:ea typeface="+mj-ea"/>
                        </a:rPr>
                        <a:t>安全にできる</a:t>
                      </a:r>
                      <a:endParaRPr kumimoji="1" lang="ja-JP" altLang="en-US" dirty="0">
                        <a:latin typeface="+mj-ea"/>
                        <a:ea typeface="+mj-ea"/>
                      </a:endParaRPr>
                    </a:p>
                  </a:txBody>
                  <a:tcPr/>
                </a:tc>
                <a:tc>
                  <a:txBody>
                    <a:bodyPr/>
                    <a:lstStyle/>
                    <a:p>
                      <a:pPr algn="ctr"/>
                      <a:r>
                        <a:rPr kumimoji="1" lang="ja-JP" altLang="en-US" dirty="0" smtClean="0">
                          <a:latin typeface="+mj-ea"/>
                          <a:ea typeface="+mj-ea"/>
                        </a:rPr>
                        <a:t>〇</a:t>
                      </a:r>
                      <a:endParaRPr kumimoji="1" lang="ja-JP" altLang="en-US" dirty="0">
                        <a:latin typeface="+mj-ea"/>
                        <a:ea typeface="+mj-ea"/>
                      </a:endParaRPr>
                    </a:p>
                  </a:txBody>
                  <a:tcPr/>
                </a:tc>
                <a:tc>
                  <a:txBody>
                    <a:bodyPr/>
                    <a:lstStyle/>
                    <a:p>
                      <a:pPr algn="ctr"/>
                      <a:r>
                        <a:rPr kumimoji="1" lang="ja-JP" altLang="en-US" dirty="0" smtClean="0">
                          <a:latin typeface="+mj-ea"/>
                          <a:ea typeface="+mj-ea"/>
                        </a:rPr>
                        <a:t>〇</a:t>
                      </a:r>
                      <a:endParaRPr kumimoji="1" lang="ja-JP" altLang="en-US" dirty="0">
                        <a:latin typeface="+mj-ea"/>
                        <a:ea typeface="+mj-ea"/>
                      </a:endParaRPr>
                    </a:p>
                  </a:txBody>
                  <a:tcPr/>
                </a:tc>
                <a:tc>
                  <a:txBody>
                    <a:bodyPr/>
                    <a:lstStyle/>
                    <a:p>
                      <a:pPr algn="ctr"/>
                      <a:r>
                        <a:rPr kumimoji="1" lang="ja-JP" altLang="en-US" dirty="0" smtClean="0">
                          <a:latin typeface="+mj-ea"/>
                          <a:ea typeface="+mj-ea"/>
                        </a:rPr>
                        <a:t>〇</a:t>
                      </a:r>
                      <a:endParaRPr kumimoji="1" lang="ja-JP" altLang="en-US" dirty="0">
                        <a:latin typeface="+mj-ea"/>
                        <a:ea typeface="+mj-ea"/>
                      </a:endParaRPr>
                    </a:p>
                  </a:txBody>
                  <a:tcPr/>
                </a:tc>
                <a:extLst>
                  <a:ext uri="{0D108BD9-81ED-4DB2-BD59-A6C34878D82A}">
                    <a16:rowId xmlns:a16="http://schemas.microsoft.com/office/drawing/2014/main" val="3474528176"/>
                  </a:ext>
                </a:extLst>
              </a:tr>
            </a:tbl>
          </a:graphicData>
        </a:graphic>
      </p:graphicFrame>
      <p:sp>
        <p:nvSpPr>
          <p:cNvPr id="15" name="テキスト ボックス 2790"/>
          <p:cNvSpPr txBox="1"/>
          <p:nvPr/>
        </p:nvSpPr>
        <p:spPr>
          <a:xfrm>
            <a:off x="732575" y="4200202"/>
            <a:ext cx="1950911" cy="325730"/>
          </a:xfrm>
          <a:prstGeom prst="rect">
            <a:avLst/>
          </a:prstGeom>
          <a:solidFill>
            <a:schemeClr val="accent1">
              <a:lumMod val="40000"/>
              <a:lumOff val="60000"/>
            </a:schemeClr>
          </a:solidFill>
          <a:ln w="12700" cap="flat" cmpd="sng" algn="ctr">
            <a:solidFill>
              <a:srgbClr val="5B9BD5">
                <a:shade val="50000"/>
              </a:srgbClr>
            </a:solidFill>
            <a:prstDash val="solid"/>
            <a:miter lim="800000"/>
          </a:ln>
          <a:effectLst/>
        </p:spPr>
        <p:txBody>
          <a:bodyPr rot="0" spcFirstLastPara="0" vert="horz" wrap="square" lIns="74295" tIns="8890" rIns="74295" bIns="8890" numCol="1" spcCol="0" rtlCol="0" fromWordArt="0" anchor="t" anchorCtr="0" forceAA="0" compatLnSpc="1">
            <a:prstTxWarp prst="textNoShape">
              <a:avLst/>
            </a:prstTxWarp>
            <a:spAutoFit/>
          </a:bodyPr>
          <a:lstStyle/>
          <a:p>
            <a:pPr algn="just">
              <a:spcAft>
                <a:spcPts val="0"/>
              </a:spcAft>
            </a:pPr>
            <a:r>
              <a:rPr lang="ja-JP" altLang="en-US" sz="2000" kern="100" dirty="0">
                <a:ln w="10160" cap="flat" cmpd="sng" algn="ctr">
                  <a:solidFill>
                    <a:srgbClr val="000000"/>
                  </a:solidFill>
                  <a:prstDash val="solid"/>
                  <a:round/>
                </a:ln>
                <a:noFill/>
                <a:effectLst>
                  <a:outerShdw blurRad="38100" dist="22860" dir="5400000" algn="tl">
                    <a:srgbClr val="000000">
                      <a:alpha val="30000"/>
                    </a:srgbClr>
                  </a:outerShdw>
                </a:effectLst>
                <a:latin typeface="Century" panose="02040604050505020304" pitchFamily="18" charset="0"/>
                <a:ea typeface="ＭＳ 明朝" panose="02020609040205080304" pitchFamily="17" charset="-128"/>
                <a:cs typeface="Times New Roman" panose="02020603050405020304" pitchFamily="18" charset="0"/>
              </a:rPr>
              <a:t>マトリックス</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6" name="角丸四角形 15"/>
          <p:cNvSpPr/>
          <p:nvPr/>
        </p:nvSpPr>
        <p:spPr>
          <a:xfrm>
            <a:off x="5766500" y="3118428"/>
            <a:ext cx="261739" cy="226584"/>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17" name="角丸四角形 16"/>
          <p:cNvSpPr/>
          <p:nvPr/>
        </p:nvSpPr>
        <p:spPr>
          <a:xfrm>
            <a:off x="2006248" y="2379600"/>
            <a:ext cx="261739" cy="226584"/>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18" name="角丸四角形 17"/>
          <p:cNvSpPr/>
          <p:nvPr/>
        </p:nvSpPr>
        <p:spPr>
          <a:xfrm>
            <a:off x="5909636" y="3858882"/>
            <a:ext cx="261739" cy="226584"/>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19" name="角丸四角形 18"/>
          <p:cNvSpPr/>
          <p:nvPr/>
        </p:nvSpPr>
        <p:spPr>
          <a:xfrm>
            <a:off x="1987201" y="2845411"/>
            <a:ext cx="261739" cy="226584"/>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20" name="角丸四角形 19"/>
          <p:cNvSpPr/>
          <p:nvPr/>
        </p:nvSpPr>
        <p:spPr>
          <a:xfrm>
            <a:off x="2906122" y="2961836"/>
            <a:ext cx="261739" cy="226584"/>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21" name="角丸四角形 20"/>
          <p:cNvSpPr/>
          <p:nvPr/>
        </p:nvSpPr>
        <p:spPr>
          <a:xfrm>
            <a:off x="1067406" y="2732119"/>
            <a:ext cx="261739" cy="226584"/>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22" name="角丸四角形 21"/>
          <p:cNvSpPr/>
          <p:nvPr/>
        </p:nvSpPr>
        <p:spPr>
          <a:xfrm>
            <a:off x="1329145" y="2210774"/>
            <a:ext cx="261739" cy="226584"/>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23" name="角丸四角形 22"/>
          <p:cNvSpPr/>
          <p:nvPr/>
        </p:nvSpPr>
        <p:spPr>
          <a:xfrm>
            <a:off x="7090590" y="3669551"/>
            <a:ext cx="261739" cy="226584"/>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24" name="角丸四角形 23"/>
          <p:cNvSpPr/>
          <p:nvPr/>
        </p:nvSpPr>
        <p:spPr>
          <a:xfrm>
            <a:off x="4759352" y="3078683"/>
            <a:ext cx="336795" cy="769172"/>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600" dirty="0" smtClean="0">
                <a:latin typeface="+mn-ea"/>
              </a:rPr>
              <a:t>できる</a:t>
            </a:r>
            <a:endParaRPr lang="ja-JP" altLang="en-US" sz="1600" dirty="0">
              <a:latin typeface="+mn-ea"/>
            </a:endParaRPr>
          </a:p>
        </p:txBody>
      </p:sp>
      <p:sp>
        <p:nvSpPr>
          <p:cNvPr id="25" name="角丸四角形 24"/>
          <p:cNvSpPr/>
          <p:nvPr/>
        </p:nvSpPr>
        <p:spPr>
          <a:xfrm>
            <a:off x="7968729" y="3026760"/>
            <a:ext cx="278024" cy="937432"/>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600" dirty="0" smtClean="0">
                <a:latin typeface="+mn-ea"/>
              </a:rPr>
              <a:t>できない</a:t>
            </a:r>
            <a:endParaRPr lang="ja-JP" altLang="en-US" sz="1600" dirty="0">
              <a:latin typeface="+mn-ea"/>
            </a:endParaRPr>
          </a:p>
        </p:txBody>
      </p:sp>
      <p:sp>
        <p:nvSpPr>
          <p:cNvPr id="26" name="角丸四角形 25"/>
          <p:cNvSpPr/>
          <p:nvPr/>
        </p:nvSpPr>
        <p:spPr>
          <a:xfrm>
            <a:off x="5949011" y="2059249"/>
            <a:ext cx="1047690" cy="225002"/>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600" dirty="0" smtClean="0">
                <a:latin typeface="+mn-ea"/>
              </a:rPr>
              <a:t>みんな</a:t>
            </a:r>
            <a:r>
              <a:rPr lang="ja-JP" altLang="en-US" sz="1600" dirty="0">
                <a:latin typeface="+mn-ea"/>
              </a:rPr>
              <a:t>で</a:t>
            </a:r>
          </a:p>
        </p:txBody>
      </p:sp>
      <p:sp>
        <p:nvSpPr>
          <p:cNvPr id="27" name="角丸四角形 26"/>
          <p:cNvSpPr/>
          <p:nvPr/>
        </p:nvSpPr>
        <p:spPr>
          <a:xfrm>
            <a:off x="6141557" y="4683394"/>
            <a:ext cx="1047690" cy="225002"/>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600" dirty="0" smtClean="0">
                <a:latin typeface="+mn-ea"/>
              </a:rPr>
              <a:t>ひとり</a:t>
            </a:r>
            <a:r>
              <a:rPr lang="ja-JP" altLang="en-US" sz="1600" dirty="0">
                <a:latin typeface="+mn-ea"/>
              </a:rPr>
              <a:t>で</a:t>
            </a:r>
          </a:p>
        </p:txBody>
      </p:sp>
      <p:sp>
        <p:nvSpPr>
          <p:cNvPr id="29" name="角丸四角形吹き出し 28"/>
          <p:cNvSpPr/>
          <p:nvPr/>
        </p:nvSpPr>
        <p:spPr>
          <a:xfrm>
            <a:off x="5629296" y="5479073"/>
            <a:ext cx="3238987" cy="986939"/>
          </a:xfrm>
          <a:prstGeom prst="wedgeRoundRectCallout">
            <a:avLst>
              <a:gd name="adj1" fmla="val -45533"/>
              <a:gd name="adj2" fmla="val -82368"/>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r>
              <a:rPr lang="ja-JP" altLang="en-US" sz="2800" dirty="0" smtClean="0">
                <a:solidFill>
                  <a:srgbClr val="FF0000"/>
                </a:solidFill>
                <a:latin typeface="+mj-ea"/>
                <a:ea typeface="+mj-ea"/>
              </a:rPr>
              <a:t>整理・分析</a:t>
            </a:r>
            <a:r>
              <a:rPr lang="ja-JP" altLang="en-US" sz="2800" dirty="0" smtClean="0">
                <a:latin typeface="+mj-ea"/>
                <a:ea typeface="+mj-ea"/>
              </a:rPr>
              <a:t>することが大切です。</a:t>
            </a:r>
            <a:endParaRPr lang="ja-JP" altLang="en-US" sz="2800" dirty="0">
              <a:latin typeface="+mj-ea"/>
              <a:ea typeface="+mj-ea"/>
            </a:endParaRPr>
          </a:p>
        </p:txBody>
      </p:sp>
    </p:spTree>
    <p:extLst>
      <p:ext uri="{BB962C8B-B14F-4D97-AF65-F5344CB8AC3E}">
        <p14:creationId xmlns:p14="http://schemas.microsoft.com/office/powerpoint/2010/main" val="190077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par>
                          <p:cTn id="59" fill="hold">
                            <p:stCondLst>
                              <p:cond delay="1000"/>
                            </p:stCondLst>
                            <p:childTnLst>
                              <p:par>
                                <p:cTn id="60" presetID="10" presetClass="entr" presetSubtype="0"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500"/>
                                        <p:tgtEl>
                                          <p:spTgt spid="6"/>
                                        </p:tgtEl>
                                      </p:cBhvr>
                                    </p:animEffect>
                                  </p:childTnLst>
                                </p:cTn>
                              </p:par>
                            </p:childTnLst>
                          </p:cTn>
                        </p:par>
                        <p:par>
                          <p:cTn id="63" fill="hold">
                            <p:stCondLst>
                              <p:cond delay="1500"/>
                            </p:stCondLst>
                            <p:childTnLst>
                              <p:par>
                                <p:cTn id="64" presetID="10" presetClass="entr" presetSubtype="0"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childTnLst>
                          </p:cTn>
                        </p:par>
                        <p:par>
                          <p:cTn id="67" fill="hold">
                            <p:stCondLst>
                              <p:cond delay="2000"/>
                            </p:stCondLst>
                            <p:childTnLst>
                              <p:par>
                                <p:cTn id="68" presetID="10"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10" grpId="0" animBg="1"/>
      <p:bldP spid="11"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548680"/>
            <a:ext cx="9361040" cy="1600200"/>
          </a:xfrm>
          <a:prstGeom prst="rect">
            <a:avLst/>
          </a:prstGeom>
        </p:spPr>
        <p:txBody>
          <a:bodyPr>
            <a:normAutofit fontScale="97500" lnSpcReduction="10000"/>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t>　</a:t>
            </a:r>
            <a:r>
              <a:rPr lang="ja-JP" altLang="en-US" dirty="0"/>
              <a:t>　</a:t>
            </a:r>
            <a:r>
              <a:rPr lang="ja-JP" altLang="en-US" dirty="0" smtClean="0"/>
              <a:t>　　考えよう・話し合おう</a:t>
            </a:r>
            <a:r>
              <a:rPr lang="en-US" altLang="ja-JP" dirty="0" smtClean="0"/>
              <a:t/>
            </a:r>
            <a:br>
              <a:rPr lang="en-US" altLang="ja-JP" dirty="0" smtClean="0"/>
            </a:br>
            <a:r>
              <a:rPr lang="ja-JP" altLang="en-US" dirty="0" smtClean="0"/>
              <a:t>　　　　</a:t>
            </a:r>
            <a:endParaRPr lang="ja-JP" altLang="en-US" dirty="0"/>
          </a:p>
        </p:txBody>
      </p:sp>
      <p:sp>
        <p:nvSpPr>
          <p:cNvPr id="5" name="角丸四角形吹き出し 4"/>
          <p:cNvSpPr/>
          <p:nvPr/>
        </p:nvSpPr>
        <p:spPr>
          <a:xfrm>
            <a:off x="899592" y="1772816"/>
            <a:ext cx="7056784" cy="1341542"/>
          </a:xfrm>
          <a:prstGeom prst="wedgeRoundRectCallout">
            <a:avLst>
              <a:gd name="adj1" fmla="val -4386"/>
              <a:gd name="adj2" fmla="val -7280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r>
              <a:rPr lang="ja-JP" altLang="en-US" sz="2800" dirty="0">
                <a:solidFill>
                  <a:schemeClr val="tx1"/>
                </a:solidFill>
                <a:latin typeface="+mj-ea"/>
                <a:ea typeface="+mj-ea"/>
              </a:rPr>
              <a:t>自分</a:t>
            </a:r>
            <a:r>
              <a:rPr lang="ja-JP" altLang="en-US" sz="2800" dirty="0" smtClean="0">
                <a:solidFill>
                  <a:schemeClr val="tx1"/>
                </a:solidFill>
                <a:latin typeface="+mj-ea"/>
                <a:ea typeface="+mj-ea"/>
              </a:rPr>
              <a:t>とは異なる視点や考えに気付き、自分の考えを深めましょう。</a:t>
            </a:r>
            <a:endParaRPr lang="ja-JP" altLang="en-US" sz="2800" dirty="0">
              <a:solidFill>
                <a:schemeClr val="tx1"/>
              </a:solidFill>
              <a:latin typeface="+mj-ea"/>
              <a:ea typeface="+mj-ea"/>
            </a:endParaRPr>
          </a:p>
        </p:txBody>
      </p:sp>
      <p:pic>
        <p:nvPicPr>
          <p:cNvPr id="2" name="図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8064" y="3138439"/>
            <a:ext cx="2987733" cy="2987733"/>
          </a:xfrm>
          <a:prstGeom prst="rect">
            <a:avLst/>
          </a:prstGeom>
        </p:spPr>
      </p:pic>
      <p:sp>
        <p:nvSpPr>
          <p:cNvPr id="3" name="テキスト ボックス 2"/>
          <p:cNvSpPr txBox="1"/>
          <p:nvPr/>
        </p:nvSpPr>
        <p:spPr>
          <a:xfrm>
            <a:off x="467544" y="4309513"/>
            <a:ext cx="4464496" cy="1200329"/>
          </a:xfrm>
          <a:prstGeom prst="rect">
            <a:avLst/>
          </a:prstGeom>
          <a:noFill/>
        </p:spPr>
        <p:txBody>
          <a:bodyPr wrap="square" rtlCol="0">
            <a:spAutoFit/>
          </a:bodyPr>
          <a:lstStyle/>
          <a:p>
            <a:r>
              <a:rPr kumimoji="1" lang="ja-JP" altLang="en-US" sz="2400" dirty="0" smtClean="0">
                <a:latin typeface="メイリオ" panose="020B0604030504040204" pitchFamily="50" charset="-128"/>
                <a:ea typeface="メイリオ" panose="020B0604030504040204" pitchFamily="50" charset="-128"/>
              </a:rPr>
              <a:t>レポートにまとめるにあたって、いろんな人から、様々な意見を聞いてみましょう。</a:t>
            </a:r>
            <a:endParaRPr kumimoji="1"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6625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05752" y="585870"/>
            <a:ext cx="9361040" cy="1600200"/>
          </a:xfrm>
          <a:prstGeom prst="rect">
            <a:avLst/>
          </a:prstGeom>
        </p:spPr>
        <p:txBody>
          <a:bodyPr>
            <a:normAutofit fontScale="97500" lnSpcReduction="10000"/>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t>　</a:t>
            </a:r>
            <a:r>
              <a:rPr lang="ja-JP" altLang="en-US" dirty="0"/>
              <a:t>　</a:t>
            </a:r>
            <a:r>
              <a:rPr lang="ja-JP" altLang="en-US" dirty="0" smtClean="0"/>
              <a:t>　　レポートにしてまとめよう</a:t>
            </a:r>
            <a:r>
              <a:rPr lang="en-US" altLang="ja-JP" dirty="0" smtClean="0"/>
              <a:t/>
            </a:r>
            <a:br>
              <a:rPr lang="en-US" altLang="ja-JP" dirty="0" smtClean="0"/>
            </a:br>
            <a:r>
              <a:rPr lang="ja-JP" altLang="en-US" dirty="0" smtClean="0"/>
              <a:t>　　　　</a:t>
            </a:r>
            <a:endParaRPr lang="ja-JP" altLang="en-US" dirty="0"/>
          </a:p>
        </p:txBody>
      </p:sp>
      <p:sp>
        <p:nvSpPr>
          <p:cNvPr id="9" name="コンテンツ プレースホルダー 2"/>
          <p:cNvSpPr txBox="1">
            <a:spLocks/>
          </p:cNvSpPr>
          <p:nvPr/>
        </p:nvSpPr>
        <p:spPr>
          <a:xfrm>
            <a:off x="577444" y="1705542"/>
            <a:ext cx="8352928" cy="4464496"/>
          </a:xfrm>
          <a:prstGeom prst="rect">
            <a:avLst/>
          </a:prstGeom>
        </p:spPr>
        <p:txBody>
          <a:bodyPr>
            <a:noAutofit/>
          </a:bodyPr>
          <a:lst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a:lstStyle>
          <a:p>
            <a:r>
              <a:rPr lang="ja-JP" altLang="en-US" sz="3600" dirty="0">
                <a:solidFill>
                  <a:srgbClr val="FF0000"/>
                </a:solidFill>
                <a:latin typeface="+mj-ea"/>
                <a:ea typeface="+mj-ea"/>
              </a:rPr>
              <a:t>項目を立てて、</a:t>
            </a:r>
            <a:r>
              <a:rPr lang="ja-JP" altLang="en-US" sz="3600" dirty="0">
                <a:solidFill>
                  <a:schemeClr val="tx1"/>
                </a:solidFill>
                <a:latin typeface="+mj-ea"/>
                <a:ea typeface="+mj-ea"/>
              </a:rPr>
              <a:t>まとめていきましょう</a:t>
            </a:r>
            <a:r>
              <a:rPr lang="ja-JP" altLang="en-US" sz="3600" dirty="0" smtClean="0">
                <a:solidFill>
                  <a:schemeClr val="tx1"/>
                </a:solidFill>
                <a:latin typeface="+mj-ea"/>
                <a:ea typeface="+mj-ea"/>
              </a:rPr>
              <a:t>。</a:t>
            </a:r>
            <a:endParaRPr lang="en-US" altLang="ja-JP" sz="3600" dirty="0" smtClean="0">
              <a:solidFill>
                <a:schemeClr val="tx1"/>
              </a:solidFill>
              <a:latin typeface="+mj-ea"/>
              <a:ea typeface="+mj-ea"/>
            </a:endParaRPr>
          </a:p>
          <a:p>
            <a:endParaRPr lang="en-US" altLang="ja-JP" sz="3600" dirty="0">
              <a:solidFill>
                <a:srgbClr val="FF0000"/>
              </a:solidFill>
              <a:latin typeface="+mj-ea"/>
              <a:ea typeface="+mj-ea"/>
            </a:endParaRPr>
          </a:p>
          <a:p>
            <a:r>
              <a:rPr lang="ja-JP" altLang="en-US" sz="3600" dirty="0" smtClean="0">
                <a:solidFill>
                  <a:srgbClr val="FF0000"/>
                </a:solidFill>
                <a:latin typeface="+mj-ea"/>
                <a:ea typeface="+mj-ea"/>
              </a:rPr>
              <a:t>本に書いてあったこと</a:t>
            </a:r>
            <a:r>
              <a:rPr lang="ja-JP" altLang="en-US" sz="3600" dirty="0" smtClean="0">
                <a:latin typeface="+mj-ea"/>
                <a:ea typeface="+mj-ea"/>
              </a:rPr>
              <a:t>と、</a:t>
            </a:r>
            <a:r>
              <a:rPr lang="ja-JP" altLang="en-US" sz="3600" dirty="0" smtClean="0">
                <a:solidFill>
                  <a:srgbClr val="FF0000"/>
                </a:solidFill>
                <a:latin typeface="+mj-ea"/>
                <a:ea typeface="+mj-ea"/>
              </a:rPr>
              <a:t>自分の意見</a:t>
            </a:r>
            <a:r>
              <a:rPr lang="ja-JP" altLang="en-US" sz="3600" dirty="0" smtClean="0">
                <a:latin typeface="+mj-ea"/>
                <a:ea typeface="+mj-ea"/>
              </a:rPr>
              <a:t>を</a:t>
            </a:r>
            <a:endParaRPr lang="en-US" altLang="ja-JP" sz="3600" dirty="0" smtClean="0">
              <a:latin typeface="+mj-ea"/>
              <a:ea typeface="+mj-ea"/>
            </a:endParaRPr>
          </a:p>
          <a:p>
            <a:pPr marL="0" indent="0">
              <a:buNone/>
            </a:pPr>
            <a:r>
              <a:rPr lang="ja-JP" altLang="en-US" sz="3600" dirty="0">
                <a:latin typeface="+mj-ea"/>
                <a:ea typeface="+mj-ea"/>
              </a:rPr>
              <a:t>　</a:t>
            </a:r>
            <a:r>
              <a:rPr lang="ja-JP" altLang="en-US" sz="4000" u="sng" dirty="0" smtClean="0">
                <a:solidFill>
                  <a:srgbClr val="FF0000"/>
                </a:solidFill>
                <a:latin typeface="+mj-ea"/>
                <a:ea typeface="+mj-ea"/>
              </a:rPr>
              <a:t>区別して</a:t>
            </a:r>
            <a:r>
              <a:rPr lang="ja-JP" altLang="en-US" sz="3600" dirty="0" smtClean="0">
                <a:latin typeface="+mj-ea"/>
                <a:ea typeface="+mj-ea"/>
              </a:rPr>
              <a:t>書いていきましょう。</a:t>
            </a:r>
            <a:endParaRPr lang="en-US" altLang="ja-JP" sz="3600" dirty="0" smtClean="0">
              <a:latin typeface="+mj-ea"/>
              <a:ea typeface="+mj-ea"/>
            </a:endParaRPr>
          </a:p>
          <a:p>
            <a:pPr marL="0" indent="0">
              <a:buNone/>
            </a:pPr>
            <a:endParaRPr lang="en-US" altLang="ja-JP" sz="3600" dirty="0" smtClean="0">
              <a:solidFill>
                <a:srgbClr val="FF0000"/>
              </a:solidFill>
              <a:latin typeface="+mj-ea"/>
              <a:ea typeface="+mj-ea"/>
            </a:endParaRPr>
          </a:p>
          <a:p>
            <a:r>
              <a:rPr lang="ja-JP" altLang="en-US" sz="3600" dirty="0" smtClean="0">
                <a:solidFill>
                  <a:srgbClr val="FF0000"/>
                </a:solidFill>
                <a:latin typeface="+mj-ea"/>
                <a:ea typeface="+mj-ea"/>
              </a:rPr>
              <a:t>引用は「　」で</a:t>
            </a:r>
            <a:r>
              <a:rPr lang="ja-JP" altLang="en-US" sz="3600" dirty="0" smtClean="0">
                <a:solidFill>
                  <a:schemeClr val="tx1"/>
                </a:solidFill>
                <a:latin typeface="+mj-ea"/>
                <a:ea typeface="+mj-ea"/>
              </a:rPr>
              <a:t>くくります。</a:t>
            </a:r>
            <a:endParaRPr lang="en-US" altLang="ja-JP" sz="3600" dirty="0" smtClean="0">
              <a:solidFill>
                <a:srgbClr val="FF0000"/>
              </a:solidFill>
              <a:latin typeface="+mj-ea"/>
              <a:ea typeface="+mj-ea"/>
            </a:endParaRPr>
          </a:p>
          <a:p>
            <a:pPr marL="0" indent="0">
              <a:buNone/>
            </a:pPr>
            <a:endParaRPr lang="en-US" altLang="ja-JP" sz="3600" dirty="0" smtClean="0">
              <a:latin typeface="+mj-ea"/>
              <a:ea typeface="+mj-ea"/>
            </a:endParaRPr>
          </a:p>
        </p:txBody>
      </p:sp>
      <p:pic>
        <p:nvPicPr>
          <p:cNvPr id="5" name="図 4" descr="書類">
            <a:hlinkClick r:id="rId3" tooltip="&quot;書類&quot;"/>
          </p:cNvPr>
          <p:cNvPicPr/>
          <p:nvPr/>
        </p:nvPicPr>
        <p:blipFill>
          <a:blip r:embed="rId4" cstate="print">
            <a:extLst>
              <a:ext uri="{28A0092B-C50C-407E-A947-70E740481C1C}">
                <a14:useLocalDpi xmlns:a14="http://schemas.microsoft.com/office/drawing/2010/main"/>
              </a:ext>
            </a:extLst>
          </a:blip>
          <a:srcRect/>
          <a:stretch>
            <a:fillRect/>
          </a:stretch>
        </p:blipFill>
        <p:spPr bwMode="auto">
          <a:xfrm rot="1128183">
            <a:off x="6534319" y="3965674"/>
            <a:ext cx="1981763" cy="2227730"/>
          </a:xfrm>
          <a:prstGeom prst="rect">
            <a:avLst/>
          </a:prstGeom>
          <a:noFill/>
          <a:ln>
            <a:noFill/>
          </a:ln>
        </p:spPr>
      </p:pic>
      <p:pic>
        <p:nvPicPr>
          <p:cNvPr id="6" name="図 5" descr="勉強をする女の子のイラスト"/>
          <p:cNvPicPr/>
          <p:nvPr/>
        </p:nvPicPr>
        <p:blipFill>
          <a:blip r:embed="rId5" cstate="print">
            <a:extLst>
              <a:ext uri="{28A0092B-C50C-407E-A947-70E740481C1C}">
                <a14:useLocalDpi xmlns:a14="http://schemas.microsoft.com/office/drawing/2010/main"/>
              </a:ext>
            </a:extLst>
          </a:blip>
          <a:srcRect/>
          <a:stretch>
            <a:fillRect/>
          </a:stretch>
        </p:blipFill>
        <p:spPr bwMode="auto">
          <a:xfrm>
            <a:off x="7737304" y="1577755"/>
            <a:ext cx="1368152" cy="1368150"/>
          </a:xfrm>
          <a:prstGeom prst="rect">
            <a:avLst/>
          </a:prstGeom>
          <a:noFill/>
          <a:ln>
            <a:noFill/>
          </a:ln>
        </p:spPr>
      </p:pic>
    </p:spTree>
    <p:extLst>
      <p:ext uri="{BB962C8B-B14F-4D97-AF65-F5344CB8AC3E}">
        <p14:creationId xmlns:p14="http://schemas.microsoft.com/office/powerpoint/2010/main" val="261140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4860032" y="404664"/>
            <a:ext cx="4739089" cy="1039605"/>
          </a:xfrm>
          <a:prstGeom prst="rect">
            <a:avLst/>
          </a:prstGeom>
        </p:spPr>
        <p:txBody>
          <a:bodyPr vert="horz" lIns="68580" tIns="34290" rIns="68580" bIns="3429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defTabSz="342900"/>
            <a:r>
              <a:rPr lang="ja-JP" altLang="en-US" sz="2700" dirty="0" smtClean="0">
                <a:solidFill>
                  <a:prstClr val="black">
                    <a:lumMod val="85000"/>
                    <a:lumOff val="15000"/>
                  </a:prstClr>
                </a:solidFill>
                <a:latin typeface="HGS創英角ｺﾞｼｯｸUB" panose="020B0900000000000000" pitchFamily="50" charset="-128"/>
                <a:ea typeface="HGS創英角ｺﾞｼｯｸUB" panose="020B0900000000000000" pitchFamily="50" charset="-128"/>
              </a:rPr>
              <a:t>レポート作成、</a:t>
            </a:r>
            <a:endParaRPr lang="en-US" altLang="ja-JP" sz="2700" dirty="0" smtClean="0">
              <a:solidFill>
                <a:prstClr val="black">
                  <a:lumMod val="85000"/>
                  <a:lumOff val="15000"/>
                </a:prstClr>
              </a:solidFill>
              <a:latin typeface="HGS創英角ｺﾞｼｯｸUB" panose="020B0900000000000000" pitchFamily="50" charset="-128"/>
              <a:ea typeface="HGS創英角ｺﾞｼｯｸUB" panose="020B0900000000000000" pitchFamily="50" charset="-128"/>
            </a:endParaRPr>
          </a:p>
          <a:p>
            <a:pPr defTabSz="342900"/>
            <a:r>
              <a:rPr lang="ja-JP" altLang="en-US" sz="2700" dirty="0">
                <a:solidFill>
                  <a:prstClr val="black">
                    <a:lumMod val="85000"/>
                    <a:lumOff val="15000"/>
                  </a:prstClr>
                </a:solidFill>
                <a:latin typeface="HGS創英角ｺﾞｼｯｸUB" panose="020B0900000000000000" pitchFamily="50" charset="-128"/>
                <a:ea typeface="HGS創英角ｺﾞｼｯｸUB" panose="020B0900000000000000" pitchFamily="50" charset="-128"/>
              </a:rPr>
              <a:t>　</a:t>
            </a:r>
            <a:r>
              <a:rPr lang="ja-JP" altLang="en-US" sz="2700" dirty="0" smtClean="0">
                <a:solidFill>
                  <a:prstClr val="black">
                    <a:lumMod val="85000"/>
                    <a:lumOff val="15000"/>
                  </a:prstClr>
                </a:solidFill>
                <a:latin typeface="HGS創英角ｺﾞｼｯｸUB" panose="020B0900000000000000" pitchFamily="50" charset="-128"/>
                <a:ea typeface="HGS創英角ｺﾞｼｯｸUB" panose="020B0900000000000000" pitchFamily="50" charset="-128"/>
              </a:rPr>
              <a:t>　　　ここもポイント！</a:t>
            </a:r>
            <a:endParaRPr lang="ja-JP" altLang="en-US" sz="2700" dirty="0">
              <a:solidFill>
                <a:prstClr val="black">
                  <a:lumMod val="85000"/>
                  <a:lumOff val="15000"/>
                </a:prstClr>
              </a:solidFill>
              <a:latin typeface="HGS創英角ｺﾞｼｯｸUB" panose="020B0900000000000000" pitchFamily="50" charset="-128"/>
              <a:ea typeface="HGS創英角ｺﾞｼｯｸUB" panose="020B0900000000000000" pitchFamily="50" charset="-128"/>
            </a:endParaRPr>
          </a:p>
        </p:txBody>
      </p:sp>
      <p:sp>
        <p:nvSpPr>
          <p:cNvPr id="11" name="テキスト ボックス 2"/>
          <p:cNvSpPr txBox="1">
            <a:spLocks noChangeArrowheads="1"/>
          </p:cNvSpPr>
          <p:nvPr/>
        </p:nvSpPr>
        <p:spPr bwMode="auto">
          <a:xfrm>
            <a:off x="3995936" y="4788930"/>
            <a:ext cx="4896544" cy="846187"/>
          </a:xfrm>
          <a:prstGeom prst="rect">
            <a:avLst/>
          </a:prstGeom>
          <a:noFill/>
          <a:ln w="3175">
            <a:solidFill>
              <a:sysClr val="windowText" lastClr="000000"/>
            </a:solidFill>
            <a:miter lim="800000"/>
            <a:headEnd/>
            <a:tailEnd/>
          </a:ln>
        </p:spPr>
        <p:txBody>
          <a:bodyPr rot="0" vert="horz" wrap="square" lIns="91440" tIns="45720" rIns="91440" bIns="45720" anchor="t" anchorCtr="0">
            <a:noAutofit/>
          </a:bodyPr>
          <a:lstStyle/>
          <a:p>
            <a:pPr marL="508000" indent="-508000" algn="l">
              <a:spcAft>
                <a:spcPts val="0"/>
              </a:spcAft>
            </a:pPr>
            <a:r>
              <a:rPr lang="ja-JP" kern="100" dirty="0" smtClean="0">
                <a:effectLst/>
                <a:latin typeface="Century" panose="02040604050505020304" pitchFamily="18" charset="0"/>
                <a:ea typeface="HGSｺﾞｼｯｸM" panose="020B0600000000000000" pitchFamily="50" charset="-128"/>
                <a:cs typeface="Times New Roman" panose="02020603050405020304" pitchFamily="18" charset="0"/>
              </a:rPr>
              <a:t>参考</a:t>
            </a:r>
            <a:r>
              <a:rPr lang="ja-JP" altLang="en-US" kern="100" dirty="0">
                <a:latin typeface="Century" panose="02040604050505020304" pitchFamily="18" charset="0"/>
                <a:ea typeface="HGSｺﾞｼｯｸM" panose="020B0600000000000000" pitchFamily="50" charset="-128"/>
                <a:cs typeface="Times New Roman" panose="02020603050405020304" pitchFamily="18" charset="0"/>
              </a:rPr>
              <a:t>資料</a:t>
            </a:r>
            <a:r>
              <a:rPr lang="ja-JP" kern="100" dirty="0" smtClean="0">
                <a:effectLst/>
                <a:latin typeface="Century" panose="02040604050505020304" pitchFamily="18" charset="0"/>
                <a:ea typeface="HGSｺﾞｼｯｸM" panose="020B0600000000000000" pitchFamily="50" charset="-128"/>
                <a:cs typeface="Times New Roman" panose="02020603050405020304" pitchFamily="18" charset="0"/>
              </a:rPr>
              <a:t>：</a:t>
            </a:r>
            <a:r>
              <a:rPr lang="ja-JP" kern="100" dirty="0">
                <a:effectLst/>
                <a:latin typeface="Century" panose="02040604050505020304" pitchFamily="18" charset="0"/>
                <a:ea typeface="HGSｺﾞｼｯｸM" panose="020B0600000000000000" pitchFamily="50" charset="-128"/>
                <a:cs typeface="Times New Roman" panose="02020603050405020304" pitchFamily="18" charset="0"/>
              </a:rPr>
              <a:t>『ジュニア百科事典</a:t>
            </a:r>
            <a:r>
              <a:rPr lang="ja-JP" kern="100" dirty="0" smtClean="0">
                <a:effectLst/>
                <a:latin typeface="Century" panose="02040604050505020304" pitchFamily="18" charset="0"/>
                <a:ea typeface="HGSｺﾞｼｯｸM" panose="020B0600000000000000" pitchFamily="50" charset="-128"/>
                <a:cs typeface="Times New Roman" panose="02020603050405020304" pitchFamily="18" charset="0"/>
              </a:rPr>
              <a:t>』</a:t>
            </a:r>
            <a:endParaRPr lang="en-US" altLang="ja-JP" kern="100" dirty="0" smtClean="0">
              <a:effectLst/>
              <a:latin typeface="Century" panose="02040604050505020304" pitchFamily="18" charset="0"/>
              <a:ea typeface="HGSｺﾞｼｯｸM" panose="020B0600000000000000" pitchFamily="50" charset="-128"/>
              <a:cs typeface="Times New Roman" panose="02020603050405020304" pitchFamily="18" charset="0"/>
            </a:endParaRPr>
          </a:p>
          <a:p>
            <a:pPr marL="508000" indent="-508000" algn="l">
              <a:spcAft>
                <a:spcPts val="0"/>
              </a:spcAft>
            </a:pPr>
            <a:r>
              <a:rPr lang="ja-JP" altLang="en-US" kern="100" dirty="0">
                <a:latin typeface="Century" panose="02040604050505020304" pitchFamily="18" charset="0"/>
                <a:ea typeface="HGSｺﾞｼｯｸM" panose="020B0600000000000000" pitchFamily="50" charset="-128"/>
                <a:cs typeface="Times New Roman" panose="02020603050405020304" pitchFamily="18" charset="0"/>
              </a:rPr>
              <a:t>　</a:t>
            </a:r>
            <a:r>
              <a:rPr lang="ja-JP" altLang="en-US" kern="100" dirty="0" smtClean="0">
                <a:latin typeface="Century" panose="02040604050505020304" pitchFamily="18" charset="0"/>
                <a:ea typeface="HGSｺﾞｼｯｸM" panose="020B0600000000000000" pitchFamily="50" charset="-128"/>
                <a:cs typeface="Times New Roman" panose="02020603050405020304" pitchFamily="18" charset="0"/>
              </a:rPr>
              <a:t>　</a:t>
            </a:r>
            <a:r>
              <a:rPr lang="ja-JP" kern="100" dirty="0" smtClean="0">
                <a:effectLst/>
                <a:latin typeface="Century" panose="02040604050505020304" pitchFamily="18" charset="0"/>
                <a:ea typeface="HGSｺﾞｼｯｸM" panose="020B0600000000000000" pitchFamily="50" charset="-128"/>
                <a:cs typeface="Times New Roman" panose="02020603050405020304" pitchFamily="18" charset="0"/>
              </a:rPr>
              <a:t>（</a:t>
            </a:r>
            <a:r>
              <a:rPr lang="ja-JP" kern="100" dirty="0">
                <a:effectLst/>
                <a:latin typeface="Century" panose="02040604050505020304" pitchFamily="18" charset="0"/>
                <a:ea typeface="HGSｺﾞｼｯｸM" panose="020B0600000000000000" pitchFamily="50" charset="-128"/>
                <a:cs typeface="Times New Roman" panose="02020603050405020304" pitchFamily="18" charset="0"/>
              </a:rPr>
              <a:t>仙台太郎／著・仙台堂出版・</a:t>
            </a:r>
            <a:r>
              <a:rPr lang="en-US" kern="100" dirty="0">
                <a:effectLst/>
                <a:latin typeface="Century" panose="02040604050505020304" pitchFamily="18" charset="0"/>
                <a:ea typeface="HGSｺﾞｼｯｸM" panose="020B0600000000000000" pitchFamily="50" charset="-128"/>
                <a:cs typeface="Times New Roman" panose="02020603050405020304" pitchFamily="18" charset="0"/>
              </a:rPr>
              <a:t>2018.6.</a:t>
            </a:r>
            <a:r>
              <a:rPr lang="ja-JP" kern="100" dirty="0">
                <a:effectLst/>
                <a:latin typeface="Century" panose="02040604050505020304" pitchFamily="18" charset="0"/>
                <a:ea typeface="HGSｺﾞｼｯｸM" panose="020B0600000000000000" pitchFamily="50" charset="-128"/>
                <a:cs typeface="Times New Roman" panose="02020603050405020304" pitchFamily="18" charset="0"/>
              </a:rPr>
              <a:t>）</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sz="1000" b="1" kern="100" dirty="0">
                <a:ln w="6731" cap="flat" cmpd="sng" algn="ctr">
                  <a:solidFill>
                    <a:srgbClr val="FFFFFF"/>
                  </a:solidFill>
                  <a:prstDash val="solid"/>
                  <a:round/>
                </a:ln>
                <a:noFill/>
                <a:effectLst>
                  <a:outerShdw dist="38100" dir="2700000" algn="bl">
                    <a:schemeClr val="accent5"/>
                  </a:outerShdw>
                </a:effectLst>
                <a:latin typeface="HGP創英角ﾎﾟｯﾌﾟ体" panose="040B0A00000000000000" pitchFamily="50" charset="-128"/>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 name="テキスト ボックス 2"/>
          <p:cNvSpPr txBox="1">
            <a:spLocks noChangeArrowheads="1"/>
          </p:cNvSpPr>
          <p:nvPr/>
        </p:nvSpPr>
        <p:spPr bwMode="auto">
          <a:xfrm>
            <a:off x="857231" y="4788929"/>
            <a:ext cx="3138705" cy="423094"/>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ja-JP" sz="1400" b="1" kern="100" dirty="0">
                <a:effectLst/>
                <a:latin typeface="Century" panose="02040604050505020304" pitchFamily="18" charset="0"/>
                <a:ea typeface="HGPｺﾞｼｯｸM" panose="020B0600000000000000" pitchFamily="50" charset="-128"/>
                <a:cs typeface="Times New Roman" panose="02020603050405020304" pitchFamily="18" charset="0"/>
              </a:rPr>
              <a:t>※</a:t>
            </a:r>
            <a:r>
              <a:rPr lang="ja-JP" kern="100" dirty="0">
                <a:effectLst/>
                <a:latin typeface="Century" panose="02040604050505020304" pitchFamily="18" charset="0"/>
                <a:ea typeface="HGPｺﾞｼｯｸM" panose="020B0600000000000000" pitchFamily="50" charset="-128"/>
                <a:cs typeface="Times New Roman" panose="02020603050405020304" pitchFamily="18" charset="0"/>
              </a:rPr>
              <a:t>レポートの</a:t>
            </a:r>
            <a:r>
              <a:rPr lang="ja-JP" kern="100" dirty="0" smtClean="0">
                <a:effectLst/>
                <a:latin typeface="Century" panose="02040604050505020304" pitchFamily="18" charset="0"/>
                <a:ea typeface="HGPｺﾞｼｯｸM" panose="020B0600000000000000" pitchFamily="50" charset="-128"/>
                <a:cs typeface="Times New Roman" panose="02020603050405020304" pitchFamily="18" charset="0"/>
              </a:rPr>
              <a:t>参考</a:t>
            </a:r>
            <a:r>
              <a:rPr lang="ja-JP" altLang="en-US" kern="100" dirty="0">
                <a:latin typeface="Century" panose="02040604050505020304" pitchFamily="18" charset="0"/>
                <a:ea typeface="HGPｺﾞｼｯｸM" panose="020B0600000000000000" pitchFamily="50" charset="-128"/>
                <a:cs typeface="Times New Roman" panose="02020603050405020304" pitchFamily="18" charset="0"/>
              </a:rPr>
              <a:t>資料</a:t>
            </a:r>
            <a:r>
              <a:rPr lang="ja-JP" kern="100" dirty="0">
                <a:effectLst/>
                <a:latin typeface="Century" panose="02040604050505020304" pitchFamily="18" charset="0"/>
                <a:ea typeface="HGPｺﾞｼｯｸM" panose="020B0600000000000000" pitchFamily="50" charset="-128"/>
                <a:cs typeface="Times New Roman" panose="02020603050405020304" pitchFamily="18" charset="0"/>
              </a:rPr>
              <a:t>　記入例</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4" name="コンテンツ プレースホルダー 2"/>
          <p:cNvSpPr txBox="1">
            <a:spLocks/>
          </p:cNvSpPr>
          <p:nvPr/>
        </p:nvSpPr>
        <p:spPr>
          <a:xfrm>
            <a:off x="539552" y="1196752"/>
            <a:ext cx="8352928" cy="5256584"/>
          </a:xfrm>
          <a:prstGeom prst="rect">
            <a:avLst/>
          </a:prstGeom>
        </p:spPr>
        <p:txBody>
          <a:bodyPr>
            <a:noAutofit/>
          </a:bodyPr>
          <a:lst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a:lstStyle>
          <a:p>
            <a:r>
              <a:rPr lang="ja-JP" altLang="en-US" sz="3600" dirty="0" smtClean="0">
                <a:solidFill>
                  <a:schemeClr val="tx1"/>
                </a:solidFill>
                <a:latin typeface="+mj-ea"/>
                <a:ea typeface="+mj-ea"/>
              </a:rPr>
              <a:t>調べたことを伝えたい</a:t>
            </a:r>
            <a:r>
              <a:rPr lang="ja-JP" altLang="en-US" sz="3600" dirty="0" smtClean="0">
                <a:solidFill>
                  <a:srgbClr val="0070C0"/>
                </a:solidFill>
                <a:latin typeface="+mj-ea"/>
                <a:ea typeface="+mj-ea"/>
              </a:rPr>
              <a:t>相手を意識</a:t>
            </a:r>
            <a:r>
              <a:rPr lang="ja-JP" altLang="en-US" sz="3600" dirty="0" smtClean="0">
                <a:solidFill>
                  <a:schemeClr val="tx1"/>
                </a:solidFill>
                <a:latin typeface="+mj-ea"/>
                <a:ea typeface="+mj-ea"/>
              </a:rPr>
              <a:t>する。</a:t>
            </a:r>
            <a:endParaRPr lang="en-US" altLang="ja-JP" sz="3600" dirty="0" smtClean="0">
              <a:solidFill>
                <a:schemeClr val="tx1"/>
              </a:solidFill>
              <a:latin typeface="+mj-ea"/>
              <a:ea typeface="+mj-ea"/>
            </a:endParaRPr>
          </a:p>
          <a:p>
            <a:endParaRPr lang="en-US" altLang="ja-JP" sz="3600" dirty="0" smtClean="0">
              <a:solidFill>
                <a:schemeClr val="tx1"/>
              </a:solidFill>
              <a:latin typeface="+mj-ea"/>
              <a:ea typeface="+mj-ea"/>
            </a:endParaRPr>
          </a:p>
          <a:p>
            <a:r>
              <a:rPr lang="ja-JP" altLang="en-US" sz="3600" dirty="0" smtClean="0">
                <a:solidFill>
                  <a:srgbClr val="0070C0"/>
                </a:solidFill>
                <a:latin typeface="+mj-ea"/>
                <a:ea typeface="+mj-ea"/>
              </a:rPr>
              <a:t>目的を意識</a:t>
            </a:r>
            <a:r>
              <a:rPr lang="ja-JP" altLang="en-US" sz="3600" dirty="0" smtClean="0">
                <a:solidFill>
                  <a:schemeClr val="tx1"/>
                </a:solidFill>
                <a:latin typeface="+mj-ea"/>
                <a:ea typeface="+mj-ea"/>
              </a:rPr>
              <a:t>して、課題と向き合う。</a:t>
            </a:r>
            <a:endParaRPr lang="en-US" altLang="ja-JP" sz="3600" dirty="0">
              <a:solidFill>
                <a:schemeClr val="tx1"/>
              </a:solidFill>
              <a:latin typeface="+mj-ea"/>
              <a:ea typeface="+mj-ea"/>
            </a:endParaRPr>
          </a:p>
          <a:p>
            <a:pPr marL="0" indent="0">
              <a:buNone/>
            </a:pPr>
            <a:endParaRPr lang="en-US" altLang="ja-JP" sz="3600" dirty="0" smtClean="0">
              <a:solidFill>
                <a:srgbClr val="FF0000"/>
              </a:solidFill>
              <a:latin typeface="+mj-ea"/>
              <a:ea typeface="+mj-ea"/>
            </a:endParaRPr>
          </a:p>
          <a:p>
            <a:r>
              <a:rPr lang="ja-JP" altLang="en-US" sz="3600" dirty="0" smtClean="0">
                <a:solidFill>
                  <a:schemeClr val="tx1"/>
                </a:solidFill>
                <a:latin typeface="+mj-ea"/>
                <a:ea typeface="+mj-ea"/>
              </a:rPr>
              <a:t>レポートの終わりに</a:t>
            </a:r>
            <a:r>
              <a:rPr lang="ja-JP" altLang="en-US" sz="3600" dirty="0" smtClean="0">
                <a:solidFill>
                  <a:srgbClr val="FF0000"/>
                </a:solidFill>
                <a:latin typeface="+mj-ea"/>
                <a:ea typeface="+mj-ea"/>
              </a:rPr>
              <a:t>参考資料を明記</a:t>
            </a:r>
            <a:r>
              <a:rPr lang="ja-JP" altLang="en-US" sz="3600" dirty="0" smtClean="0">
                <a:solidFill>
                  <a:schemeClr val="tx1"/>
                </a:solidFill>
                <a:latin typeface="+mj-ea"/>
                <a:ea typeface="+mj-ea"/>
              </a:rPr>
              <a:t>する</a:t>
            </a:r>
            <a:r>
              <a:rPr lang="ja-JP" altLang="en-US" sz="3600" dirty="0" smtClean="0">
                <a:latin typeface="+mj-ea"/>
                <a:ea typeface="+mj-ea"/>
              </a:rPr>
              <a:t>。</a:t>
            </a:r>
            <a:endParaRPr lang="en-US" altLang="ja-JP" sz="3600" dirty="0" smtClean="0">
              <a:latin typeface="+mj-ea"/>
              <a:ea typeface="+mj-ea"/>
            </a:endParaRPr>
          </a:p>
          <a:p>
            <a:pPr marL="0" indent="0">
              <a:buNone/>
            </a:pPr>
            <a:endParaRPr lang="en-US" altLang="ja-JP" sz="3600" dirty="0">
              <a:latin typeface="+mj-ea"/>
              <a:ea typeface="+mj-ea"/>
            </a:endParaRPr>
          </a:p>
          <a:p>
            <a:pPr marL="0" indent="0">
              <a:buNone/>
            </a:pPr>
            <a:endParaRPr lang="en-US" altLang="ja-JP" sz="1800" dirty="0" smtClean="0">
              <a:latin typeface="+mj-ea"/>
              <a:ea typeface="+mj-ea"/>
            </a:endParaRPr>
          </a:p>
          <a:p>
            <a:r>
              <a:rPr lang="ja-JP" altLang="en-US" sz="3600" dirty="0">
                <a:latin typeface="+mj-ea"/>
                <a:ea typeface="+mj-ea"/>
              </a:rPr>
              <a:t>学習</a:t>
            </a:r>
            <a:r>
              <a:rPr lang="ja-JP" altLang="en-US" sz="3600" dirty="0" smtClean="0">
                <a:latin typeface="+mj-ea"/>
                <a:ea typeface="+mj-ea"/>
              </a:rPr>
              <a:t>を振り返る。</a:t>
            </a:r>
            <a:endParaRPr lang="en-US" altLang="ja-JP" sz="3600" dirty="0" smtClean="0">
              <a:solidFill>
                <a:srgbClr val="FF0000"/>
              </a:solidFill>
              <a:latin typeface="+mj-ea"/>
              <a:ea typeface="+mj-ea"/>
            </a:endParaRPr>
          </a:p>
          <a:p>
            <a:endParaRPr lang="en-US" altLang="ja-JP" sz="3600" dirty="0" smtClean="0">
              <a:latin typeface="+mj-ea"/>
              <a:ea typeface="+mj-ea"/>
            </a:endParaRPr>
          </a:p>
        </p:txBody>
      </p:sp>
    </p:spTree>
    <p:extLst>
      <p:ext uri="{BB962C8B-B14F-4D97-AF65-F5344CB8AC3E}">
        <p14:creationId xmlns:p14="http://schemas.microsoft.com/office/powerpoint/2010/main" val="255846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548680"/>
            <a:ext cx="9361040" cy="1600200"/>
          </a:xfrm>
          <a:prstGeom prst="rect">
            <a:avLst/>
          </a:prstGeom>
        </p:spPr>
        <p:txBody>
          <a:bodyPr>
            <a:normAutofit fontScale="97500" lnSpcReduction="10000"/>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t>　</a:t>
            </a:r>
            <a:r>
              <a:rPr lang="ja-JP" altLang="en-US" dirty="0"/>
              <a:t>　</a:t>
            </a:r>
            <a:r>
              <a:rPr lang="ja-JP" altLang="en-US" dirty="0" smtClean="0"/>
              <a:t>　　　　発表しよう</a:t>
            </a:r>
            <a:r>
              <a:rPr lang="en-US" altLang="ja-JP" dirty="0" smtClean="0"/>
              <a:t/>
            </a:r>
            <a:br>
              <a:rPr lang="en-US" altLang="ja-JP" dirty="0" smtClean="0"/>
            </a:br>
            <a:r>
              <a:rPr lang="ja-JP" altLang="en-US" dirty="0" smtClean="0"/>
              <a:t>　　　　</a:t>
            </a:r>
            <a:endParaRPr lang="ja-JP" altLang="en-US" dirty="0"/>
          </a:p>
        </p:txBody>
      </p:sp>
      <p:sp>
        <p:nvSpPr>
          <p:cNvPr id="5" name="角丸四角形吹き出し 4"/>
          <p:cNvSpPr/>
          <p:nvPr/>
        </p:nvSpPr>
        <p:spPr>
          <a:xfrm>
            <a:off x="990351" y="1633186"/>
            <a:ext cx="7056784" cy="1341542"/>
          </a:xfrm>
          <a:prstGeom prst="wedgeRoundRectCallout">
            <a:avLst>
              <a:gd name="adj1" fmla="val -4386"/>
              <a:gd name="adj2" fmla="val -7280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r>
              <a:rPr lang="ja-JP" altLang="en-US" sz="2800" dirty="0" smtClean="0">
                <a:solidFill>
                  <a:schemeClr val="tx1"/>
                </a:solidFill>
                <a:latin typeface="+mj-ea"/>
                <a:ea typeface="+mj-ea"/>
              </a:rPr>
              <a:t>調べて</a:t>
            </a:r>
            <a:r>
              <a:rPr lang="ja-JP" altLang="en-US" sz="2800" dirty="0">
                <a:solidFill>
                  <a:schemeClr val="tx1"/>
                </a:solidFill>
                <a:latin typeface="+mj-ea"/>
                <a:ea typeface="+mj-ea"/>
              </a:rPr>
              <a:t>分</a:t>
            </a:r>
            <a:r>
              <a:rPr lang="ja-JP" altLang="en-US" sz="2800" dirty="0" smtClean="0">
                <a:solidFill>
                  <a:schemeClr val="tx1"/>
                </a:solidFill>
                <a:latin typeface="+mj-ea"/>
                <a:ea typeface="+mj-ea"/>
              </a:rPr>
              <a:t>かったこと、考えたことを整理・分析して、みんなに分かりやすく伝えよう。</a:t>
            </a:r>
            <a:endParaRPr lang="ja-JP" altLang="en-US" sz="2800" dirty="0">
              <a:solidFill>
                <a:schemeClr val="tx1"/>
              </a:solidFill>
              <a:latin typeface="+mj-ea"/>
              <a:ea typeface="+mj-ea"/>
            </a:endParaRPr>
          </a:p>
        </p:txBody>
      </p:sp>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19872" y="3068961"/>
            <a:ext cx="2966910" cy="3094892"/>
          </a:xfrm>
          <a:prstGeom prst="rect">
            <a:avLst/>
          </a:prstGeom>
        </p:spPr>
      </p:pic>
    </p:spTree>
    <p:extLst>
      <p:ext uri="{BB962C8B-B14F-4D97-AF65-F5344CB8AC3E}">
        <p14:creationId xmlns:p14="http://schemas.microsoft.com/office/powerpoint/2010/main" val="114488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827584" y="1844824"/>
            <a:ext cx="6858000" cy="990600"/>
          </a:xfrm>
        </p:spPr>
        <p:txBody>
          <a:bodyPr>
            <a:normAutofit lnSpcReduction="10000"/>
          </a:bodyPr>
          <a:lstStyle/>
          <a:p>
            <a:endParaRPr kumimoji="1" lang="en-US" altLang="ja-JP" dirty="0" smtClean="0">
              <a:solidFill>
                <a:schemeClr val="bg1"/>
              </a:solidFill>
            </a:endParaRPr>
          </a:p>
          <a:p>
            <a:r>
              <a:rPr lang="ja-JP" altLang="en-US" dirty="0">
                <a:solidFill>
                  <a:schemeClr val="bg1"/>
                </a:solidFill>
              </a:rPr>
              <a:t>　</a:t>
            </a:r>
            <a:endParaRPr kumimoji="1" lang="ja-JP" altLang="en-US" b="1" dirty="0">
              <a:solidFill>
                <a:schemeClr val="bg1"/>
              </a:solidFill>
            </a:endParaRPr>
          </a:p>
        </p:txBody>
      </p:sp>
      <p:sp>
        <p:nvSpPr>
          <p:cNvPr id="4" name="サブタイトル 2"/>
          <p:cNvSpPr txBox="1">
            <a:spLocks/>
          </p:cNvSpPr>
          <p:nvPr/>
        </p:nvSpPr>
        <p:spPr>
          <a:xfrm>
            <a:off x="827584" y="5337103"/>
            <a:ext cx="8498169" cy="1512168"/>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r>
              <a:rPr lang="ja-JP" altLang="en-US" sz="2400" b="1" dirty="0">
                <a:solidFill>
                  <a:schemeClr val="tx1"/>
                </a:solidFill>
              </a:rPr>
              <a:t>中学校</a:t>
            </a:r>
            <a:r>
              <a:rPr lang="ja-JP" altLang="en-US" sz="2400" b="1" dirty="0" smtClean="0">
                <a:solidFill>
                  <a:schemeClr val="tx1"/>
                </a:solidFill>
              </a:rPr>
              <a:t>向け「仙台市図書館公共図書館利用学習」支援資料</a:t>
            </a:r>
            <a:endParaRPr lang="en-US" altLang="ja-JP" sz="2400" b="1" dirty="0" smtClean="0">
              <a:solidFill>
                <a:schemeClr val="tx1"/>
              </a:solidFill>
            </a:endParaRPr>
          </a:p>
          <a:p>
            <a:r>
              <a:rPr lang="ja-JP" altLang="en-US" sz="2400" b="1" dirty="0" smtClean="0">
                <a:solidFill>
                  <a:schemeClr val="tx1"/>
                </a:solidFill>
              </a:rPr>
              <a:t>「図書館で調べよう　～</a:t>
            </a:r>
            <a:r>
              <a:rPr lang="ja-JP" altLang="en-US" sz="2400" b="1" dirty="0">
                <a:solidFill>
                  <a:schemeClr val="tx1"/>
                </a:solidFill>
              </a:rPr>
              <a:t>職業</a:t>
            </a:r>
            <a:r>
              <a:rPr lang="ja-JP" altLang="en-US" sz="2400" b="1" dirty="0" smtClean="0">
                <a:solidFill>
                  <a:schemeClr val="tx1"/>
                </a:solidFill>
              </a:rPr>
              <a:t>～」</a:t>
            </a:r>
            <a:endParaRPr lang="en-US" altLang="ja-JP" sz="2400" b="1" dirty="0" smtClean="0">
              <a:solidFill>
                <a:schemeClr val="tx1"/>
              </a:solidFill>
            </a:endParaRPr>
          </a:p>
          <a:p>
            <a:r>
              <a:rPr lang="ja-JP" altLang="en-US" sz="2400" b="1" dirty="0" smtClean="0">
                <a:solidFill>
                  <a:schemeClr val="tx1"/>
                </a:solidFill>
              </a:rPr>
              <a:t>　　　　　　　　　　　　　　　　　　仙台市図書館　学校連携事業</a:t>
            </a:r>
            <a:endParaRPr lang="ja-JP" altLang="en-US" sz="2400" b="1" dirty="0">
              <a:solidFill>
                <a:schemeClr val="tx1"/>
              </a:solidFill>
            </a:endParaRPr>
          </a:p>
        </p:txBody>
      </p:sp>
    </p:spTree>
    <p:extLst>
      <p:ext uri="{BB962C8B-B14F-4D97-AF65-F5344CB8AC3E}">
        <p14:creationId xmlns:p14="http://schemas.microsoft.com/office/powerpoint/2010/main" val="24309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0" y="2276872"/>
            <a:ext cx="9144000" cy="2392288"/>
          </a:xfrm>
        </p:spPr>
        <p:txBody>
          <a:bodyPr>
            <a:normAutofit/>
          </a:bodyPr>
          <a:lstStyle/>
          <a:p>
            <a:r>
              <a:rPr lang="ja-JP" altLang="en-US" dirty="0" smtClean="0"/>
              <a:t>　　   キーワードを挙げてみよう</a:t>
            </a:r>
            <a:r>
              <a:rPr lang="en-US" altLang="ja-JP" dirty="0" smtClean="0"/>
              <a:t/>
            </a:r>
            <a:br>
              <a:rPr lang="en-US" altLang="ja-JP" dirty="0" smtClean="0"/>
            </a:br>
            <a:r>
              <a:rPr lang="ja-JP" altLang="en-US" dirty="0"/>
              <a:t>　</a:t>
            </a:r>
            <a:r>
              <a:rPr lang="ja-JP" altLang="en-US" dirty="0" smtClean="0"/>
              <a:t>　　　　　　　　</a:t>
            </a:r>
            <a:endParaRPr kumimoji="1" lang="ja-JP" altLang="en-US" dirty="0"/>
          </a:p>
        </p:txBody>
      </p:sp>
    </p:spTree>
    <p:extLst>
      <p:ext uri="{BB962C8B-B14F-4D97-AF65-F5344CB8AC3E}">
        <p14:creationId xmlns:p14="http://schemas.microsoft.com/office/powerpoint/2010/main" val="2962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吹き出し 2"/>
          <p:cNvSpPr/>
          <p:nvPr/>
        </p:nvSpPr>
        <p:spPr>
          <a:xfrm>
            <a:off x="395536" y="939802"/>
            <a:ext cx="3816424" cy="1233979"/>
          </a:xfrm>
          <a:prstGeom prst="wedgeRoundRectCallout">
            <a:avLst>
              <a:gd name="adj1" fmla="val 45774"/>
              <a:gd name="adj2" fmla="val 98977"/>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smtClean="0">
                <a:latin typeface="+mj-ea"/>
                <a:ea typeface="+mj-ea"/>
              </a:rPr>
              <a:t>就職・職業・会社・</a:t>
            </a:r>
            <a:endParaRPr lang="en-US" altLang="ja-JP" sz="2800" dirty="0" smtClean="0">
              <a:latin typeface="+mj-ea"/>
              <a:ea typeface="+mj-ea"/>
            </a:endParaRPr>
          </a:p>
          <a:p>
            <a:pPr algn="ctr"/>
            <a:r>
              <a:rPr lang="ja-JP" altLang="en-US" sz="2800" dirty="0" smtClean="0">
                <a:latin typeface="+mj-ea"/>
                <a:ea typeface="+mj-ea"/>
              </a:rPr>
              <a:t>企業・資格</a:t>
            </a:r>
            <a:r>
              <a:rPr lang="en-US" altLang="ja-JP" sz="2800" dirty="0" smtClean="0">
                <a:latin typeface="+mj-ea"/>
                <a:ea typeface="+mj-ea"/>
              </a:rPr>
              <a:t>…</a:t>
            </a:r>
            <a:endParaRPr lang="ja-JP" altLang="en-US" sz="2800" dirty="0">
              <a:latin typeface="+mj-ea"/>
              <a:ea typeface="+mj-ea"/>
            </a:endParaRPr>
          </a:p>
        </p:txBody>
      </p:sp>
      <p:sp>
        <p:nvSpPr>
          <p:cNvPr id="4" name="角丸四角形吹き出し 3"/>
          <p:cNvSpPr/>
          <p:nvPr/>
        </p:nvSpPr>
        <p:spPr>
          <a:xfrm>
            <a:off x="144635" y="3030763"/>
            <a:ext cx="3538423" cy="1609866"/>
          </a:xfrm>
          <a:prstGeom prst="wedgeRoundRectCallout">
            <a:avLst>
              <a:gd name="adj1" fmla="val 47319"/>
              <a:gd name="adj2" fmla="val 77101"/>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dirty="0" smtClean="0">
                <a:latin typeface="+mj-ea"/>
                <a:ea typeface="+mj-ea"/>
              </a:rPr>
              <a:t>収入・生活・やりがい</a:t>
            </a:r>
            <a:r>
              <a:rPr lang="en-US" altLang="ja-JP" sz="2400" dirty="0" smtClean="0">
                <a:latin typeface="+mj-ea"/>
                <a:ea typeface="+mj-ea"/>
              </a:rPr>
              <a:t>…</a:t>
            </a:r>
            <a:endParaRPr lang="en-US" altLang="ja-JP" sz="2400" dirty="0">
              <a:latin typeface="+mj-ea"/>
              <a:ea typeface="+mj-ea"/>
            </a:endParaRPr>
          </a:p>
        </p:txBody>
      </p:sp>
      <p:sp>
        <p:nvSpPr>
          <p:cNvPr id="5" name="角丸四角形吹き出し 4"/>
          <p:cNvSpPr/>
          <p:nvPr/>
        </p:nvSpPr>
        <p:spPr>
          <a:xfrm>
            <a:off x="4661720" y="1675459"/>
            <a:ext cx="4081785" cy="1080119"/>
          </a:xfrm>
          <a:prstGeom prst="wedgeRoundRectCallout">
            <a:avLst>
              <a:gd name="adj1" fmla="val -37371"/>
              <a:gd name="adj2" fmla="val 72073"/>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2800" dirty="0" smtClean="0">
              <a:latin typeface="+mj-ea"/>
              <a:ea typeface="+mj-ea"/>
            </a:endParaRPr>
          </a:p>
          <a:p>
            <a:pPr algn="ctr"/>
            <a:r>
              <a:rPr lang="ja-JP" altLang="en-US" sz="2800" dirty="0" smtClean="0">
                <a:latin typeface="+mj-ea"/>
                <a:ea typeface="+mj-ea"/>
              </a:rPr>
              <a:t>雇用・採用・面接・履歴書</a:t>
            </a:r>
            <a:r>
              <a:rPr lang="en-US" altLang="ja-JP" sz="2800" dirty="0" smtClean="0">
                <a:latin typeface="+mj-ea"/>
                <a:ea typeface="+mj-ea"/>
              </a:rPr>
              <a:t>…</a:t>
            </a:r>
            <a:endParaRPr lang="ja-JP" altLang="en-US" sz="2800" dirty="0">
              <a:latin typeface="+mj-ea"/>
              <a:ea typeface="+mj-ea"/>
            </a:endParaRPr>
          </a:p>
          <a:p>
            <a:pPr algn="ctr"/>
            <a:endParaRPr lang="ja-JP" altLang="en-US" sz="3000" dirty="0">
              <a:solidFill>
                <a:schemeClr val="tx1"/>
              </a:solidFill>
            </a:endParaRPr>
          </a:p>
        </p:txBody>
      </p:sp>
      <p:pic>
        <p:nvPicPr>
          <p:cNvPr id="6" name="図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85233" y="4417493"/>
            <a:ext cx="1741761" cy="1857877"/>
          </a:xfrm>
          <a:prstGeom prst="rect">
            <a:avLst/>
          </a:prstGeom>
        </p:spPr>
      </p:pic>
      <p:sp>
        <p:nvSpPr>
          <p:cNvPr id="7" name="角丸四角形吹き出し 6"/>
          <p:cNvSpPr/>
          <p:nvPr/>
        </p:nvSpPr>
        <p:spPr>
          <a:xfrm>
            <a:off x="5477544" y="3450156"/>
            <a:ext cx="3265961" cy="1409001"/>
          </a:xfrm>
          <a:prstGeom prst="wedgeRoundRectCallout">
            <a:avLst>
              <a:gd name="adj1" fmla="val -46492"/>
              <a:gd name="adj2" fmla="val 68270"/>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smtClean="0">
                <a:solidFill>
                  <a:schemeClr val="tx1"/>
                </a:solidFill>
                <a:latin typeface="+mj-ea"/>
                <a:ea typeface="+mj-ea"/>
              </a:rPr>
              <a:t>介護・福祉の仕事、サービス、販売、製造、教育</a:t>
            </a:r>
            <a:r>
              <a:rPr lang="en-US" altLang="ja-JP" sz="2800" dirty="0" smtClean="0">
                <a:solidFill>
                  <a:schemeClr val="tx1"/>
                </a:solidFill>
                <a:latin typeface="+mj-ea"/>
                <a:ea typeface="+mj-ea"/>
              </a:rPr>
              <a:t>…</a:t>
            </a:r>
            <a:endParaRPr lang="ja-JP" altLang="en-US" sz="2800" dirty="0">
              <a:solidFill>
                <a:schemeClr val="tx1"/>
              </a:solidFill>
              <a:latin typeface="+mj-ea"/>
              <a:ea typeface="+mj-ea"/>
            </a:endParaRPr>
          </a:p>
        </p:txBody>
      </p:sp>
      <p:sp>
        <p:nvSpPr>
          <p:cNvPr id="2" name="正方形/長方形 1"/>
          <p:cNvSpPr/>
          <p:nvPr/>
        </p:nvSpPr>
        <p:spPr>
          <a:xfrm>
            <a:off x="755576" y="6150114"/>
            <a:ext cx="8979693" cy="707886"/>
          </a:xfrm>
          <a:prstGeom prst="rect">
            <a:avLst/>
          </a:prstGeom>
        </p:spPr>
        <p:txBody>
          <a:bodyPr wrap="square">
            <a:spAutoFit/>
          </a:bodyPr>
          <a:lstStyle/>
          <a:p>
            <a:r>
              <a:rPr lang="ja-JP" altLang="en-US" sz="2000" b="1" dirty="0">
                <a:latin typeface="+mj-ea"/>
              </a:rPr>
              <a:t>個別</a:t>
            </a:r>
            <a:r>
              <a:rPr lang="ja-JP" altLang="en-US" sz="2000" b="1" dirty="0" smtClean="0">
                <a:latin typeface="+mj-ea"/>
              </a:rPr>
              <a:t>の</a:t>
            </a:r>
            <a:r>
              <a:rPr lang="ja-JP" altLang="en-US" sz="2000" b="1" dirty="0">
                <a:latin typeface="+mj-ea"/>
              </a:rPr>
              <a:t>職業</a:t>
            </a:r>
            <a:r>
              <a:rPr lang="ja-JP" altLang="en-US" sz="2000" b="1" dirty="0" smtClean="0">
                <a:latin typeface="+mj-ea"/>
              </a:rPr>
              <a:t>については、その職業をキーワードとして挙げてみましょう。</a:t>
            </a:r>
            <a:endParaRPr lang="en-US" altLang="ja-JP" sz="2000" b="1" dirty="0" smtClean="0">
              <a:latin typeface="+mj-ea"/>
            </a:endParaRPr>
          </a:p>
          <a:p>
            <a:r>
              <a:rPr lang="ja-JP" altLang="en-US" sz="2000" b="1" dirty="0" smtClean="0">
                <a:latin typeface="+mj-ea"/>
              </a:rPr>
              <a:t>例）気象予報士、行政書士、医師</a:t>
            </a:r>
            <a:r>
              <a:rPr lang="en-US" altLang="ja-JP" sz="2000" b="1" dirty="0" smtClean="0">
                <a:latin typeface="+mj-ea"/>
              </a:rPr>
              <a:t>…</a:t>
            </a:r>
            <a:r>
              <a:rPr lang="ja-JP" altLang="en-US" sz="2000" b="1" dirty="0" smtClean="0">
                <a:latin typeface="+mj-ea"/>
              </a:rPr>
              <a:t>など</a:t>
            </a:r>
            <a:endParaRPr lang="ja-JP" altLang="en-US" sz="2000" b="1" dirty="0"/>
          </a:p>
        </p:txBody>
      </p:sp>
    </p:spTree>
    <p:extLst>
      <p:ext uri="{BB962C8B-B14F-4D97-AF65-F5344CB8AC3E}">
        <p14:creationId xmlns:p14="http://schemas.microsoft.com/office/powerpoint/2010/main" val="123289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25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25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67545" y="535887"/>
            <a:ext cx="7992888" cy="3220147"/>
          </a:xfrm>
          <a:prstGeom prst="rect">
            <a:avLst/>
          </a:prstGeom>
        </p:spPr>
        <p:txBody>
          <a:bodyPr>
            <a:noAutofit/>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t>図書館のホームページから</a:t>
            </a:r>
            <a:endParaRPr lang="en-US" altLang="ja-JP" dirty="0" smtClean="0"/>
          </a:p>
          <a:p>
            <a:r>
              <a:rPr lang="ja-JP" altLang="en-US" dirty="0" smtClean="0">
                <a:solidFill>
                  <a:srgbClr val="FF0000"/>
                </a:solidFill>
              </a:rPr>
              <a:t>　　「</a:t>
            </a:r>
            <a:r>
              <a:rPr lang="ja-JP" altLang="en-US" dirty="0">
                <a:solidFill>
                  <a:srgbClr val="FF0000"/>
                </a:solidFill>
              </a:rPr>
              <a:t>資料</a:t>
            </a:r>
            <a:r>
              <a:rPr lang="ja-JP" altLang="en-US" dirty="0" smtClean="0">
                <a:solidFill>
                  <a:srgbClr val="FF0000"/>
                </a:solidFill>
              </a:rPr>
              <a:t>の検索」</a:t>
            </a:r>
            <a:r>
              <a:rPr lang="ja-JP" altLang="en-US" dirty="0" smtClean="0"/>
              <a:t>を行う</a:t>
            </a:r>
            <a:endParaRPr lang="en-US" altLang="ja-JP" dirty="0" smtClean="0"/>
          </a:p>
          <a:p>
            <a:r>
              <a:rPr lang="en-US" altLang="ja-JP" sz="3200" dirty="0" smtClean="0"/>
              <a:t/>
            </a:r>
            <a:br>
              <a:rPr lang="en-US" altLang="ja-JP" sz="3200" dirty="0" smtClean="0"/>
            </a:br>
            <a:r>
              <a:rPr lang="ja-JP" altLang="en-US" sz="3200" dirty="0" smtClean="0"/>
              <a:t>　　　　</a:t>
            </a:r>
            <a:endParaRPr lang="ja-JP" altLang="en-US" sz="3200" dirty="0"/>
          </a:p>
        </p:txBody>
      </p:sp>
      <p:sp>
        <p:nvSpPr>
          <p:cNvPr id="2" name="正方形/長方形 1"/>
          <p:cNvSpPr/>
          <p:nvPr/>
        </p:nvSpPr>
        <p:spPr>
          <a:xfrm>
            <a:off x="1799184" y="2348880"/>
            <a:ext cx="5328592" cy="523220"/>
          </a:xfrm>
          <a:prstGeom prst="rect">
            <a:avLst/>
          </a:prstGeom>
        </p:spPr>
        <p:txBody>
          <a:bodyPr wrap="square">
            <a:spAutoFit/>
          </a:bodyPr>
          <a:lstStyle/>
          <a:p>
            <a:r>
              <a:rPr lang="en-US" altLang="ja-JP" sz="2800" u="sng" dirty="0"/>
              <a:t>https://</a:t>
            </a:r>
            <a:r>
              <a:rPr lang="en-US" altLang="ja-JP" sz="2800" u="sng" dirty="0" smtClean="0"/>
              <a:t>lib-www.smt.city.sendai.jp</a:t>
            </a:r>
            <a:r>
              <a:rPr lang="en-US" altLang="ja-JP" sz="2800" u="sng" dirty="0"/>
              <a:t>/</a:t>
            </a:r>
            <a:endParaRPr lang="ja-JP" altLang="en-US" sz="2800" dirty="0"/>
          </a:p>
        </p:txBody>
      </p:sp>
      <p:grpSp>
        <p:nvGrpSpPr>
          <p:cNvPr id="7" name="グループ化 6"/>
          <p:cNvGrpSpPr/>
          <p:nvPr/>
        </p:nvGrpSpPr>
        <p:grpSpPr>
          <a:xfrm>
            <a:off x="1007096" y="3758048"/>
            <a:ext cx="6912768" cy="2238089"/>
            <a:chOff x="-115490" y="349845"/>
            <a:chExt cx="3847385" cy="828675"/>
          </a:xfrm>
        </p:grpSpPr>
        <p:sp>
          <p:nvSpPr>
            <p:cNvPr id="10" name="テキスト ボックス 2"/>
            <p:cNvSpPr txBox="1">
              <a:spLocks noChangeArrowheads="1"/>
            </p:cNvSpPr>
            <p:nvPr/>
          </p:nvSpPr>
          <p:spPr bwMode="auto">
            <a:xfrm>
              <a:off x="-115490" y="349845"/>
              <a:ext cx="2408158" cy="828675"/>
            </a:xfrm>
            <a:prstGeom prst="rect">
              <a:avLst/>
            </a:prstGeom>
            <a:noFill/>
            <a:ln w="9525">
              <a:noFill/>
              <a:miter lim="800000"/>
              <a:headEnd/>
              <a:tailEnd/>
            </a:ln>
          </p:spPr>
          <p:txBody>
            <a:bodyPr rot="0" vert="horz" wrap="square" lIns="68580" tIns="34290" rIns="68580" bIns="34290" anchor="ctr" anchorCtr="0">
              <a:noAutofit/>
            </a:bodyPr>
            <a:lstStyle/>
            <a:p>
              <a:pPr algn="just"/>
              <a:r>
                <a:rPr lang="ja-JP" altLang="en-US" sz="2000" kern="100" dirty="0" smtClean="0">
                  <a:latin typeface="Century" panose="02040604050505020304" pitchFamily="18" charset="0"/>
                  <a:ea typeface="HGPｺﾞｼｯｸM" panose="020B0600000000000000" pitchFamily="50" charset="-128"/>
                  <a:cs typeface="Times New Roman" panose="02020603050405020304" pitchFamily="18" charset="0"/>
                </a:rPr>
                <a:t>利用登録時に、パスワード発行していると、「</a:t>
              </a:r>
              <a:r>
                <a:rPr lang="ja-JP" altLang="en-US" sz="2000" kern="100" dirty="0" smtClean="0">
                  <a:solidFill>
                    <a:srgbClr val="FF0000"/>
                  </a:solidFill>
                  <a:latin typeface="Century" panose="02040604050505020304" pitchFamily="18" charset="0"/>
                  <a:ea typeface="HGPｺﾞｼｯｸM" panose="020B0600000000000000" pitchFamily="50" charset="-128"/>
                  <a:cs typeface="Times New Roman" panose="02020603050405020304" pitchFamily="18" charset="0"/>
                </a:rPr>
                <a:t>Ｍｙライブラリ</a:t>
              </a:r>
              <a:r>
                <a:rPr lang="ja-JP" altLang="en-US" sz="2000" kern="100" dirty="0" smtClean="0">
                  <a:latin typeface="Century" panose="02040604050505020304" pitchFamily="18" charset="0"/>
                  <a:ea typeface="HGPｺﾞｼｯｸM" panose="020B0600000000000000" pitchFamily="50" charset="-128"/>
                  <a:cs typeface="Times New Roman" panose="02020603050405020304" pitchFamily="18" charset="0"/>
                </a:rPr>
                <a:t>」にログインして、資料の「</a:t>
              </a:r>
              <a:r>
                <a:rPr lang="ja-JP" altLang="en-US" sz="2000" kern="100" dirty="0">
                  <a:solidFill>
                    <a:srgbClr val="FF0000"/>
                  </a:solidFill>
                  <a:latin typeface="Century" panose="02040604050505020304" pitchFamily="18" charset="0"/>
                  <a:ea typeface="HGPｺﾞｼｯｸM" panose="020B0600000000000000" pitchFamily="50" charset="-128"/>
                  <a:cs typeface="Times New Roman" panose="02020603050405020304" pitchFamily="18" charset="0"/>
                </a:rPr>
                <a:t>予約</a:t>
              </a:r>
              <a:r>
                <a:rPr lang="ja-JP" altLang="en-US" sz="2000" kern="100" dirty="0">
                  <a:latin typeface="Century" panose="02040604050505020304" pitchFamily="18" charset="0"/>
                  <a:ea typeface="HGPｺﾞｼｯｸM" panose="020B0600000000000000" pitchFamily="50" charset="-128"/>
                  <a:cs typeface="Times New Roman" panose="02020603050405020304" pitchFamily="18" charset="0"/>
                </a:rPr>
                <a:t>」</a:t>
              </a:r>
              <a:r>
                <a:rPr lang="ja-JP" altLang="en-US" sz="2000" kern="100" dirty="0" smtClean="0">
                  <a:latin typeface="Century" panose="02040604050505020304" pitchFamily="18" charset="0"/>
                  <a:ea typeface="HGPｺﾞｼｯｸM" panose="020B0600000000000000" pitchFamily="50" charset="-128"/>
                  <a:cs typeface="Times New Roman" panose="02020603050405020304" pitchFamily="18" charset="0"/>
                </a:rPr>
                <a:t>や「</a:t>
              </a:r>
              <a:r>
                <a:rPr lang="ja-JP" altLang="en-US" sz="2000" kern="100" dirty="0" smtClean="0">
                  <a:solidFill>
                    <a:srgbClr val="FF0000"/>
                  </a:solidFill>
                  <a:latin typeface="Century" panose="02040604050505020304" pitchFamily="18" charset="0"/>
                  <a:ea typeface="HGPｺﾞｼｯｸM" panose="020B0600000000000000" pitchFamily="50" charset="-128"/>
                  <a:cs typeface="Times New Roman" panose="02020603050405020304" pitchFamily="18" charset="0"/>
                </a:rPr>
                <a:t>Ｍ</a:t>
              </a:r>
              <a:r>
                <a:rPr lang="ja-JP" altLang="en-US" sz="2000" kern="100" dirty="0">
                  <a:solidFill>
                    <a:srgbClr val="FF0000"/>
                  </a:solidFill>
                  <a:latin typeface="Century" panose="02040604050505020304" pitchFamily="18" charset="0"/>
                  <a:ea typeface="HGPｺﾞｼｯｸM" panose="020B0600000000000000" pitchFamily="50" charset="-128"/>
                  <a:cs typeface="Times New Roman" panose="02020603050405020304" pitchFamily="18" charset="0"/>
                </a:rPr>
                <a:t>ｙ</a:t>
              </a:r>
              <a:r>
                <a:rPr lang="ja-JP" altLang="en-US" sz="2000" kern="100" dirty="0" smtClean="0">
                  <a:solidFill>
                    <a:srgbClr val="FF0000"/>
                  </a:solidFill>
                  <a:latin typeface="Century" panose="02040604050505020304" pitchFamily="18" charset="0"/>
                  <a:ea typeface="HGPｺﾞｼｯｸM" panose="020B0600000000000000" pitchFamily="50" charset="-128"/>
                  <a:cs typeface="Times New Roman" panose="02020603050405020304" pitchFamily="18" charset="0"/>
                </a:rPr>
                <a:t>本棚」</a:t>
              </a:r>
              <a:r>
                <a:rPr lang="ja-JP" altLang="en-US" sz="2000" kern="100" dirty="0" smtClean="0">
                  <a:latin typeface="Century" panose="02040604050505020304" pitchFamily="18" charset="0"/>
                  <a:ea typeface="HGPｺﾞｼｯｸM" panose="020B0600000000000000" pitchFamily="50" charset="-128"/>
                  <a:cs typeface="Times New Roman" panose="02020603050405020304" pitchFamily="18" charset="0"/>
                </a:rPr>
                <a:t>の作成などができます</a:t>
              </a:r>
              <a:r>
                <a:rPr lang="ja-JP" altLang="en-US" sz="2000" kern="100" dirty="0">
                  <a:latin typeface="Century" panose="02040604050505020304" pitchFamily="18" charset="0"/>
                  <a:ea typeface="HGPｺﾞｼｯｸM" panose="020B0600000000000000" pitchFamily="50" charset="-128"/>
                  <a:cs typeface="Times New Roman" panose="02020603050405020304" pitchFamily="18" charset="0"/>
                </a:rPr>
                <a:t>。</a:t>
              </a:r>
              <a:endParaRPr lang="en-US" altLang="ja-JP" sz="2000" kern="100" dirty="0" smtClean="0">
                <a:latin typeface="Century" panose="02040604050505020304" pitchFamily="18" charset="0"/>
                <a:ea typeface="HGPｺﾞｼｯｸM" panose="020B0600000000000000" pitchFamily="50" charset="-128"/>
                <a:cs typeface="Times New Roman" panose="02020603050405020304" pitchFamily="18" charset="0"/>
              </a:endParaRPr>
            </a:p>
          </p:txBody>
        </p:sp>
        <p:grpSp>
          <p:nvGrpSpPr>
            <p:cNvPr id="12" name="グループ化 11"/>
            <p:cNvGrpSpPr/>
            <p:nvPr/>
          </p:nvGrpSpPr>
          <p:grpSpPr>
            <a:xfrm>
              <a:off x="3390900" y="609600"/>
              <a:ext cx="340995" cy="524510"/>
              <a:chOff x="0" y="0"/>
              <a:chExt cx="457200" cy="809625"/>
            </a:xfrm>
          </p:grpSpPr>
          <p:sp>
            <p:nvSpPr>
              <p:cNvPr id="23" name="角丸四角形 22"/>
              <p:cNvSpPr/>
              <p:nvPr/>
            </p:nvSpPr>
            <p:spPr>
              <a:xfrm>
                <a:off x="0" y="0"/>
                <a:ext cx="457200" cy="80962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sp>
            <p:nvSpPr>
              <p:cNvPr id="24" name="正方形/長方形 23"/>
              <p:cNvSpPr/>
              <p:nvPr/>
            </p:nvSpPr>
            <p:spPr>
              <a:xfrm>
                <a:off x="76200" y="85725"/>
                <a:ext cx="304800" cy="590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sp>
            <p:nvSpPr>
              <p:cNvPr id="25" name="角丸四角形 24"/>
              <p:cNvSpPr/>
              <p:nvPr/>
            </p:nvSpPr>
            <p:spPr>
              <a:xfrm>
                <a:off x="152400" y="704850"/>
                <a:ext cx="161925" cy="450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grpSp>
        <p:grpSp>
          <p:nvGrpSpPr>
            <p:cNvPr id="13" name="グループ化 12"/>
            <p:cNvGrpSpPr/>
            <p:nvPr/>
          </p:nvGrpSpPr>
          <p:grpSpPr>
            <a:xfrm>
              <a:off x="2349500" y="571500"/>
              <a:ext cx="887729" cy="523876"/>
              <a:chOff x="0" y="0"/>
              <a:chExt cx="1108075" cy="645160"/>
            </a:xfrm>
          </p:grpSpPr>
          <p:grpSp>
            <p:nvGrpSpPr>
              <p:cNvPr id="14" name="グループ化 13"/>
              <p:cNvGrpSpPr/>
              <p:nvPr/>
            </p:nvGrpSpPr>
            <p:grpSpPr>
              <a:xfrm>
                <a:off x="0" y="0"/>
                <a:ext cx="752475" cy="645160"/>
                <a:chOff x="0" y="0"/>
                <a:chExt cx="752475" cy="645160"/>
              </a:xfrm>
            </p:grpSpPr>
            <p:grpSp>
              <p:nvGrpSpPr>
                <p:cNvPr id="18" name="グループ化 17"/>
                <p:cNvGrpSpPr/>
                <p:nvPr/>
              </p:nvGrpSpPr>
              <p:grpSpPr>
                <a:xfrm>
                  <a:off x="0" y="0"/>
                  <a:ext cx="752475" cy="528320"/>
                  <a:chOff x="0" y="0"/>
                  <a:chExt cx="752475" cy="528320"/>
                </a:xfrm>
              </p:grpSpPr>
              <p:sp>
                <p:nvSpPr>
                  <p:cNvPr id="21" name="角丸四角形 20"/>
                  <p:cNvSpPr/>
                  <p:nvPr/>
                </p:nvSpPr>
                <p:spPr>
                  <a:xfrm>
                    <a:off x="0" y="0"/>
                    <a:ext cx="752475" cy="52832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sp>
                <p:nvSpPr>
                  <p:cNvPr id="22" name="正方形/長方形 21"/>
                  <p:cNvSpPr/>
                  <p:nvPr/>
                </p:nvSpPr>
                <p:spPr>
                  <a:xfrm>
                    <a:off x="76200" y="57150"/>
                    <a:ext cx="6096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grpSp>
            <p:sp>
              <p:nvSpPr>
                <p:cNvPr id="19" name="正方形/長方形 18"/>
                <p:cNvSpPr/>
                <p:nvPr/>
              </p:nvSpPr>
              <p:spPr>
                <a:xfrm>
                  <a:off x="238125" y="523875"/>
                  <a:ext cx="266700" cy="908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sp>
              <p:nvSpPr>
                <p:cNvPr id="20" name="角丸四角形 19"/>
                <p:cNvSpPr/>
                <p:nvPr/>
              </p:nvSpPr>
              <p:spPr>
                <a:xfrm>
                  <a:off x="142875" y="600075"/>
                  <a:ext cx="476250" cy="4508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grpSp>
          <p:grpSp>
            <p:nvGrpSpPr>
              <p:cNvPr id="15" name="グループ化 14"/>
              <p:cNvGrpSpPr/>
              <p:nvPr/>
            </p:nvGrpSpPr>
            <p:grpSpPr>
              <a:xfrm>
                <a:off x="812800" y="38100"/>
                <a:ext cx="295275" cy="604520"/>
                <a:chOff x="0" y="0"/>
                <a:chExt cx="295275" cy="604520"/>
              </a:xfrm>
            </p:grpSpPr>
            <p:sp>
              <p:nvSpPr>
                <p:cNvPr id="16" name="正方形/長方形 15"/>
                <p:cNvSpPr/>
                <p:nvPr/>
              </p:nvSpPr>
              <p:spPr>
                <a:xfrm>
                  <a:off x="0" y="0"/>
                  <a:ext cx="295275" cy="6045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sp>
              <p:nvSpPr>
                <p:cNvPr id="17" name="角丸四角形 16"/>
                <p:cNvSpPr/>
                <p:nvPr/>
              </p:nvSpPr>
              <p:spPr>
                <a:xfrm>
                  <a:off x="28575" y="104775"/>
                  <a:ext cx="238125" cy="450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grpSp>
        </p:grpSp>
      </p:grpSp>
    </p:spTree>
    <p:extLst>
      <p:ext uri="{BB962C8B-B14F-4D97-AF65-F5344CB8AC3E}">
        <p14:creationId xmlns:p14="http://schemas.microsoft.com/office/powerpoint/2010/main" val="211172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0" y="2276872"/>
            <a:ext cx="9144000" cy="2392288"/>
          </a:xfrm>
        </p:spPr>
        <p:txBody>
          <a:bodyPr>
            <a:normAutofit/>
          </a:bodyPr>
          <a:lstStyle/>
          <a:p>
            <a:r>
              <a:rPr lang="ja-JP" altLang="en-US" dirty="0" smtClean="0"/>
              <a:t>　仙台市</a:t>
            </a:r>
            <a:r>
              <a:rPr lang="ja-JP" altLang="en-US" dirty="0"/>
              <a:t>図書館</a:t>
            </a:r>
            <a:r>
              <a:rPr lang="ja-JP" altLang="en-US" dirty="0" smtClean="0"/>
              <a:t>に行ってみよう</a:t>
            </a:r>
            <a:r>
              <a:rPr lang="en-US" altLang="ja-JP" dirty="0" smtClean="0"/>
              <a:t/>
            </a:r>
            <a:br>
              <a:rPr lang="en-US" altLang="ja-JP" dirty="0" smtClean="0"/>
            </a:br>
            <a:r>
              <a:rPr lang="ja-JP" altLang="en-US" dirty="0"/>
              <a:t>　</a:t>
            </a:r>
            <a:r>
              <a:rPr lang="ja-JP" altLang="en-US" dirty="0" smtClean="0"/>
              <a:t>　　　　　　　　</a:t>
            </a:r>
            <a:endParaRPr kumimoji="1" lang="ja-JP" altLang="en-US" dirty="0"/>
          </a:p>
        </p:txBody>
      </p:sp>
    </p:spTree>
    <p:extLst>
      <p:ext uri="{BB962C8B-B14F-4D97-AF65-F5344CB8AC3E}">
        <p14:creationId xmlns:p14="http://schemas.microsoft.com/office/powerpoint/2010/main" val="2596149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59363" y="3519204"/>
            <a:ext cx="1421238" cy="646331"/>
          </a:xfrm>
          <a:prstGeom prst="rect">
            <a:avLst/>
          </a:prstGeom>
          <a:noFill/>
        </p:spPr>
        <p:txBody>
          <a:bodyPr wrap="square" rtlCol="0">
            <a:spAutoFit/>
          </a:bodyPr>
          <a:lstStyle/>
          <a:p>
            <a:r>
              <a:rPr kumimoji="1" lang="ja-JP" altLang="en-US" dirty="0" smtClean="0"/>
              <a:t>市民図書館</a:t>
            </a:r>
            <a:endParaRPr kumimoji="1" lang="en-US" altLang="ja-JP" dirty="0" smtClean="0"/>
          </a:p>
          <a:p>
            <a:endParaRPr kumimoji="1" lang="ja-JP" altLang="en-US" dirty="0"/>
          </a:p>
        </p:txBody>
      </p:sp>
      <p:sp>
        <p:nvSpPr>
          <p:cNvPr id="6" name="タイトル 1"/>
          <p:cNvSpPr txBox="1">
            <a:spLocks/>
          </p:cNvSpPr>
          <p:nvPr/>
        </p:nvSpPr>
        <p:spPr>
          <a:xfrm>
            <a:off x="3905877" y="466273"/>
            <a:ext cx="4739089" cy="1039605"/>
          </a:xfrm>
          <a:prstGeom prst="rect">
            <a:avLst/>
          </a:prstGeom>
        </p:spPr>
        <p:txBody>
          <a:bodyPr vert="horz" lIns="68580" tIns="34290" rIns="68580" bIns="3429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defTabSz="342900"/>
            <a:r>
              <a:rPr lang="ja-JP" altLang="en-US" sz="2700" dirty="0" smtClean="0">
                <a:solidFill>
                  <a:prstClr val="black">
                    <a:lumMod val="85000"/>
                    <a:lumOff val="15000"/>
                  </a:prstClr>
                </a:solidFill>
                <a:latin typeface="HGS創英角ｺﾞｼｯｸUB" panose="020B0900000000000000" pitchFamily="50" charset="-128"/>
                <a:ea typeface="HGS創英角ｺﾞｼｯｸUB" panose="020B0900000000000000" pitchFamily="50" charset="-128"/>
              </a:rPr>
              <a:t>仙台市図書館へ行ってみよう</a:t>
            </a:r>
            <a:endParaRPr lang="ja-JP" altLang="en-US" sz="2700" dirty="0">
              <a:solidFill>
                <a:prstClr val="black">
                  <a:lumMod val="85000"/>
                  <a:lumOff val="15000"/>
                </a:prstClr>
              </a:solidFill>
              <a:latin typeface="HGS創英角ｺﾞｼｯｸUB" panose="020B0900000000000000" pitchFamily="50" charset="-128"/>
              <a:ea typeface="HGS創英角ｺﾞｼｯｸUB" panose="020B0900000000000000" pitchFamily="50" charset="-128"/>
            </a:endParaRPr>
          </a:p>
        </p:txBody>
      </p:sp>
      <p:pic>
        <p:nvPicPr>
          <p:cNvPr id="8" name="図 7"/>
          <p:cNvPicPr/>
          <p:nvPr/>
        </p:nvPicPr>
        <p:blipFill>
          <a:blip r:embed="rId3" cstate="print">
            <a:extLst>
              <a:ext uri="{28A0092B-C50C-407E-A947-70E740481C1C}">
                <a14:useLocalDpi xmlns:a14="http://schemas.microsoft.com/office/drawing/2010/main"/>
              </a:ext>
            </a:extLst>
          </a:blip>
          <a:srcRect/>
          <a:stretch>
            <a:fillRect/>
          </a:stretch>
        </p:blipFill>
        <p:spPr bwMode="auto">
          <a:xfrm>
            <a:off x="6534520" y="3897300"/>
            <a:ext cx="2110446" cy="211846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テキスト ボックス 9"/>
          <p:cNvSpPr txBox="1"/>
          <p:nvPr/>
        </p:nvSpPr>
        <p:spPr>
          <a:xfrm>
            <a:off x="745246" y="6162673"/>
            <a:ext cx="4248472" cy="646331"/>
          </a:xfrm>
          <a:prstGeom prst="rect">
            <a:avLst/>
          </a:prstGeom>
          <a:noFill/>
        </p:spPr>
        <p:txBody>
          <a:bodyPr wrap="square" rtlCol="0">
            <a:spAutoFit/>
          </a:bodyPr>
          <a:lstStyle/>
          <a:p>
            <a:r>
              <a:rPr lang="ja-JP" altLang="en-US" dirty="0"/>
              <a:t>宮城野</a:t>
            </a:r>
            <a:r>
              <a:rPr lang="ja-JP" altLang="en-US" dirty="0" smtClean="0"/>
              <a:t>図書館</a:t>
            </a:r>
            <a:endParaRPr kumimoji="1" lang="en-US" altLang="ja-JP" dirty="0" smtClean="0"/>
          </a:p>
          <a:p>
            <a:endParaRPr kumimoji="1" lang="ja-JP" altLang="en-US" dirty="0"/>
          </a:p>
        </p:txBody>
      </p:sp>
      <p:sp>
        <p:nvSpPr>
          <p:cNvPr id="12" name="テキスト ボックス 11"/>
          <p:cNvSpPr txBox="1"/>
          <p:nvPr/>
        </p:nvSpPr>
        <p:spPr>
          <a:xfrm>
            <a:off x="4092039" y="6199715"/>
            <a:ext cx="1395364" cy="646331"/>
          </a:xfrm>
          <a:prstGeom prst="rect">
            <a:avLst/>
          </a:prstGeom>
          <a:noFill/>
        </p:spPr>
        <p:txBody>
          <a:bodyPr wrap="square" rtlCol="0">
            <a:spAutoFit/>
          </a:bodyPr>
          <a:lstStyle/>
          <a:p>
            <a:r>
              <a:rPr lang="ja-JP" altLang="en-US" dirty="0"/>
              <a:t>泉</a:t>
            </a:r>
            <a:r>
              <a:rPr lang="ja-JP" altLang="en-US" dirty="0" smtClean="0"/>
              <a:t>図書館</a:t>
            </a:r>
            <a:endParaRPr kumimoji="1" lang="en-US" altLang="ja-JP" dirty="0" smtClean="0"/>
          </a:p>
          <a:p>
            <a:endParaRPr kumimoji="1" lang="ja-JP" altLang="en-US" dirty="0"/>
          </a:p>
        </p:txBody>
      </p:sp>
      <p:sp>
        <p:nvSpPr>
          <p:cNvPr id="15" name="テキスト ボックス 404"/>
          <p:cNvSpPr txBox="1">
            <a:spLocks noChangeArrowheads="1"/>
          </p:cNvSpPr>
          <p:nvPr/>
        </p:nvSpPr>
        <p:spPr bwMode="auto">
          <a:xfrm>
            <a:off x="4572000" y="1219996"/>
            <a:ext cx="3738539" cy="1455750"/>
          </a:xfrm>
          <a:prstGeom prst="rect">
            <a:avLst/>
          </a:prstGeom>
          <a:noFill/>
          <a:ln w="9525">
            <a:noFill/>
            <a:miter lim="800000"/>
            <a:headEnd/>
            <a:tailEnd/>
          </a:ln>
        </p:spPr>
        <p:txBody>
          <a:bodyPr rot="0" vert="horz" wrap="square" lIns="91440" tIns="45720" rIns="91440" bIns="45720" anchor="t" anchorCtr="0">
            <a:noAutofit/>
          </a:bodyPr>
          <a:lstStyle/>
          <a:p>
            <a:r>
              <a:rPr lang="ja-JP" sz="2000" kern="100" dirty="0">
                <a:effectLst/>
                <a:latin typeface="Century" panose="02040604050505020304" pitchFamily="18" charset="0"/>
                <a:ea typeface="HGP創英角ｺﾞｼｯｸUB" panose="020B0900000000000000" pitchFamily="50" charset="-128"/>
                <a:cs typeface="Times New Roman" panose="02020603050405020304" pitchFamily="18" charset="0"/>
              </a:rPr>
              <a:t>市民</a:t>
            </a:r>
            <a:r>
              <a:rPr lang="ja-JP" sz="2000" kern="100" dirty="0" smtClean="0">
                <a:effectLst/>
                <a:latin typeface="Century" panose="02040604050505020304" pitchFamily="18" charset="0"/>
                <a:ea typeface="HGP創英角ｺﾞｼｯｸUB" panose="020B0900000000000000" pitchFamily="50" charset="-128"/>
                <a:cs typeface="Times New Roman" panose="02020603050405020304" pitchFamily="18" charset="0"/>
              </a:rPr>
              <a:t>図書館</a:t>
            </a:r>
            <a:r>
              <a:rPr lang="ja-JP" altLang="en-US" sz="2000" kern="100" dirty="0" smtClean="0">
                <a:effectLst/>
                <a:latin typeface="Century" panose="02040604050505020304" pitchFamily="18" charset="0"/>
                <a:ea typeface="HGP創英角ｺﾞｼｯｸUB" panose="020B0900000000000000" pitchFamily="50" charset="-128"/>
                <a:cs typeface="Times New Roman" panose="02020603050405020304" pitchFamily="18" charset="0"/>
              </a:rPr>
              <a:t>　　　　</a:t>
            </a:r>
            <a:r>
              <a:rPr lang="ja-JP" altLang="ja-JP" sz="2000" kern="100" dirty="0" smtClean="0">
                <a:latin typeface="Century" panose="02040604050505020304" pitchFamily="18" charset="0"/>
                <a:ea typeface="HGP創英角ｺﾞｼｯｸUB" panose="020B0900000000000000" pitchFamily="50" charset="-128"/>
                <a:cs typeface="Times New Roman" panose="02020603050405020304" pitchFamily="18" charset="0"/>
              </a:rPr>
              <a:t>若林</a:t>
            </a:r>
            <a:r>
              <a:rPr lang="ja-JP" altLang="ja-JP" sz="2000" kern="100" dirty="0">
                <a:latin typeface="Century" panose="02040604050505020304" pitchFamily="18" charset="0"/>
                <a:ea typeface="HGP創英角ｺﾞｼｯｸUB" panose="020B0900000000000000" pitchFamily="50" charset="-128"/>
                <a:cs typeface="Times New Roman" panose="02020603050405020304" pitchFamily="18" charset="0"/>
              </a:rPr>
              <a:t>図書館 </a:t>
            </a:r>
            <a:r>
              <a:rPr lang="ja-JP" sz="2000" kern="100" dirty="0">
                <a:effectLst/>
                <a:latin typeface="Century" panose="02040604050505020304" pitchFamily="18" charset="0"/>
                <a:ea typeface="HGP創英角ｺﾞｼｯｸUB" panose="020B0900000000000000" pitchFamily="50" charset="-128"/>
                <a:cs typeface="Times New Roman" panose="02020603050405020304" pitchFamily="18" charset="0"/>
              </a:rPr>
              <a:t>　</a:t>
            </a:r>
            <a:r>
              <a:rPr lang="ja-JP" sz="1400" kern="100" dirty="0">
                <a:effectLst/>
                <a:latin typeface="Century" panose="02040604050505020304" pitchFamily="18" charset="0"/>
                <a:ea typeface="HGP創英角ｺﾞｼｯｸUB" panose="020B0900000000000000" pitchFamily="50" charset="-128"/>
                <a:cs typeface="Times New Roman" panose="02020603050405020304" pitchFamily="18" charset="0"/>
              </a:rPr>
              <a:t>　 </a:t>
            </a:r>
            <a:r>
              <a:rPr lang="en-US" sz="1400" kern="100" dirty="0">
                <a:effectLst/>
                <a:latin typeface="Century" panose="02040604050505020304" pitchFamily="18" charset="0"/>
                <a:ea typeface="HGP創英角ｺﾞｼｯｸUB" panose="020B0900000000000000" pitchFamily="50" charset="-128"/>
                <a:cs typeface="Times New Roman" panose="02020603050405020304" pitchFamily="18" charset="0"/>
              </a:rPr>
              <a:t>      </a:t>
            </a:r>
            <a:endParaRPr lang="ja-JP" sz="3200" kern="1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sz="2000" kern="100" dirty="0">
                <a:effectLst/>
                <a:latin typeface="Century" panose="02040604050505020304" pitchFamily="18" charset="0"/>
                <a:ea typeface="HGP創英角ｺﾞｼｯｸUB" panose="020B0900000000000000" pitchFamily="50" charset="-128"/>
                <a:cs typeface="Times New Roman" panose="02020603050405020304" pitchFamily="18" charset="0"/>
              </a:rPr>
              <a:t>広瀬</a:t>
            </a:r>
            <a:r>
              <a:rPr lang="ja-JP" sz="2000" kern="100" dirty="0" smtClean="0">
                <a:effectLst/>
                <a:latin typeface="Century" panose="02040604050505020304" pitchFamily="18" charset="0"/>
                <a:ea typeface="HGP創英角ｺﾞｼｯｸUB" panose="020B0900000000000000" pitchFamily="50" charset="-128"/>
                <a:cs typeface="Times New Roman" panose="02020603050405020304" pitchFamily="18" charset="0"/>
              </a:rPr>
              <a:t>図書館</a:t>
            </a:r>
            <a:r>
              <a:rPr lang="ja-JP" altLang="en-US" sz="2000" kern="100" dirty="0" smtClean="0">
                <a:effectLst/>
                <a:latin typeface="Century" panose="02040604050505020304" pitchFamily="18" charset="0"/>
                <a:ea typeface="HGP創英角ｺﾞｼｯｸUB" panose="020B0900000000000000" pitchFamily="50" charset="-128"/>
                <a:cs typeface="Times New Roman" panose="02020603050405020304" pitchFamily="18" charset="0"/>
              </a:rPr>
              <a:t>　　　　</a:t>
            </a:r>
            <a:r>
              <a:rPr lang="ja-JP" altLang="ja-JP" sz="2000" kern="100" dirty="0">
                <a:latin typeface="Century" panose="02040604050505020304" pitchFamily="18" charset="0"/>
                <a:ea typeface="HGP創英角ｺﾞｼｯｸUB" panose="020B0900000000000000" pitchFamily="50" charset="-128"/>
                <a:cs typeface="Times New Roman" panose="02020603050405020304" pitchFamily="18" charset="0"/>
              </a:rPr>
              <a:t>泉図書館 </a:t>
            </a:r>
            <a:r>
              <a:rPr lang="ja-JP" altLang="en-US" sz="2000" kern="100" dirty="0" smtClean="0">
                <a:effectLst/>
                <a:latin typeface="Century" panose="02040604050505020304" pitchFamily="18" charset="0"/>
                <a:ea typeface="HGP創英角ｺﾞｼｯｸUB" panose="020B0900000000000000" pitchFamily="50" charset="-128"/>
                <a:cs typeface="Times New Roman" panose="02020603050405020304" pitchFamily="18" charset="0"/>
              </a:rPr>
              <a:t>　　　　　　</a:t>
            </a:r>
            <a:r>
              <a:rPr lang="en-US" sz="1400" kern="100" dirty="0" smtClean="0">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3200" kern="1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sz="2000" kern="100" dirty="0" smtClean="0">
                <a:effectLst/>
                <a:latin typeface="Century" panose="02040604050505020304" pitchFamily="18" charset="0"/>
                <a:ea typeface="HGP創英角ｺﾞｼｯｸUB" panose="020B0900000000000000" pitchFamily="50" charset="-128"/>
                <a:cs typeface="Times New Roman" panose="02020603050405020304" pitchFamily="18" charset="0"/>
              </a:rPr>
              <a:t>宮城野図書館</a:t>
            </a:r>
            <a:r>
              <a:rPr lang="ja-JP" altLang="en-US" sz="2000" kern="100" dirty="0" smtClean="0">
                <a:effectLst/>
                <a:latin typeface="Century" panose="02040604050505020304" pitchFamily="18" charset="0"/>
                <a:ea typeface="HGP創英角ｺﾞｼｯｸUB" panose="020B0900000000000000" pitchFamily="50" charset="-128"/>
                <a:cs typeface="Times New Roman" panose="02020603050405020304" pitchFamily="18" charset="0"/>
              </a:rPr>
              <a:t>　　 </a:t>
            </a:r>
            <a:r>
              <a:rPr lang="ja-JP" altLang="ja-JP" sz="2000" kern="100" dirty="0" smtClean="0">
                <a:latin typeface="Century" panose="02040604050505020304" pitchFamily="18" charset="0"/>
                <a:ea typeface="HGP創英角ｺﾞｼｯｸUB" panose="020B0900000000000000" pitchFamily="50" charset="-128"/>
                <a:cs typeface="Times New Roman" panose="02020603050405020304" pitchFamily="18" charset="0"/>
              </a:rPr>
              <a:t>太白</a:t>
            </a:r>
            <a:r>
              <a:rPr lang="ja-JP" altLang="ja-JP" sz="2000" kern="100" dirty="0">
                <a:latin typeface="Century" panose="02040604050505020304" pitchFamily="18" charset="0"/>
                <a:ea typeface="HGP創英角ｺﾞｼｯｸUB" panose="020B0900000000000000" pitchFamily="50" charset="-128"/>
                <a:cs typeface="Times New Roman" panose="02020603050405020304" pitchFamily="18" charset="0"/>
              </a:rPr>
              <a:t>図書館 </a:t>
            </a:r>
            <a:r>
              <a:rPr lang="en-US" altLang="ja-JP" sz="1400" kern="100" dirty="0">
                <a:latin typeface="Century" panose="02040604050505020304" pitchFamily="18" charset="0"/>
                <a:ea typeface="HGP創英角ｺﾞｼｯｸUB" panose="020B0900000000000000" pitchFamily="50" charset="-128"/>
                <a:cs typeface="Times New Roman" panose="02020603050405020304" pitchFamily="18" charset="0"/>
              </a:rPr>
              <a:t>  </a:t>
            </a:r>
            <a:endParaRPr lang="ja-JP" altLang="ja-JP" sz="3200" kern="100" dirty="0">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2000" kern="100" dirty="0" smtClean="0">
                <a:effectLst/>
                <a:latin typeface="Century" panose="02040604050505020304" pitchFamily="18" charset="0"/>
                <a:ea typeface="HGP創英角ｺﾞｼｯｸUB" panose="020B0900000000000000" pitchFamily="50" charset="-128"/>
                <a:cs typeface="Times New Roman" panose="02020603050405020304" pitchFamily="18" charset="0"/>
              </a:rPr>
              <a:t>榴</a:t>
            </a:r>
            <a:r>
              <a:rPr lang="ja-JP" sz="2000" kern="100" dirty="0">
                <a:effectLst/>
                <a:latin typeface="Century" panose="02040604050505020304" pitchFamily="18" charset="0"/>
                <a:ea typeface="HGP創英角ｺﾞｼｯｸUB" panose="020B0900000000000000" pitchFamily="50" charset="-128"/>
                <a:cs typeface="Times New Roman" panose="02020603050405020304" pitchFamily="18" charset="0"/>
              </a:rPr>
              <a:t>岡図書館 </a:t>
            </a:r>
            <a:r>
              <a:rPr lang="ja-JP" sz="1200" kern="100" dirty="0">
                <a:effectLst/>
                <a:latin typeface="Century" panose="02040604050505020304" pitchFamily="18" charset="0"/>
                <a:ea typeface="HGP創英角ｺﾞｼｯｸUB" panose="020B0900000000000000" pitchFamily="50" charset="-128"/>
                <a:cs typeface="Times New Roman" panose="02020603050405020304" pitchFamily="18" charset="0"/>
              </a:rPr>
              <a:t>　 </a:t>
            </a:r>
            <a:r>
              <a:rPr lang="en-US" sz="1200" kern="100" dirty="0">
                <a:effectLst/>
                <a:latin typeface="Century" panose="02040604050505020304" pitchFamily="18" charset="0"/>
                <a:ea typeface="HGP創英角ｺﾞｼｯｸUB" panose="020B0900000000000000" pitchFamily="50" charset="-128"/>
                <a:cs typeface="Times New Roman" panose="02020603050405020304" pitchFamily="18" charset="0"/>
              </a:rPr>
              <a:t>    </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200" kern="100" dirty="0">
                <a:effectLst/>
                <a:latin typeface="Century" panose="02040604050505020304" pitchFamily="18" charset="0"/>
                <a:ea typeface="HGP創英角ｺﾞｼｯｸUB" panose="020B0900000000000000" pitchFamily="50" charset="-128"/>
                <a:cs typeface="Times New Roman" panose="02020603050405020304" pitchFamily="18" charset="0"/>
              </a:rPr>
              <a:t>　</a:t>
            </a:r>
            <a:r>
              <a:rPr lang="en-US" kern="100" dirty="0" smtClean="0">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kern="100" dirty="0">
                <a:effectLst/>
                <a:latin typeface="Century" panose="02040604050505020304" pitchFamily="18" charset="0"/>
                <a:ea typeface="HGP創英角ｺﾞｼｯｸUB" panose="020B0900000000000000" pitchFamily="50" charset="-128"/>
                <a:cs typeface="Times New Roman" panose="02020603050405020304" pitchFamily="18" charset="0"/>
              </a:rPr>
              <a:t>　</a:t>
            </a:r>
            <a:r>
              <a:rPr lang="en-US" sz="1400" kern="100" dirty="0" smtClean="0">
                <a:effectLst/>
                <a:latin typeface="Century" panose="02040604050505020304" pitchFamily="18" charset="0"/>
                <a:ea typeface="HGP創英角ｺﾞｼｯｸUB" panose="020B0900000000000000" pitchFamily="50" charset="-128"/>
                <a:cs typeface="Times New Roman" panose="02020603050405020304" pitchFamily="18" charset="0"/>
              </a:rPr>
              <a:t>     </a:t>
            </a:r>
            <a:r>
              <a:rPr lang="ja-JP" sz="1200" kern="100" dirty="0">
                <a:effectLst/>
                <a:latin typeface="Century" panose="02040604050505020304" pitchFamily="18" charset="0"/>
                <a:ea typeface="HGP創英角ｺﾞｼｯｸUB" panose="020B0900000000000000" pitchFamily="50" charset="-128"/>
                <a:cs typeface="Times New Roman" panose="02020603050405020304" pitchFamily="18" charset="0"/>
              </a:rPr>
              <a:t>　</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en-US" sz="800" kern="100" dirty="0">
                <a:effectLst/>
                <a:latin typeface="HGPｺﾞｼｯｸM" panose="020B0600000000000000" pitchFamily="50" charset="-128"/>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7" name="図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7073" y="1027907"/>
            <a:ext cx="3744869" cy="2449466"/>
          </a:xfrm>
          <a:prstGeom prst="rect">
            <a:avLst/>
          </a:prstGeom>
        </p:spPr>
      </p:pic>
      <p:pic>
        <p:nvPicPr>
          <p:cNvPr id="18" name="図 1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092039" y="3897300"/>
            <a:ext cx="2325242" cy="2166667"/>
          </a:xfrm>
          <a:prstGeom prst="rect">
            <a:avLst/>
          </a:prstGeom>
        </p:spPr>
      </p:pic>
      <p:pic>
        <p:nvPicPr>
          <p:cNvPr id="19" name="図 18"/>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9363" y="3886436"/>
            <a:ext cx="3418322" cy="2188394"/>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角丸四角形吹き出し 10"/>
          <p:cNvSpPr/>
          <p:nvPr/>
        </p:nvSpPr>
        <p:spPr>
          <a:xfrm>
            <a:off x="4743541" y="2811494"/>
            <a:ext cx="3893803" cy="833530"/>
          </a:xfrm>
          <a:prstGeom prst="wedgeRoundRectCallout">
            <a:avLst>
              <a:gd name="adj1" fmla="val -3236"/>
              <a:gd name="adj2" fmla="val -84965"/>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2800" dirty="0" smtClean="0">
              <a:latin typeface="+mj-ea"/>
              <a:ea typeface="+mj-ea"/>
            </a:endParaRPr>
          </a:p>
          <a:p>
            <a:pPr algn="ctr"/>
            <a:r>
              <a:rPr lang="ja-JP" altLang="en-US" dirty="0" smtClean="0">
                <a:latin typeface="+mj-ea"/>
                <a:ea typeface="+mj-ea"/>
              </a:rPr>
              <a:t>市内に</a:t>
            </a:r>
            <a:r>
              <a:rPr lang="ja-JP" altLang="en-US" dirty="0" smtClean="0">
                <a:solidFill>
                  <a:srgbClr val="FF0000"/>
                </a:solidFill>
                <a:latin typeface="+mj-ea"/>
                <a:ea typeface="+mj-ea"/>
              </a:rPr>
              <a:t>７館</a:t>
            </a:r>
            <a:r>
              <a:rPr lang="ja-JP" altLang="en-US" dirty="0" smtClean="0">
                <a:latin typeface="+mj-ea"/>
                <a:ea typeface="+mj-ea"/>
              </a:rPr>
              <a:t>あります。</a:t>
            </a:r>
            <a:endParaRPr lang="en-US" altLang="ja-JP" dirty="0" smtClean="0">
              <a:latin typeface="+mj-ea"/>
              <a:ea typeface="+mj-ea"/>
            </a:endParaRPr>
          </a:p>
          <a:p>
            <a:pPr algn="ctr"/>
            <a:r>
              <a:rPr lang="ja-JP" altLang="en-US" sz="1400" dirty="0" smtClean="0">
                <a:latin typeface="+mj-ea"/>
                <a:ea typeface="+mj-ea"/>
              </a:rPr>
              <a:t>他、分館、移動図書館やサービススポットもあり。</a:t>
            </a:r>
            <a:endParaRPr lang="ja-JP" altLang="en-US" sz="1400" dirty="0">
              <a:latin typeface="+mj-ea"/>
              <a:ea typeface="+mj-ea"/>
            </a:endParaRPr>
          </a:p>
          <a:p>
            <a:pPr algn="ctr"/>
            <a:endParaRPr lang="ja-JP" altLang="en-US" sz="3000" dirty="0">
              <a:solidFill>
                <a:schemeClr val="tx1"/>
              </a:solidFill>
            </a:endParaRPr>
          </a:p>
        </p:txBody>
      </p:sp>
    </p:spTree>
    <p:extLst>
      <p:ext uri="{BB962C8B-B14F-4D97-AF65-F5344CB8AC3E}">
        <p14:creationId xmlns:p14="http://schemas.microsoft.com/office/powerpoint/2010/main" val="278291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 presetClass="entr" presetSubtype="0" fill="hold" grpId="0" nodeType="afterEffect">
                                  <p:stCondLst>
                                    <p:cond delay="25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0" y="2276872"/>
            <a:ext cx="9144000" cy="2392288"/>
          </a:xfrm>
        </p:spPr>
        <p:txBody>
          <a:bodyPr>
            <a:normAutofit/>
          </a:bodyPr>
          <a:lstStyle/>
          <a:p>
            <a:r>
              <a:rPr lang="ja-JP" altLang="en-US" dirty="0" smtClean="0"/>
              <a:t>　　　　　　本で調べる</a:t>
            </a:r>
            <a:r>
              <a:rPr lang="en-US" altLang="ja-JP" dirty="0" smtClean="0"/>
              <a:t/>
            </a:r>
            <a:br>
              <a:rPr lang="en-US" altLang="ja-JP" dirty="0" smtClean="0"/>
            </a:br>
            <a:r>
              <a:rPr lang="ja-JP" altLang="en-US" dirty="0"/>
              <a:t>　</a:t>
            </a:r>
            <a:r>
              <a:rPr lang="ja-JP" altLang="en-US" dirty="0" smtClean="0"/>
              <a:t>　　　　　　　　</a:t>
            </a: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75445" y="4134740"/>
            <a:ext cx="1918111" cy="1918111"/>
          </a:xfrm>
          <a:prstGeom prst="rect">
            <a:avLst/>
          </a:prstGeom>
        </p:spPr>
      </p:pic>
    </p:spTree>
    <p:extLst>
      <p:ext uri="{BB962C8B-B14F-4D97-AF65-F5344CB8AC3E}">
        <p14:creationId xmlns:p14="http://schemas.microsoft.com/office/powerpoint/2010/main" val="10152108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Newsprint</Template>
  <TotalTime>2653</TotalTime>
  <Words>4696</Words>
  <Application>Microsoft Office PowerPoint</Application>
  <PresentationFormat>画面に合わせる (4:3)</PresentationFormat>
  <Paragraphs>570</Paragraphs>
  <Slides>39</Slides>
  <Notes>39</Notes>
  <HiddenSlides>0</HiddenSlides>
  <MMClips>0</MMClips>
  <ScaleCrop>false</ScaleCrop>
  <HeadingPairs>
    <vt:vector size="6" baseType="variant">
      <vt:variant>
        <vt:lpstr>使用されているフォント</vt:lpstr>
      </vt:variant>
      <vt:variant>
        <vt:i4>17</vt:i4>
      </vt:variant>
      <vt:variant>
        <vt:lpstr>テーマ</vt:lpstr>
      </vt:variant>
      <vt:variant>
        <vt:i4>2</vt:i4>
      </vt:variant>
      <vt:variant>
        <vt:lpstr>スライド タイトル</vt:lpstr>
      </vt:variant>
      <vt:variant>
        <vt:i4>39</vt:i4>
      </vt:variant>
    </vt:vector>
  </HeadingPairs>
  <TitlesOfParts>
    <vt:vector size="58" baseType="lpstr">
      <vt:lpstr>HGPｺﾞｼｯｸE</vt:lpstr>
      <vt:lpstr>HGPｺﾞｼｯｸM</vt:lpstr>
      <vt:lpstr>HGP創英角ｺﾞｼｯｸUB</vt:lpstr>
      <vt:lpstr>HGP創英角ﾎﾟｯﾌﾟ体</vt:lpstr>
      <vt:lpstr>HGSｺﾞｼｯｸM</vt:lpstr>
      <vt:lpstr>HGS創英角ｺﾞｼｯｸUB</vt:lpstr>
      <vt:lpstr>ＭＳ Ｐ明朝</vt:lpstr>
      <vt:lpstr>ＭＳ 明朝</vt:lpstr>
      <vt:lpstr>メイリオ</vt:lpstr>
      <vt:lpstr>游ゴシック</vt:lpstr>
      <vt:lpstr>游ゴシック Light</vt:lpstr>
      <vt:lpstr>Arial</vt:lpstr>
      <vt:lpstr>Century</vt:lpstr>
      <vt:lpstr>Century Gothic</vt:lpstr>
      <vt:lpstr>Impact</vt:lpstr>
      <vt:lpstr>Times New Roman</vt:lpstr>
      <vt:lpstr>Wingdings 3</vt:lpstr>
      <vt:lpstr>NewsPrint</vt:lpstr>
      <vt:lpstr>ウィスプ</vt:lpstr>
      <vt:lpstr>　図書館で調べよう 　　　　「職業」</vt:lpstr>
      <vt:lpstr>PowerPoint プレゼンテーション</vt:lpstr>
      <vt:lpstr>　      「職業」を調べる　とは 　　　　　　　　　</vt:lpstr>
      <vt:lpstr>　　   キーワードを挙げてみよう 　　　　　　　　　</vt:lpstr>
      <vt:lpstr>PowerPoint プレゼンテーション</vt:lpstr>
      <vt:lpstr>PowerPoint プレゼンテーション</vt:lpstr>
      <vt:lpstr>　仙台市図書館に行ってみよう 　　　　　　　　　</vt:lpstr>
      <vt:lpstr>PowerPoint プレゼンテーション</vt:lpstr>
      <vt:lpstr>　　　　　　本で調べる 　　　　　　　　　</vt:lpstr>
      <vt:lpstr>日本十進分類法</vt:lpstr>
      <vt:lpstr>　　テーマの棚に行って探す</vt:lpstr>
      <vt:lpstr>PowerPoint プレゼンテーション</vt:lpstr>
      <vt:lpstr>PowerPoint プレゼンテーション</vt:lpstr>
      <vt:lpstr>　　資料検索端末（ＯＰＡＣ）で調べる 　　　　</vt:lpstr>
      <vt:lpstr>PowerPoint プレゼンテーション</vt:lpstr>
      <vt:lpstr>PowerPoint プレゼンテーション</vt:lpstr>
      <vt:lpstr>　　　　　　新聞で調べる 　　　　　　　　　</vt:lpstr>
      <vt:lpstr>PowerPoint プレゼンテーション</vt:lpstr>
      <vt:lpstr>PowerPoint プレゼンテーション</vt:lpstr>
      <vt:lpstr>PowerPoint プレゼンテーション</vt:lpstr>
      <vt:lpstr>PowerPoint プレゼンテーション</vt:lpstr>
      <vt:lpstr>　　　視聴覚資料で調べる 　　　　　　　　　</vt:lpstr>
      <vt:lpstr>PowerPoint プレゼンテーション</vt:lpstr>
      <vt:lpstr>　　　　　　資料を借りる 　　　　　　　　　</vt:lpstr>
      <vt:lpstr>PowerPoint プレゼンテーション</vt:lpstr>
      <vt:lpstr>PowerPoint プレゼンテーション</vt:lpstr>
      <vt:lpstr>　　　使った資料を記録する 　　　　　　　　　</vt:lpstr>
      <vt:lpstr>PowerPoint プレゼンテーション</vt:lpstr>
      <vt:lpstr>PowerPoint プレゼンテーション</vt:lpstr>
      <vt:lpstr>PowerPoint プレゼンテーション</vt:lpstr>
      <vt:lpstr>　情報を整理してまとめる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仙台市</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しみんとしょかんへようこそ！</dc:title>
  <dc:creator>仙台市</dc:creator>
  <cp:lastModifiedBy>shimin-mail</cp:lastModifiedBy>
  <cp:revision>154</cp:revision>
  <cp:lastPrinted>2020-12-11T08:14:40Z</cp:lastPrinted>
  <dcterms:created xsi:type="dcterms:W3CDTF">2019-06-26T01:37:00Z</dcterms:created>
  <dcterms:modified xsi:type="dcterms:W3CDTF">2020-12-15T01:46:16Z</dcterms:modified>
</cp:coreProperties>
</file>